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67" d="100"/>
          <a:sy n="67" d="100"/>
        </p:scale>
        <p:origin x="126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59400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206633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126293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398864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246731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277538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205281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326438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129415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57412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5133683-E60B-4D8F-9DF7-E9C09B7982FE}" type="datetimeFigureOut">
              <a:rPr lang="es-ES" smtClean="0"/>
              <a:t>09/03/2020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E6D11A9-A08C-42A8-BC9E-A2E25E04E36D}" type="slidenum">
              <a:rPr lang="es-ES" smtClean="0"/>
              <a:t>‹Nº›</a:t>
            </a:fld>
            <a:endParaRPr lang="es-ES"/>
          </a:p>
        </p:txBody>
      </p:sp>
    </p:spTree>
    <p:extLst>
      <p:ext uri="{BB962C8B-B14F-4D97-AF65-F5344CB8AC3E}">
        <p14:creationId xmlns:p14="http://schemas.microsoft.com/office/powerpoint/2010/main" val="75647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76000"/>
          </a:srgb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33683-E60B-4D8F-9DF7-E9C09B7982FE}" type="datetimeFigureOut">
              <a:rPr lang="es-ES" smtClean="0"/>
              <a:t>09/03/2020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D11A9-A08C-42A8-BC9E-A2E25E04E36D}" type="slidenum">
              <a:rPr lang="es-ES" smtClean="0"/>
              <a:t>‹Nº›</a:t>
            </a:fld>
            <a:endParaRPr lang="es-ES"/>
          </a:p>
        </p:txBody>
      </p:sp>
    </p:spTree>
    <p:extLst>
      <p:ext uri="{BB962C8B-B14F-4D97-AF65-F5344CB8AC3E}">
        <p14:creationId xmlns:p14="http://schemas.microsoft.com/office/powerpoint/2010/main" val="272732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271" y="290170"/>
            <a:ext cx="6264696" cy="1815882"/>
          </a:xfrm>
          <a:prstGeom prst="rect">
            <a:avLst/>
          </a:prstGeom>
          <a:noFill/>
        </p:spPr>
        <p:txBody>
          <a:bodyPr wrap="square" rtlCol="0">
            <a:spAutoFit/>
          </a:bodyPr>
          <a:lstStyle/>
          <a:p>
            <a:pPr lvl="0"/>
            <a:r>
              <a:rPr lang="es-ES" sz="2800" b="1" u="sng" dirty="0">
                <a:solidFill>
                  <a:prstClr val="black"/>
                </a:solidFill>
                <a:latin typeface="Footlight MT Light" panose="0204060206030A020304" pitchFamily="18" charset="0"/>
              </a:rPr>
              <a:t>Actividades solidarias 2019- 2020</a:t>
            </a:r>
          </a:p>
          <a:p>
            <a:pPr lvl="0"/>
            <a:endParaRPr lang="es-ES" sz="2800" dirty="0">
              <a:latin typeface="Footlight MT Light" panose="0204060206030A020304" pitchFamily="18" charset="0"/>
            </a:endParaRPr>
          </a:p>
          <a:p>
            <a:r>
              <a:rPr lang="es-ES" sz="2800" b="1" u="sng" dirty="0">
                <a:latin typeface="Footlight MT Light" panose="0204060206030A020304" pitchFamily="18" charset="0"/>
              </a:rPr>
              <a:t>COLEGIO:</a:t>
            </a:r>
          </a:p>
          <a:p>
            <a:r>
              <a:rPr lang="es-ES" sz="2800" i="1" dirty="0">
                <a:latin typeface="Footlight MT Light" panose="0204060206030A020304" pitchFamily="18" charset="0"/>
              </a:rPr>
              <a:t>JES 1	-SAN JOSÉ SANTURCE-</a:t>
            </a:r>
          </a:p>
        </p:txBody>
      </p:sp>
      <p:sp>
        <p:nvSpPr>
          <p:cNvPr id="6" name="5 CuadroTexto"/>
          <p:cNvSpPr txBox="1"/>
          <p:nvPr/>
        </p:nvSpPr>
        <p:spPr>
          <a:xfrm>
            <a:off x="337070" y="2680418"/>
            <a:ext cx="3442841" cy="523220"/>
          </a:xfrm>
          <a:prstGeom prst="rect">
            <a:avLst/>
          </a:prstGeom>
          <a:noFill/>
        </p:spPr>
        <p:txBody>
          <a:bodyPr wrap="square" rtlCol="0">
            <a:spAutoFit/>
          </a:bodyPr>
          <a:lstStyle/>
          <a:p>
            <a:r>
              <a:rPr lang="es-ES" sz="2800" b="1" u="sng" dirty="0">
                <a:latin typeface="Footlight MT Light" panose="0204060206030A020304" pitchFamily="18" charset="0"/>
              </a:rPr>
              <a:t>*PROYECTO:</a:t>
            </a:r>
          </a:p>
        </p:txBody>
      </p:sp>
      <p:sp>
        <p:nvSpPr>
          <p:cNvPr id="7" name="6 Rectángulo"/>
          <p:cNvSpPr/>
          <p:nvPr/>
        </p:nvSpPr>
        <p:spPr>
          <a:xfrm>
            <a:off x="393556" y="3573016"/>
            <a:ext cx="8424936"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000" b="1" dirty="0">
                <a:ln w="11430">
                  <a:solidFill>
                    <a:schemeClr val="tx1"/>
                  </a:solidFill>
                </a:ln>
                <a:solidFill>
                  <a:schemeClr val="accent1">
                    <a:lumMod val="75000"/>
                  </a:schemeClr>
                </a:solidFill>
                <a:effectLst>
                  <a:outerShdw blurRad="80000" dist="40000" dir="5040000" algn="tl">
                    <a:srgbClr val="000000">
                      <a:alpha val="30000"/>
                    </a:srgbClr>
                  </a:outerShdw>
                </a:effectLst>
                <a:latin typeface="Bookman Old Style" panose="02050604050505020204" pitchFamily="18" charset="0"/>
              </a:rPr>
              <a:t>“Mochilas llenas de superación” Material escolar.</a:t>
            </a:r>
            <a:endParaRPr lang="es-ES" sz="4000" b="1" cap="none" spc="0" dirty="0">
              <a:ln w="11430">
                <a:solidFill>
                  <a:schemeClr val="tx1"/>
                </a:solidFill>
              </a:ln>
              <a:solidFill>
                <a:schemeClr val="accent1">
                  <a:lumMod val="75000"/>
                </a:schemeClr>
              </a:solidFill>
              <a:effectLst>
                <a:outerShdw blurRad="80000" dist="40000" dir="5040000" algn="tl">
                  <a:srgbClr val="000000">
                    <a:alpha val="30000"/>
                  </a:srgbClr>
                </a:outerShdw>
              </a:effectLst>
              <a:latin typeface="Bookman Old Style" panose="02050604050505020204" pitchFamily="18" charset="0"/>
            </a:endParaRPr>
          </a:p>
        </p:txBody>
      </p:sp>
      <p:sp>
        <p:nvSpPr>
          <p:cNvPr id="8" name="7 CuadroTexto"/>
          <p:cNvSpPr txBox="1"/>
          <p:nvPr/>
        </p:nvSpPr>
        <p:spPr>
          <a:xfrm>
            <a:off x="305271" y="5824451"/>
            <a:ext cx="8513221" cy="923330"/>
          </a:xfrm>
          <a:prstGeom prst="rect">
            <a:avLst/>
          </a:prstGeom>
          <a:noFill/>
        </p:spPr>
        <p:txBody>
          <a:bodyPr wrap="square" rtlCol="0">
            <a:spAutoFit/>
          </a:bodyPr>
          <a:lstStyle/>
          <a:p>
            <a:pPr lvl="0"/>
            <a:r>
              <a:rPr lang="es-ES" i="1" dirty="0">
                <a:latin typeface="Footlight MT Light" panose="0204060206030A020304" pitchFamily="18" charset="0"/>
              </a:rPr>
              <a:t>*Toda la información y elaboración de los proyectos que a continuación  presentamos; ha sido elaborado por las hermanas y equipos de trabajo de las distintas obras CTSJ que demandan nuestra colaboración.</a:t>
            </a:r>
          </a:p>
        </p:txBody>
      </p:sp>
      <p:pic>
        <p:nvPicPr>
          <p:cNvPr id="9" name="8 Imagen"/>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5801884" y="1987182"/>
            <a:ext cx="3157995" cy="650523"/>
          </a:xfrm>
          <a:prstGeom prst="rect">
            <a:avLst/>
          </a:prstGeom>
          <a:ln>
            <a:noFill/>
          </a:ln>
          <a:effectLst>
            <a:outerShdw blurRad="190500" algn="tl" rotWithShape="0">
              <a:srgbClr val="000000">
                <a:alpha val="70000"/>
              </a:srgbClr>
            </a:outerShdw>
          </a:effectLst>
        </p:spPr>
      </p:pic>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765" y="264335"/>
            <a:ext cx="3443261" cy="14490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945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3" name="2 CuadroTexto"/>
          <p:cNvSpPr txBox="1"/>
          <p:nvPr/>
        </p:nvSpPr>
        <p:spPr>
          <a:xfrm>
            <a:off x="1475656" y="188640"/>
            <a:ext cx="3456384" cy="954107"/>
          </a:xfrm>
          <a:prstGeom prst="rect">
            <a:avLst/>
          </a:prstGeom>
          <a:noFill/>
        </p:spPr>
        <p:txBody>
          <a:bodyPr wrap="square" rtlCol="0">
            <a:spAutoFit/>
          </a:bodyPr>
          <a:lstStyle/>
          <a:p>
            <a:r>
              <a:rPr lang="es-ES" sz="2800" b="1" u="sng" dirty="0">
                <a:latin typeface="Footlight MT Light" panose="0204060206030A020304" pitchFamily="18" charset="0"/>
              </a:rPr>
              <a:t>JUSTIFICACIÓN  PROYECTO:</a:t>
            </a:r>
          </a:p>
        </p:txBody>
      </p:sp>
      <p:sp>
        <p:nvSpPr>
          <p:cNvPr id="5" name="4 CuadroTexto"/>
          <p:cNvSpPr txBox="1"/>
          <p:nvPr/>
        </p:nvSpPr>
        <p:spPr>
          <a:xfrm>
            <a:off x="323528" y="1150377"/>
            <a:ext cx="8640960" cy="3970318"/>
          </a:xfrm>
          <a:prstGeom prst="rect">
            <a:avLst/>
          </a:prstGeom>
          <a:noFill/>
        </p:spPr>
        <p:txBody>
          <a:bodyPr wrap="square" rtlCol="0">
            <a:spAutoFit/>
          </a:bodyPr>
          <a:lstStyle/>
          <a:p>
            <a:r>
              <a:rPr lang="es-ES" b="1" dirty="0">
                <a:latin typeface="Footlight MT Light" panose="0204060206030A020304" pitchFamily="18" charset="0"/>
              </a:rPr>
              <a:t>Contexto social:</a:t>
            </a:r>
          </a:p>
          <a:p>
            <a:endParaRPr lang="es-ES" b="1" dirty="0">
              <a:latin typeface="Footlight MT Light" panose="0204060206030A020304" pitchFamily="18" charset="0"/>
            </a:endParaRPr>
          </a:p>
          <a:p>
            <a:pPr algn="just"/>
            <a:r>
              <a:rPr lang="es-ES" dirty="0">
                <a:latin typeface="Footlight MT Light" panose="0204060206030A020304" pitchFamily="18" charset="0"/>
              </a:rPr>
              <a:t>El Centro de Catequesis de Hermanas Carmelitas Teresas de San José está ubicado en la Calzada de Tlalpan 4979, Col La Joya en la ciudad de México; pertenece a la Parroquia de San Agustín de la Cuevas y ejerce su misión en comunión con el Párroco. Desde el año 2014, la comunidad abre sus puertas y acoge a niños, adolescentes, jóvenes y adultos para brindarles formación humana y religiosa con el Proyecto Catequesis. En años anteriores la comunidad se desplazaba parroquias de Colonias cercanas para ejercer dicho apostolado.</a:t>
            </a:r>
          </a:p>
          <a:p>
            <a:pPr algn="just"/>
            <a:r>
              <a:rPr lang="es-ES" dirty="0">
                <a:latin typeface="Footlight MT Light" panose="0204060206030A020304" pitchFamily="18" charset="0"/>
              </a:rPr>
              <a:t> </a:t>
            </a:r>
          </a:p>
          <a:p>
            <a:pPr algn="just"/>
            <a:r>
              <a:rPr lang="es-ES" dirty="0">
                <a:latin typeface="Footlight MT Light" panose="0204060206030A020304" pitchFamily="18" charset="0"/>
              </a:rPr>
              <a:t>Durante estos 4 años de servicio a la Iglesia y a nuestros hermanos, el espíritu y la misión de nuestras Madres fundadoras Teresa Toda y Teresa </a:t>
            </a:r>
            <a:r>
              <a:rPr lang="es-ES" dirty="0" err="1">
                <a:latin typeface="Footlight MT Light" panose="0204060206030A020304" pitchFamily="18" charset="0"/>
              </a:rPr>
              <a:t>Guasch</a:t>
            </a:r>
            <a:r>
              <a:rPr lang="es-ES" dirty="0">
                <a:latin typeface="Footlight MT Light" panose="0204060206030A020304" pitchFamily="18" charset="0"/>
              </a:rPr>
              <a:t>, se han mantenido vivos, proyectando el celo apostólico que las caracterizó: acoger, atender, educar y preferir a niños y jóvenes que se hallen en situación de abandono o desamparo por cualquier causa, reproduciendo en la medida de lo posible, </a:t>
            </a:r>
            <a:r>
              <a:rPr lang="es-ES" b="1" dirty="0">
                <a:latin typeface="Footlight MT Light" panose="0204060206030A020304" pitchFamily="18" charset="0"/>
              </a:rPr>
              <a:t>el ambiente de familia</a:t>
            </a:r>
            <a:r>
              <a:rPr lang="es-ES" dirty="0">
                <a:latin typeface="Footlight MT Light" panose="0204060206030A020304" pitchFamily="18" charset="0"/>
              </a:rPr>
              <a:t>. (D. Art. 134). </a:t>
            </a:r>
          </a:p>
        </p:txBody>
      </p:sp>
    </p:spTree>
    <p:extLst>
      <p:ext uri="{BB962C8B-B14F-4D97-AF65-F5344CB8AC3E}">
        <p14:creationId xmlns:p14="http://schemas.microsoft.com/office/powerpoint/2010/main" val="3979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81148" y="260648"/>
            <a:ext cx="7794612" cy="6186309"/>
          </a:xfrm>
          <a:prstGeom prst="rect">
            <a:avLst/>
          </a:prstGeom>
        </p:spPr>
        <p:txBody>
          <a:bodyPr wrap="square">
            <a:spAutoFit/>
          </a:bodyPr>
          <a:lstStyle/>
          <a:p>
            <a:pPr algn="just"/>
            <a:r>
              <a:rPr lang="es-ES_tradnl" b="1" dirty="0">
                <a:latin typeface="Footlight MT Light" panose="0204060206030A020304" pitchFamily="18" charset="0"/>
              </a:rPr>
              <a:t>Justificación:</a:t>
            </a:r>
          </a:p>
          <a:p>
            <a:pPr algn="just"/>
            <a:endParaRPr lang="es-ES_tradnl" b="1" dirty="0">
              <a:latin typeface="Footlight MT Light" panose="0204060206030A020304" pitchFamily="18" charset="0"/>
            </a:endParaRPr>
          </a:p>
          <a:p>
            <a:pPr algn="just"/>
            <a:r>
              <a:rPr lang="es-ES" dirty="0">
                <a:latin typeface="Footlight MT Light" panose="0204060206030A020304" pitchFamily="18" charset="0"/>
              </a:rPr>
              <a:t>El proyecto “</a:t>
            </a:r>
            <a:r>
              <a:rPr lang="es-ES" dirty="0" err="1">
                <a:latin typeface="Footlight MT Light" panose="0204060206030A020304" pitchFamily="18" charset="0"/>
              </a:rPr>
              <a:t>Tayla</a:t>
            </a:r>
            <a:r>
              <a:rPr lang="es-ES" dirty="0">
                <a:latin typeface="Footlight MT Light" panose="0204060206030A020304" pitchFamily="18" charset="0"/>
              </a:rPr>
              <a:t>”, que en su traducción aramea significa “niño pequeño”, surge del contacto directo con familias en situación de extrema pobreza, familias que muchas veces no llevan a sus hijos a la escuela porque no tienen con qué pagar el transporte y solventar gastos que requiere la educación. </a:t>
            </a:r>
          </a:p>
          <a:p>
            <a:pPr algn="just"/>
            <a:r>
              <a:rPr lang="es-ES" dirty="0">
                <a:latin typeface="Footlight MT Light" panose="0204060206030A020304" pitchFamily="18" charset="0"/>
              </a:rPr>
              <a:t>En el transcurso del ciclo escolar 2017-2018, nos percatamos que un grupo de niños llegaba tarde con frecuencia y faltaban continuamente a la formación. Dando seguimiento a esta situación, nos dimos cuenta que los pequeños asistían a una escuela muy cercana a nuestro Centro de catequesis y, las faltas también eran constantes. </a:t>
            </a:r>
          </a:p>
          <a:p>
            <a:pPr algn="just"/>
            <a:r>
              <a:rPr lang="es-ES" dirty="0">
                <a:latin typeface="Footlight MT Light" panose="0204060206030A020304" pitchFamily="18" charset="0"/>
              </a:rPr>
              <a:t>Dialogando con sus respectivas madres nos enteramos de su situación: madres jóvenes abandonadas por sus esposos y sin empleo fijo, a una de ellas la despiden del trabajo al quedar embarazada; la abuela trabaja doble turno para ayudar a sus hijas y nietos; los niños con deseos de “ir a catequesis porque se la pasan bien” aunque a veces asistan sin desayunar, pequeños que roban nuestra atención por su actitud cercana, servicial, de respeto y siempre alegres. </a:t>
            </a:r>
          </a:p>
          <a:p>
            <a:pPr algn="just"/>
            <a:r>
              <a:rPr lang="es-ES" dirty="0">
                <a:latin typeface="Footlight MT Light" panose="0204060206030A020304" pitchFamily="18" charset="0"/>
              </a:rPr>
              <a:t>En la fecha elegida para que los niños reciban el Sacramento del Bautismo, las madres no cuentan con el recurso económico para dar lo del estipendio y presentar a los pequeños con ropa digna. Como comunidad ponemos manos a la obra para buscar personas generosas que apoyen a estas familias. 	</a:t>
            </a:r>
          </a:p>
          <a:p>
            <a:pPr algn="just"/>
            <a:endParaRPr lang="es-ES" dirty="0">
              <a:latin typeface="Footlight MT Light" panose="0204060206030A020304" pitchFamily="18"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Tree>
    <p:extLst>
      <p:ext uri="{BB962C8B-B14F-4D97-AF65-F5344CB8AC3E}">
        <p14:creationId xmlns:p14="http://schemas.microsoft.com/office/powerpoint/2010/main" val="386907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75656" y="188640"/>
            <a:ext cx="7056784" cy="954107"/>
          </a:xfrm>
          <a:prstGeom prst="rect">
            <a:avLst/>
          </a:prstGeom>
          <a:noFill/>
        </p:spPr>
        <p:txBody>
          <a:bodyPr wrap="square" rtlCol="0">
            <a:spAutoFit/>
          </a:bodyPr>
          <a:lstStyle/>
          <a:p>
            <a:r>
              <a:rPr lang="es-ES" sz="2800" b="1" u="sng" dirty="0">
                <a:latin typeface="Footlight MT Light" panose="0204060206030A020304" pitchFamily="18" charset="0"/>
              </a:rPr>
              <a:t>MISIÓN, VISIÓN, OBJETIVOS  Y PROBLEMÁTICA DEL PROYECTO:</a:t>
            </a:r>
          </a:p>
        </p:txBody>
      </p:sp>
      <p:sp>
        <p:nvSpPr>
          <p:cNvPr id="6" name="5 CuadroTexto"/>
          <p:cNvSpPr txBox="1"/>
          <p:nvPr/>
        </p:nvSpPr>
        <p:spPr>
          <a:xfrm>
            <a:off x="470708" y="1121742"/>
            <a:ext cx="8373240" cy="3416320"/>
          </a:xfrm>
          <a:prstGeom prst="rect">
            <a:avLst/>
          </a:prstGeom>
          <a:noFill/>
        </p:spPr>
        <p:txBody>
          <a:bodyPr wrap="square" rtlCol="0">
            <a:spAutoFit/>
          </a:bodyPr>
          <a:lstStyle/>
          <a:p>
            <a:pPr algn="just"/>
            <a:r>
              <a:rPr lang="es-ES" sz="1600" b="1" u="sng" dirty="0">
                <a:latin typeface="Footlight MT Light" panose="0204060206030A020304" pitchFamily="18" charset="0"/>
              </a:rPr>
              <a:t>Misión: </a:t>
            </a:r>
            <a:r>
              <a:rPr lang="es-ES" sz="1600" dirty="0">
                <a:latin typeface="Footlight MT Light" panose="0204060206030A020304" pitchFamily="18" charset="0"/>
              </a:rPr>
              <a:t>Proveer de recursos económicos y en especie a familias en situación de extrema pobreza, especialmente alimentación, vestido y transporte a sus respectivas escuelas y los sábados al Centro de Catequesis que atendemos las Hermanas de la Comunidad de México.</a:t>
            </a:r>
          </a:p>
          <a:p>
            <a:pPr algn="just"/>
            <a:endParaRPr lang="es-ES" sz="2400" dirty="0"/>
          </a:p>
          <a:p>
            <a:pPr algn="just"/>
            <a:r>
              <a:rPr lang="es-ES" sz="1600" b="1" u="sng" dirty="0">
                <a:latin typeface="Footlight MT Light" panose="0204060206030A020304" pitchFamily="18" charset="0"/>
              </a:rPr>
              <a:t>Visión: </a:t>
            </a:r>
            <a:r>
              <a:rPr lang="es-ES" sz="1600" dirty="0">
                <a:latin typeface="Footlight MT Light" panose="0204060206030A020304" pitchFamily="18" charset="0"/>
              </a:rPr>
              <a:t>Constituirnos en un Centro de Catequesis comprometido con la formación integral de niños, adolescentes jóvenes y adultos con proyectos de solidaridad para los más pobres y contribuyamos así a la humanización de la sociedad.</a:t>
            </a:r>
          </a:p>
          <a:p>
            <a:pPr algn="just"/>
            <a:endParaRPr lang="es-ES" sz="1600" dirty="0">
              <a:latin typeface="Footlight MT Light" panose="0204060206030A020304" pitchFamily="18" charset="0"/>
            </a:endParaRPr>
          </a:p>
          <a:p>
            <a:pPr algn="just"/>
            <a:r>
              <a:rPr lang="es-ES" sz="1600" b="1" u="sng" dirty="0">
                <a:latin typeface="Footlight MT Light" panose="0204060206030A020304" pitchFamily="18" charset="0"/>
              </a:rPr>
              <a:t>Objetivo: </a:t>
            </a:r>
            <a:r>
              <a:rPr lang="es-ES" sz="1600" dirty="0">
                <a:latin typeface="Footlight MT Light" panose="0204060206030A020304" pitchFamily="18" charset="0"/>
              </a:rPr>
              <a:t>Empoderar a esta población vulnerable y en situación de pobreza: niños y adolescentes para que sean generadores de cambio de su persona y del entorno que las rodea. 	</a:t>
            </a:r>
          </a:p>
          <a:p>
            <a:pPr algn="just"/>
            <a:endParaRPr lang="es-ES" sz="1600" dirty="0">
              <a:latin typeface="Footlight MT Light" panose="0204060206030A020304" pitchFamily="18" charset="0"/>
            </a:endParaRPr>
          </a:p>
          <a:p>
            <a:pPr algn="just"/>
            <a:r>
              <a:rPr lang="es-ES" sz="1600" b="1" u="sng" dirty="0">
                <a:latin typeface="Footlight MT Light" panose="0204060206030A020304" pitchFamily="18" charset="0"/>
              </a:rPr>
              <a:t>Problemáticas a tratar: </a:t>
            </a:r>
            <a:r>
              <a:rPr lang="es-ES" sz="1600" dirty="0">
                <a:latin typeface="Footlight MT Light" panose="0204060206030A020304" pitchFamily="18" charset="0"/>
              </a:rPr>
              <a:t>Los sistemas familiares disfuncionales, la marginación, familias pobres, la deserción escolar, las conductas de riesgo.</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64447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75656" y="188640"/>
            <a:ext cx="3456384" cy="954107"/>
          </a:xfrm>
          <a:prstGeom prst="rect">
            <a:avLst/>
          </a:prstGeom>
          <a:noFill/>
        </p:spPr>
        <p:txBody>
          <a:bodyPr wrap="square" rtlCol="0">
            <a:spAutoFit/>
          </a:bodyPr>
          <a:lstStyle/>
          <a:p>
            <a:r>
              <a:rPr lang="es-ES" sz="2800" b="1" u="sng" dirty="0">
                <a:latin typeface="Footlight MT Light" panose="0204060206030A020304" pitchFamily="18" charset="0"/>
              </a:rPr>
              <a:t>BENEFICIARIOS DEL PROYECTO:</a:t>
            </a:r>
          </a:p>
        </p:txBody>
      </p:sp>
      <p:sp>
        <p:nvSpPr>
          <p:cNvPr id="8" name="7 CuadroTexto"/>
          <p:cNvSpPr txBox="1"/>
          <p:nvPr/>
        </p:nvSpPr>
        <p:spPr>
          <a:xfrm>
            <a:off x="387526" y="1081186"/>
            <a:ext cx="6128690" cy="3908762"/>
          </a:xfrm>
          <a:prstGeom prst="rect">
            <a:avLst/>
          </a:prstGeom>
          <a:noFill/>
        </p:spPr>
        <p:txBody>
          <a:bodyPr wrap="square" rtlCol="0">
            <a:spAutoFit/>
          </a:bodyPr>
          <a:lstStyle/>
          <a:p>
            <a:pPr algn="just"/>
            <a:r>
              <a:rPr lang="es-ES_tradnl" sz="2400" b="1" u="sng" dirty="0">
                <a:latin typeface="Footlight MT Light" panose="0204060206030A020304" pitchFamily="18" charset="0"/>
              </a:rPr>
              <a:t>Destinatarios:</a:t>
            </a:r>
          </a:p>
          <a:p>
            <a:pPr algn="just"/>
            <a:r>
              <a:rPr lang="es-ES" sz="2000" dirty="0">
                <a:latin typeface="Footlight MT Light" panose="0204060206030A020304" pitchFamily="18" charset="0"/>
              </a:rPr>
              <a:t>Realizar nuestra misión, preferentemente, con la niñez y la juventud. </a:t>
            </a:r>
          </a:p>
          <a:p>
            <a:pPr algn="just"/>
            <a:endParaRPr lang="es-ES" sz="2000" dirty="0">
              <a:latin typeface="Footlight MT Light" panose="0204060206030A020304" pitchFamily="18" charset="0"/>
            </a:endParaRPr>
          </a:p>
          <a:p>
            <a:pPr algn="just"/>
            <a:r>
              <a:rPr lang="es-ES" sz="2400" b="1" u="sng" dirty="0">
                <a:latin typeface="Footlight MT Light" panose="0204060206030A020304" pitchFamily="18" charset="0"/>
              </a:rPr>
              <a:t>Beneficiarios directos:</a:t>
            </a:r>
          </a:p>
          <a:p>
            <a:pPr algn="just"/>
            <a:r>
              <a:rPr lang="es-ES" sz="2000" dirty="0">
                <a:latin typeface="Footlight MT Light" panose="0204060206030A020304" pitchFamily="18" charset="0"/>
              </a:rPr>
              <a:t>Niños de entre 5 -13 años.</a:t>
            </a:r>
          </a:p>
          <a:p>
            <a:pPr algn="just"/>
            <a:endParaRPr lang="es-ES" sz="2000" dirty="0">
              <a:latin typeface="Footlight MT Light" panose="0204060206030A020304" pitchFamily="18" charset="0"/>
            </a:endParaRPr>
          </a:p>
          <a:p>
            <a:pPr algn="just"/>
            <a:r>
              <a:rPr lang="es-ES" sz="2400" b="1" u="sng" dirty="0">
                <a:latin typeface="Footlight MT Light" panose="0204060206030A020304" pitchFamily="18" charset="0"/>
              </a:rPr>
              <a:t>Beneficiarios indirectos: </a:t>
            </a:r>
          </a:p>
          <a:p>
            <a:pPr algn="just"/>
            <a:r>
              <a:rPr lang="es-ES" sz="2000" dirty="0">
                <a:latin typeface="Footlight MT Light" panose="0204060206030A020304" pitchFamily="18" charset="0"/>
              </a:rPr>
              <a:t>Familias en situación vulnerable de la Delegación Tlalpan, ciudad de México.</a:t>
            </a:r>
          </a:p>
          <a:p>
            <a:pPr algn="ctr"/>
            <a:r>
              <a:rPr lang="es-DO" sz="2000" dirty="0">
                <a:latin typeface="Footlight MT Light" panose="0204060206030A020304" pitchFamily="18" charset="0"/>
              </a:rPr>
              <a:t>.</a:t>
            </a:r>
            <a:endParaRPr lang="es-ES" sz="2000" dirty="0">
              <a:latin typeface="Footlight MT Light" panose="0204060206030A020304" pitchFamily="18" charset="0"/>
            </a:endParaRPr>
          </a:p>
          <a:p>
            <a:endParaRPr lang="es-ES" sz="1600" dirty="0">
              <a:latin typeface="Footlight MT Light" panose="0204060206030A020304" pitchFamily="18" charset="0"/>
            </a:endParaRPr>
          </a:p>
        </p:txBody>
      </p:sp>
    </p:spTree>
    <p:extLst>
      <p:ext uri="{BB962C8B-B14F-4D97-AF65-F5344CB8AC3E}">
        <p14:creationId xmlns:p14="http://schemas.microsoft.com/office/powerpoint/2010/main" val="3289700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75656" y="188640"/>
            <a:ext cx="4104456" cy="954107"/>
          </a:xfrm>
          <a:prstGeom prst="rect">
            <a:avLst/>
          </a:prstGeom>
          <a:noFill/>
        </p:spPr>
        <p:txBody>
          <a:bodyPr wrap="square" rtlCol="0">
            <a:spAutoFit/>
          </a:bodyPr>
          <a:lstStyle/>
          <a:p>
            <a:r>
              <a:rPr lang="es-ES" sz="2800" b="1" u="sng" dirty="0">
                <a:latin typeface="Footlight MT Light" panose="0204060206030A020304" pitchFamily="18" charset="0"/>
              </a:rPr>
              <a:t>PRESUPUESTO   PROYECTO:</a:t>
            </a:r>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436" y="2204864"/>
            <a:ext cx="2592288" cy="1944216"/>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323528" y="1158689"/>
            <a:ext cx="3096344" cy="369332"/>
          </a:xfrm>
          <a:prstGeom prst="rect">
            <a:avLst/>
          </a:prstGeom>
        </p:spPr>
        <p:txBody>
          <a:bodyPr wrap="square">
            <a:spAutoFit/>
          </a:bodyPr>
          <a:lstStyle/>
          <a:p>
            <a:pPr algn="just"/>
            <a:r>
              <a:rPr lang="es-ES" b="1" u="sng" dirty="0">
                <a:latin typeface="Footlight MT Light" panose="0204060206030A020304" pitchFamily="18" charset="0"/>
              </a:rPr>
              <a:t>Presupuesto y recursos:</a:t>
            </a:r>
            <a:endParaRPr lang="es-ES" u="sng" dirty="0">
              <a:latin typeface="Footlight MT Light" panose="0204060206030A020304" pitchFamily="18" charset="0"/>
            </a:endParaRPr>
          </a:p>
        </p:txBody>
      </p:sp>
      <p:sp>
        <p:nvSpPr>
          <p:cNvPr id="2" name="1 Rectángulo"/>
          <p:cNvSpPr/>
          <p:nvPr/>
        </p:nvSpPr>
        <p:spPr>
          <a:xfrm>
            <a:off x="107504" y="1654516"/>
            <a:ext cx="8064896" cy="5016758"/>
          </a:xfrm>
          <a:prstGeom prst="rect">
            <a:avLst/>
          </a:prstGeom>
        </p:spPr>
        <p:txBody>
          <a:bodyPr wrap="square">
            <a:spAutoFit/>
          </a:bodyPr>
          <a:lstStyle/>
          <a:p>
            <a:pPr algn="ctr"/>
            <a:r>
              <a:rPr lang="es-ES" sz="2000" b="1" dirty="0">
                <a:latin typeface="Footlight MT Light" panose="0204060206030A020304" pitchFamily="18" charset="0"/>
              </a:rPr>
              <a:t>PRESUPUESTO CICLO ESCOLAR 2019-2020 "Hermanas Carmelitas Teresas de San José"</a:t>
            </a:r>
            <a:endParaRPr lang="es-ES" sz="2000" b="1" u="sng" dirty="0">
              <a:latin typeface="Footlight MT Light" panose="0204060206030A020304" pitchFamily="18" charset="0"/>
            </a:endParaRPr>
          </a:p>
          <a:p>
            <a:r>
              <a:rPr lang="es-ES" sz="2000" b="1" u="sng" dirty="0">
                <a:latin typeface="Footlight MT Light" panose="0204060206030A020304" pitchFamily="18" charset="0"/>
              </a:rPr>
              <a:t>1. CENTRO DE CATEQUESIS </a:t>
            </a:r>
            <a:r>
              <a:rPr lang="es-ES" sz="2000" dirty="0">
                <a:latin typeface="Footlight MT Light" panose="0204060206030A020304" pitchFamily="18" charset="0"/>
              </a:rPr>
              <a:t>	</a:t>
            </a:r>
          </a:p>
          <a:p>
            <a:r>
              <a:rPr lang="es-ES" sz="2000" b="1" dirty="0">
                <a:latin typeface="Footlight MT Light" panose="0204060206030A020304" pitchFamily="18" charset="0"/>
              </a:rPr>
              <a:t>GASTOS GENERALES </a:t>
            </a:r>
            <a:r>
              <a:rPr lang="es-ES" sz="2000" dirty="0">
                <a:latin typeface="Footlight MT Light" panose="0204060206030A020304" pitchFamily="18" charset="0"/>
              </a:rPr>
              <a:t>: 	</a:t>
            </a:r>
            <a:r>
              <a:rPr lang="es-ES" sz="2000" b="1" dirty="0">
                <a:latin typeface="Footlight MT Light" panose="0204060206030A020304" pitchFamily="18" charset="0"/>
              </a:rPr>
              <a:t>Valor estimado </a:t>
            </a:r>
            <a:r>
              <a:rPr lang="es-ES" sz="2000" dirty="0">
                <a:latin typeface="Footlight MT Light" panose="0204060206030A020304" pitchFamily="18" charset="0"/>
              </a:rPr>
              <a:t>		</a:t>
            </a:r>
          </a:p>
          <a:p>
            <a:r>
              <a:rPr lang="es-ES" sz="2000" b="1" dirty="0">
                <a:latin typeface="Footlight MT Light" panose="0204060206030A020304" pitchFamily="18" charset="0"/>
              </a:rPr>
              <a:t>LIBROS DE TRABAJO: 	</a:t>
            </a:r>
            <a:r>
              <a:rPr lang="es-ES" sz="2000" dirty="0">
                <a:latin typeface="Footlight MT Light" panose="0204060206030A020304" pitchFamily="18" charset="0"/>
              </a:rPr>
              <a:t>$ 390.00  </a:t>
            </a:r>
            <a:r>
              <a:rPr lang="es-ES" sz="2000" dirty="0">
                <a:latin typeface="Footlight MT Light" panose="0204060206030A020304" pitchFamily="18" charset="0"/>
                <a:sym typeface="Wingdings" panose="05000000000000000000" pitchFamily="2" charset="2"/>
              </a:rPr>
              <a:t></a:t>
            </a:r>
            <a:r>
              <a:rPr lang="es-ES" sz="2000" dirty="0">
                <a:latin typeface="Footlight MT Light" panose="0204060206030A020304" pitchFamily="18" charset="0"/>
              </a:rPr>
              <a:t>17.54 € 	</a:t>
            </a:r>
          </a:p>
          <a:p>
            <a:r>
              <a:rPr lang="es-ES" sz="2000" b="1" dirty="0">
                <a:latin typeface="Footlight MT Light" panose="0204060206030A020304" pitchFamily="18" charset="0"/>
              </a:rPr>
              <a:t>PAPELERÍA: 		</a:t>
            </a:r>
            <a:r>
              <a:rPr lang="es-ES" sz="2000" dirty="0">
                <a:latin typeface="Footlight MT Light" panose="0204060206030A020304" pitchFamily="18" charset="0"/>
              </a:rPr>
              <a:t>$ 210.00  </a:t>
            </a:r>
            <a:r>
              <a:rPr lang="es-ES" sz="2000" dirty="0">
                <a:latin typeface="Footlight MT Light" panose="0204060206030A020304" pitchFamily="18" charset="0"/>
                <a:sym typeface="Wingdings" panose="05000000000000000000" pitchFamily="2" charset="2"/>
              </a:rPr>
              <a:t> </a:t>
            </a:r>
            <a:r>
              <a:rPr lang="es-ES" sz="2000" dirty="0">
                <a:latin typeface="Footlight MT Light" panose="0204060206030A020304" pitchFamily="18" charset="0"/>
              </a:rPr>
              <a:t>9.45 € 	</a:t>
            </a:r>
          </a:p>
          <a:p>
            <a:r>
              <a:rPr lang="es-ES" sz="2000" b="1" dirty="0">
                <a:latin typeface="Footlight MT Light" panose="0204060206030A020304" pitchFamily="18" charset="0"/>
              </a:rPr>
              <a:t>VIAJES </a:t>
            </a:r>
            <a:r>
              <a:rPr lang="es-ES" sz="2000" dirty="0">
                <a:latin typeface="Footlight MT Light" panose="0204060206030A020304" pitchFamily="18" charset="0"/>
              </a:rPr>
              <a:t>: 			$ 24,192.00 </a:t>
            </a:r>
            <a:r>
              <a:rPr lang="es-ES" sz="2000" dirty="0">
                <a:latin typeface="Footlight MT Light" panose="0204060206030A020304" pitchFamily="18" charset="0"/>
                <a:sym typeface="Wingdings" panose="05000000000000000000" pitchFamily="2" charset="2"/>
              </a:rPr>
              <a:t> </a:t>
            </a:r>
            <a:r>
              <a:rPr lang="es-ES" sz="2000" dirty="0">
                <a:latin typeface="Footlight MT Light" panose="0204060206030A020304" pitchFamily="18" charset="0"/>
              </a:rPr>
              <a:t>1,088.26 € </a:t>
            </a:r>
          </a:p>
          <a:p>
            <a:r>
              <a:rPr lang="es-ES" sz="2000" dirty="0">
                <a:latin typeface="Footlight MT Light" panose="0204060206030A020304" pitchFamily="18" charset="0"/>
              </a:rPr>
              <a:t>	</a:t>
            </a:r>
          </a:p>
          <a:p>
            <a:r>
              <a:rPr lang="es-ES" sz="2000" b="1" dirty="0">
                <a:latin typeface="Footlight MT Light" panose="0204060206030A020304" pitchFamily="18" charset="0"/>
              </a:rPr>
              <a:t>SUBTOTAL </a:t>
            </a:r>
            <a:r>
              <a:rPr lang="es-ES" sz="2000" dirty="0">
                <a:latin typeface="Footlight MT Light" panose="0204060206030A020304" pitchFamily="18" charset="0"/>
              </a:rPr>
              <a:t>: 		</a:t>
            </a:r>
            <a:r>
              <a:rPr lang="es-ES" sz="2000" b="1" dirty="0">
                <a:latin typeface="Footlight MT Light" panose="0204060206030A020304" pitchFamily="18" charset="0"/>
              </a:rPr>
              <a:t>$ 24,792.00  </a:t>
            </a:r>
            <a:r>
              <a:rPr lang="es-ES" sz="2000" dirty="0">
                <a:latin typeface="Footlight MT Light" panose="0204060206030A020304" pitchFamily="18" charset="0"/>
                <a:sym typeface="Wingdings" panose="05000000000000000000" pitchFamily="2" charset="2"/>
              </a:rPr>
              <a:t> </a:t>
            </a:r>
            <a:r>
              <a:rPr lang="es-ES" sz="2800" b="1" u="sng" dirty="0">
                <a:latin typeface="Footlight MT Light" panose="0204060206030A020304" pitchFamily="18" charset="0"/>
              </a:rPr>
              <a:t>1.115,25 €</a:t>
            </a:r>
            <a:r>
              <a:rPr lang="es-ES" sz="2800" b="1" dirty="0">
                <a:latin typeface="Footlight MT Light" panose="0204060206030A020304" pitchFamily="18" charset="0"/>
              </a:rPr>
              <a:t> </a:t>
            </a:r>
          </a:p>
          <a:p>
            <a:r>
              <a:rPr lang="es-ES" sz="2000" b="1" u="sng" dirty="0">
                <a:latin typeface="Footlight MT Light" panose="0204060206030A020304" pitchFamily="18" charset="0"/>
              </a:rPr>
              <a:t>2. APOYO DE DESPENSA /ALIMENTACIÓN </a:t>
            </a:r>
            <a:r>
              <a:rPr lang="es-ES" sz="2800" b="1" dirty="0">
                <a:latin typeface="Footlight MT Light" panose="0204060206030A020304" pitchFamily="18" charset="0"/>
              </a:rPr>
              <a:t>– </a:t>
            </a:r>
            <a:r>
              <a:rPr lang="es-ES" sz="2000" dirty="0">
                <a:latin typeface="Footlight MT Light" panose="0204060206030A020304" pitchFamily="18" charset="0"/>
              </a:rPr>
              <a:t>1.304,18 €</a:t>
            </a:r>
          </a:p>
          <a:p>
            <a:r>
              <a:rPr lang="es-ES" sz="2000" dirty="0">
                <a:latin typeface="Footlight MT Light" panose="0204060206030A020304" pitchFamily="18" charset="0"/>
              </a:rPr>
              <a:t>TOTAL DEL PROYECTO </a:t>
            </a:r>
            <a:r>
              <a:rPr lang="es-ES" sz="2000" dirty="0">
                <a:latin typeface="Footlight MT Light" panose="0204060206030A020304" pitchFamily="18" charset="0"/>
                <a:sym typeface="Wingdings" panose="05000000000000000000" pitchFamily="2" charset="2"/>
              </a:rPr>
              <a:t> 2.420 €</a:t>
            </a:r>
          </a:p>
          <a:p>
            <a:endParaRPr lang="es-ES" sz="2000" dirty="0">
              <a:latin typeface="Footlight MT Light" panose="0204060206030A020304" pitchFamily="18" charset="0"/>
              <a:sym typeface="Wingdings" panose="05000000000000000000" pitchFamily="2" charset="2"/>
            </a:endParaRPr>
          </a:p>
          <a:p>
            <a:r>
              <a:rPr lang="es-ES" sz="2000" b="1" dirty="0">
                <a:latin typeface="Footlight MT Light" panose="0204060206030A020304" pitchFamily="18" charset="0"/>
                <a:sym typeface="Wingdings" panose="05000000000000000000" pitchFamily="2" charset="2"/>
              </a:rPr>
              <a:t>SOLICITUD Y DESAFÍO DEL PROYECTO - TOTAL:  </a:t>
            </a:r>
            <a:r>
              <a:rPr lang="es-ES" sz="3200" b="1" u="sng" dirty="0">
                <a:latin typeface="Footlight MT Light" panose="0204060206030A020304" pitchFamily="18" charset="0"/>
              </a:rPr>
              <a:t>1.115,25 € </a:t>
            </a:r>
            <a:r>
              <a:rPr lang="es-ES" sz="2800" dirty="0">
                <a:latin typeface="Footlight MT Light" panose="0204060206030A020304" pitchFamily="18" charset="0"/>
              </a:rPr>
              <a:t>	</a:t>
            </a:r>
          </a:p>
        </p:txBody>
      </p:sp>
    </p:spTree>
    <p:extLst>
      <p:ext uri="{BB962C8B-B14F-4D97-AF65-F5344CB8AC3E}">
        <p14:creationId xmlns:p14="http://schemas.microsoft.com/office/powerpoint/2010/main" val="224135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32816"/>
            <a:ext cx="1857429" cy="1857429"/>
          </a:xfrm>
          <a:prstGeom prst="rect">
            <a:avLst/>
          </a:prstGeom>
        </p:spPr>
      </p:pic>
      <p:sp>
        <p:nvSpPr>
          <p:cNvPr id="5" name="4 CuadroTexto"/>
          <p:cNvSpPr txBox="1"/>
          <p:nvPr/>
        </p:nvSpPr>
        <p:spPr>
          <a:xfrm>
            <a:off x="3995936" y="1988852"/>
            <a:ext cx="5148064" cy="1384995"/>
          </a:xfrm>
          <a:prstGeom prst="rect">
            <a:avLst/>
          </a:prstGeom>
          <a:noFill/>
        </p:spPr>
        <p:txBody>
          <a:bodyPr wrap="square" rtlCol="0">
            <a:spAutoFit/>
          </a:bodyPr>
          <a:lstStyle/>
          <a:p>
            <a:r>
              <a:rPr lang="es-ES" sz="2800" b="1" dirty="0">
                <a:latin typeface="Footlight MT Light" panose="0204060206030A020304" pitchFamily="18" charset="0"/>
              </a:rPr>
              <a:t>¡¡MUCHAS GRACIAS POR VUESTRA COLABORACIÓN SOLIDARIA Y FRATERNA!!</a:t>
            </a:r>
          </a:p>
        </p:txBody>
      </p:sp>
    </p:spTree>
    <p:extLst>
      <p:ext uri="{BB962C8B-B14F-4D97-AF65-F5344CB8AC3E}">
        <p14:creationId xmlns:p14="http://schemas.microsoft.com/office/powerpoint/2010/main" val="89918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49834" y="141342"/>
            <a:ext cx="7694166" cy="2677656"/>
          </a:xfrm>
          <a:prstGeom prst="rect">
            <a:avLst/>
          </a:prstGeom>
          <a:noFill/>
        </p:spPr>
        <p:txBody>
          <a:bodyPr wrap="square" rtlCol="0">
            <a:spAutoFit/>
          </a:bodyPr>
          <a:lstStyle/>
          <a:p>
            <a:r>
              <a:rPr lang="es-ES" sz="2800" b="1" u="sng" dirty="0">
                <a:latin typeface="Footlight MT Light" panose="0204060206030A020304" pitchFamily="18" charset="0"/>
              </a:rPr>
              <a:t>LUGAR</a:t>
            </a:r>
          </a:p>
          <a:p>
            <a:r>
              <a:rPr lang="es-ES" sz="2800" dirty="0">
                <a:latin typeface="Footlight MT Light" panose="0204060206030A020304" pitchFamily="18" charset="0"/>
              </a:rPr>
              <a:t>País: </a:t>
            </a:r>
            <a:r>
              <a:rPr lang="es-ES" sz="2800" b="1" dirty="0">
                <a:latin typeface="Footlight MT Light" panose="0204060206030A020304" pitchFamily="18" charset="0"/>
              </a:rPr>
              <a:t>España</a:t>
            </a:r>
          </a:p>
          <a:p>
            <a:r>
              <a:rPr lang="es-ES" sz="2800" dirty="0">
                <a:latin typeface="Footlight MT Light" panose="0204060206030A020304" pitchFamily="18" charset="0"/>
              </a:rPr>
              <a:t>Ciudad: Sta. Marta de Tormes - Salamanca</a:t>
            </a:r>
          </a:p>
          <a:p>
            <a:r>
              <a:rPr lang="es-ES" sz="2800" dirty="0">
                <a:latin typeface="Footlight MT Light" panose="0204060206030A020304" pitchFamily="18" charset="0"/>
              </a:rPr>
              <a:t>Provincia CTSJ: Sta. Teresa-España</a:t>
            </a:r>
          </a:p>
          <a:p>
            <a:r>
              <a:rPr lang="es-ES" sz="2800" dirty="0">
                <a:latin typeface="Footlight MT Light" panose="0204060206030A020304" pitchFamily="18" charset="0"/>
              </a:rPr>
              <a:t>Obra/Proyecto CTSJ: </a:t>
            </a:r>
          </a:p>
          <a:p>
            <a:r>
              <a:rPr lang="es-ES" sz="2800" b="1" dirty="0">
                <a:latin typeface="Footlight MT Light" panose="0204060206030A020304" pitchFamily="18" charset="0"/>
              </a:rPr>
              <a:t>Casa-Hogar  Teresa de Jesús </a:t>
            </a:r>
          </a:p>
        </p:txBody>
      </p:sp>
      <p:pic>
        <p:nvPicPr>
          <p:cNvPr id="2" name="Picture 2" descr="C:\Users\Fundacion\Desktop\Mapa-Poltico-de-Espa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871" y="2818997"/>
            <a:ext cx="5319199" cy="3919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938" y="3659656"/>
            <a:ext cx="354831" cy="566586"/>
          </a:xfrm>
          <a:prstGeom prst="rect">
            <a:avLst/>
          </a:prstGeom>
        </p:spPr>
      </p:pic>
    </p:spTree>
    <p:extLst>
      <p:ext uri="{BB962C8B-B14F-4D97-AF65-F5344CB8AC3E}">
        <p14:creationId xmlns:p14="http://schemas.microsoft.com/office/powerpoint/2010/main" val="60789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3" name="2 CuadroTexto"/>
          <p:cNvSpPr txBox="1"/>
          <p:nvPr/>
        </p:nvSpPr>
        <p:spPr>
          <a:xfrm>
            <a:off x="1403648" y="170637"/>
            <a:ext cx="2736304" cy="954107"/>
          </a:xfrm>
          <a:prstGeom prst="rect">
            <a:avLst/>
          </a:prstGeom>
          <a:noFill/>
        </p:spPr>
        <p:txBody>
          <a:bodyPr wrap="square" rtlCol="0">
            <a:spAutoFit/>
          </a:bodyPr>
          <a:lstStyle/>
          <a:p>
            <a:r>
              <a:rPr lang="es-ES" sz="2800" b="1" u="sng" dirty="0">
                <a:latin typeface="Footlight MT Light" panose="0204060206030A020304" pitchFamily="18" charset="0"/>
              </a:rPr>
              <a:t>JUSTIFICACIÓN  PROYECTO:</a:t>
            </a:r>
          </a:p>
        </p:txBody>
      </p:sp>
      <p:sp>
        <p:nvSpPr>
          <p:cNvPr id="5" name="4 CuadroTexto"/>
          <p:cNvSpPr txBox="1"/>
          <p:nvPr/>
        </p:nvSpPr>
        <p:spPr>
          <a:xfrm>
            <a:off x="3923928" y="213179"/>
            <a:ext cx="5097243" cy="6694140"/>
          </a:xfrm>
          <a:prstGeom prst="rect">
            <a:avLst/>
          </a:prstGeom>
          <a:noFill/>
        </p:spPr>
        <p:txBody>
          <a:bodyPr wrap="square" rtlCol="0">
            <a:spAutoFit/>
          </a:bodyPr>
          <a:lstStyle/>
          <a:p>
            <a:pPr algn="just"/>
            <a:r>
              <a:rPr lang="es-ES" sz="1300" dirty="0">
                <a:latin typeface="Footlight MT Light" panose="0204060206030A020304" pitchFamily="18" charset="0"/>
              </a:rPr>
              <a:t>Con este proyecto buscamos adquirir el material escolar para que nuestros menores puedan iniciar y desarrollar el nuevo curso académico con todos los recursos materiales posibles a nuestro alcance. </a:t>
            </a:r>
          </a:p>
          <a:p>
            <a:pPr algn="just"/>
            <a:endParaRPr lang="es-ES" sz="1300" dirty="0">
              <a:latin typeface="Footlight MT Light" panose="0204060206030A020304" pitchFamily="18" charset="0"/>
            </a:endParaRPr>
          </a:p>
          <a:p>
            <a:pPr algn="just"/>
            <a:r>
              <a:rPr lang="es-ES" sz="1300" dirty="0">
                <a:latin typeface="Footlight MT Light" panose="0204060206030A020304" pitchFamily="18" charset="0"/>
              </a:rPr>
              <a:t>La Asociación de Comerciantes </a:t>
            </a:r>
            <a:r>
              <a:rPr lang="es-ES" sz="1300" dirty="0" err="1">
                <a:latin typeface="Footlight MT Light" panose="0204060206030A020304" pitchFamily="18" charset="0"/>
              </a:rPr>
              <a:t>Asecov</a:t>
            </a:r>
            <a:r>
              <a:rPr lang="es-ES" sz="1300" dirty="0">
                <a:latin typeface="Footlight MT Light" panose="0204060206030A020304" pitchFamily="18" charset="0"/>
              </a:rPr>
              <a:t> cifra en 300 € la media de la inversión de una familia salmantina para preparar la “vuelta al cole”. Esta cifra varía dependiendo del curso escolar, aunque el gasto se realiza principalmente en libros y material. En nuestro caso, contamos con beca para libros y una ayuda del fondo de libros municipal, por lo que el apoyo prestado en este aspecto es considerable. A través de nuestra labor educativa integral, en estas fechas, intentamos incrementar el espíritu crítico de nuestros chicos y chicas en relación a los gastos prioritarios a la hora de adquirir nuevo material escolar. Del mismo modo, procuramos reciclar, reutilizar y cuidar al máximo los recursos existentes. Sin embargo, materiales como lápices, cuadernos, calculadoras, etc. constituyen un gasto recurrente y necesario cada año, a pesar del elevado coste que tiene. Así, y debido a la utilización continuada y a la multitud de personas que llegan a hacer uso de un mismo material, se hace necesario la adquisición de nuevos instrumentos escolares para que nuestros menores inicien el curso en las mejores condiciones posibles.</a:t>
            </a:r>
          </a:p>
          <a:p>
            <a:pPr algn="just"/>
            <a:r>
              <a:rPr lang="es-ES" sz="1300" dirty="0">
                <a:latin typeface="Footlight MT Light" panose="0204060206030A020304" pitchFamily="18" charset="0"/>
              </a:rPr>
              <a:t>Por otro lado, no debemos olvidar que, aunque fomentamos el espíritu crítico, la coherencia y la reflexión, trabajamos con y para la infancia y adolescencia. Durante esta etapa la opinión de los iguales es clave a la hora de desarrollar la identidad y la autoestima de los más jóvenes. Por este motivo, no resulta extraño que cada uno de nuestros menores, quienes además cargan con el estigma social de vivir en un Centro de Protección, guarde una gran ilusión y entusiasmo por elegir y estrenar material nuevo cuando se acerca el mes de septiembre. En este sentido, es clave el hecho de “elegir”, ya que nos permite educar en la libertad y en la capacidad de tomar decisiones, y permite a los chicos y chicas de este Hogar construir sus propios gustos e intereses, aspectos que no suelen estar adecuadamente desarrollados en su carácter.</a:t>
            </a:r>
          </a:p>
        </p:txBody>
      </p:sp>
      <p:pic>
        <p:nvPicPr>
          <p:cNvPr id="1026" name="Picture 2" descr="C:\Users\Fundacion\Desktop\CAMPAÑAS SOLIDARIAS\C. Solidaria 2019-2020\Proyectos obras sociales\Proyectos Sta. Marta de Tormes\fotoss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14158">
            <a:off x="429647" y="1493765"/>
            <a:ext cx="3059832" cy="2294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Fundacion\Desktop\CAMPAÑAS SOLIDARIAS\C. Solidaria 2019-2020\Proyectos obras sociales\Proyectos Sta. Marta de Tormes\DSC_08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3648">
            <a:off x="401211" y="4379514"/>
            <a:ext cx="3128353" cy="2074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455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75656" y="188640"/>
            <a:ext cx="7056784" cy="523220"/>
          </a:xfrm>
          <a:prstGeom prst="rect">
            <a:avLst/>
          </a:prstGeom>
          <a:noFill/>
        </p:spPr>
        <p:txBody>
          <a:bodyPr wrap="square" rtlCol="0">
            <a:spAutoFit/>
          </a:bodyPr>
          <a:lstStyle/>
          <a:p>
            <a:r>
              <a:rPr lang="es-ES" sz="2800" b="1" u="sng" dirty="0">
                <a:latin typeface="Footlight MT Light" panose="0204060206030A020304" pitchFamily="18" charset="0"/>
              </a:rPr>
              <a:t>OBJETIVOS  DEL PROYECTO:</a:t>
            </a:r>
          </a:p>
        </p:txBody>
      </p:sp>
      <p:sp>
        <p:nvSpPr>
          <p:cNvPr id="6" name="5 CuadroTexto"/>
          <p:cNvSpPr txBox="1"/>
          <p:nvPr/>
        </p:nvSpPr>
        <p:spPr>
          <a:xfrm>
            <a:off x="1237487" y="764704"/>
            <a:ext cx="7727001" cy="3416320"/>
          </a:xfrm>
          <a:prstGeom prst="rect">
            <a:avLst/>
          </a:prstGeom>
          <a:noFill/>
        </p:spPr>
        <p:txBody>
          <a:bodyPr wrap="square" rtlCol="0">
            <a:spAutoFit/>
          </a:bodyPr>
          <a:lstStyle/>
          <a:p>
            <a:pPr algn="just"/>
            <a:r>
              <a:rPr lang="es-ES" dirty="0">
                <a:latin typeface="Footlight MT Light" panose="0204060206030A020304" pitchFamily="18" charset="0"/>
              </a:rPr>
              <a:t>Los objetivos de este proyecto son:</a:t>
            </a:r>
          </a:p>
          <a:p>
            <a:pPr algn="just"/>
            <a:r>
              <a:rPr lang="es-ES" dirty="0">
                <a:latin typeface="Footlight MT Light" panose="0204060206030A020304" pitchFamily="18" charset="0"/>
              </a:rPr>
              <a:t>•Dotar de los recursos materiales imprescindibles a nuestros menores para enfrentarse a un nuevo curso escolar en igualdad de condiciones que sus compañeros.</a:t>
            </a:r>
          </a:p>
          <a:p>
            <a:pPr algn="just"/>
            <a:r>
              <a:rPr lang="es-ES" dirty="0">
                <a:latin typeface="Footlight MT Light" panose="0204060206030A020304" pitchFamily="18" charset="0"/>
              </a:rPr>
              <a:t>•Cumplir con los requisitos que cada centro escolar plantea como obligatorios en cuanto al material necesario anualmente.</a:t>
            </a:r>
          </a:p>
          <a:p>
            <a:pPr algn="just"/>
            <a:r>
              <a:rPr lang="es-ES" dirty="0">
                <a:latin typeface="Footlight MT Light" panose="0204060206030A020304" pitchFamily="18" charset="0"/>
              </a:rPr>
              <a:t>•Aumentar la confianza de los menores a la hora de afrontar el nuevo curso.</a:t>
            </a:r>
          </a:p>
          <a:p>
            <a:pPr algn="just"/>
            <a:r>
              <a:rPr lang="es-ES" dirty="0">
                <a:latin typeface="Footlight MT Light" panose="0204060206030A020304" pitchFamily="18" charset="0"/>
              </a:rPr>
              <a:t>•Apoyar el aprendizaje y la superación de los nuevos retos.</a:t>
            </a:r>
          </a:p>
          <a:p>
            <a:pPr algn="just"/>
            <a:r>
              <a:rPr lang="es-ES" dirty="0">
                <a:latin typeface="Footlight MT Light" panose="0204060206030A020304" pitchFamily="18" charset="0"/>
              </a:rPr>
              <a:t>•Acercar la realidad de nuestros menores a un ambiente normalizado y familiar.</a:t>
            </a:r>
          </a:p>
          <a:p>
            <a:pPr algn="just"/>
            <a:r>
              <a:rPr lang="es-ES" dirty="0">
                <a:latin typeface="Footlight MT Light" panose="0204060206030A020304" pitchFamily="18" charset="0"/>
              </a:rPr>
              <a:t>•Favorecer una sana autoestima en los menores y reforzar su identidad social a través del respeto a sus gustos.</a:t>
            </a:r>
          </a:p>
          <a:p>
            <a:pPr algn="just"/>
            <a:r>
              <a:rPr lang="es-ES" dirty="0">
                <a:latin typeface="Footlight MT Light" panose="0204060206030A020304" pitchFamily="18" charset="0"/>
              </a:rPr>
              <a:t>•Fortalecer la libertad</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050" name="Picture 2" descr="C:\Users\Fundacion\Desktop\CAMPAÑAS SOLIDARIAS\C. Solidaria 2019-2020\Proyectos obras sociales\Proyectos Sta. Marta de Tormes\IMG_20180415_171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2874">
            <a:off x="554759" y="4300265"/>
            <a:ext cx="2993948" cy="2245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Fundacion\Desktop\CAMPAÑAS SOLIDARIAS\C. Solidaria 2019-2020\Proyectos obras sociales\Proyectos Sta. Marta de Tormes\20150710_1403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227" y="4365104"/>
            <a:ext cx="3600400"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920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75656" y="188640"/>
            <a:ext cx="3456384" cy="954107"/>
          </a:xfrm>
          <a:prstGeom prst="rect">
            <a:avLst/>
          </a:prstGeom>
          <a:noFill/>
        </p:spPr>
        <p:txBody>
          <a:bodyPr wrap="square" rtlCol="0">
            <a:spAutoFit/>
          </a:bodyPr>
          <a:lstStyle/>
          <a:p>
            <a:r>
              <a:rPr lang="es-ES" sz="2800" b="1" u="sng" dirty="0">
                <a:latin typeface="Footlight MT Light" panose="0204060206030A020304" pitchFamily="18" charset="0"/>
              </a:rPr>
              <a:t>BENEFICIARIOS DEL PROYECTO:</a:t>
            </a:r>
          </a:p>
        </p:txBody>
      </p:sp>
      <p:sp>
        <p:nvSpPr>
          <p:cNvPr id="8" name="7 CuadroTexto"/>
          <p:cNvSpPr txBox="1"/>
          <p:nvPr/>
        </p:nvSpPr>
        <p:spPr>
          <a:xfrm>
            <a:off x="387526" y="1081186"/>
            <a:ext cx="6128690" cy="1631216"/>
          </a:xfrm>
          <a:prstGeom prst="rect">
            <a:avLst/>
          </a:prstGeom>
          <a:noFill/>
        </p:spPr>
        <p:txBody>
          <a:bodyPr wrap="square" rtlCol="0">
            <a:spAutoFit/>
          </a:bodyPr>
          <a:lstStyle/>
          <a:p>
            <a:pPr algn="just"/>
            <a:r>
              <a:rPr lang="es-ES_tradnl" sz="2400" b="1" u="sng" dirty="0">
                <a:latin typeface="Footlight MT Light" panose="0204060206030A020304" pitchFamily="18" charset="0"/>
              </a:rPr>
              <a:t>Destinatarios:</a:t>
            </a:r>
          </a:p>
          <a:p>
            <a:endParaRPr lang="es-ES" sz="2000" dirty="0"/>
          </a:p>
          <a:p>
            <a:r>
              <a:rPr lang="es-ES" sz="2000" dirty="0">
                <a:latin typeface="Footlight MT Light" panose="0204060206030A020304" pitchFamily="18" charset="0"/>
              </a:rPr>
              <a:t>Las personas que se benefician directamente con esta acción son los menores que viven en la Casa Hogar. </a:t>
            </a:r>
            <a:r>
              <a:rPr lang="es-DO" sz="2000" dirty="0">
                <a:latin typeface="Footlight MT Light" panose="0204060206030A020304" pitchFamily="18" charset="0"/>
              </a:rPr>
              <a:t>.</a:t>
            </a:r>
            <a:endParaRPr lang="es-ES" sz="2000" dirty="0">
              <a:latin typeface="Footlight MT Light" panose="0204060206030A020304" pitchFamily="18" charset="0"/>
            </a:endParaRPr>
          </a:p>
          <a:p>
            <a:endParaRPr lang="es-ES" sz="1600" dirty="0">
              <a:latin typeface="Footlight MT Light" panose="0204060206030A020304" pitchFamily="18" charset="0"/>
            </a:endParaRPr>
          </a:p>
        </p:txBody>
      </p:sp>
      <p:pic>
        <p:nvPicPr>
          <p:cNvPr id="2" name="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3862">
            <a:off x="298498" y="2840972"/>
            <a:ext cx="3563347" cy="26725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5147">
            <a:off x="6203237" y="260380"/>
            <a:ext cx="2699792" cy="202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574532"/>
            <a:ext cx="2131685" cy="3789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605658">
            <a:off x="3291839" y="3141284"/>
            <a:ext cx="3843157" cy="288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09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75656" y="188640"/>
            <a:ext cx="4104456" cy="954107"/>
          </a:xfrm>
          <a:prstGeom prst="rect">
            <a:avLst/>
          </a:prstGeom>
          <a:noFill/>
        </p:spPr>
        <p:txBody>
          <a:bodyPr wrap="square" rtlCol="0">
            <a:spAutoFit/>
          </a:bodyPr>
          <a:lstStyle/>
          <a:p>
            <a:r>
              <a:rPr lang="es-ES" sz="2800" b="1" u="sng" dirty="0">
                <a:latin typeface="Footlight MT Light" panose="0204060206030A020304" pitchFamily="18" charset="0"/>
              </a:rPr>
              <a:t>PRESUPUESTO   PROYECTO:</a:t>
            </a:r>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32474"/>
            <a:ext cx="2533843" cy="1900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Rectángulo"/>
          <p:cNvSpPr/>
          <p:nvPr/>
        </p:nvSpPr>
        <p:spPr>
          <a:xfrm>
            <a:off x="382998" y="1671191"/>
            <a:ext cx="5369068" cy="646331"/>
          </a:xfrm>
          <a:prstGeom prst="rect">
            <a:avLst/>
          </a:prstGeom>
        </p:spPr>
        <p:txBody>
          <a:bodyPr wrap="square">
            <a:spAutoFit/>
          </a:bodyPr>
          <a:lstStyle/>
          <a:p>
            <a:pPr algn="just"/>
            <a:r>
              <a:rPr lang="es-ES" b="1" dirty="0">
                <a:latin typeface="Footlight MT Light" panose="0204060206030A020304" pitchFamily="18" charset="0"/>
              </a:rPr>
              <a:t>“Mochilas llenas de superación” Material escolar.</a:t>
            </a:r>
          </a:p>
          <a:p>
            <a:pPr algn="just"/>
            <a:endParaRPr lang="es-ES" u="sng" dirty="0">
              <a:latin typeface="Footlight MT Light" panose="0204060206030A020304" pitchFamily="18" charset="0"/>
            </a:endParaRPr>
          </a:p>
        </p:txBody>
      </p:sp>
      <p:sp>
        <p:nvSpPr>
          <p:cNvPr id="2" name="1 Rectángulo"/>
          <p:cNvSpPr/>
          <p:nvPr/>
        </p:nvSpPr>
        <p:spPr>
          <a:xfrm>
            <a:off x="215299" y="2317522"/>
            <a:ext cx="8910368" cy="2400657"/>
          </a:xfrm>
          <a:prstGeom prst="rect">
            <a:avLst/>
          </a:prstGeom>
        </p:spPr>
        <p:txBody>
          <a:bodyPr wrap="square">
            <a:spAutoFit/>
          </a:bodyPr>
          <a:lstStyle/>
          <a:p>
            <a:pPr algn="just"/>
            <a:r>
              <a:rPr lang="es-ES" dirty="0">
                <a:latin typeface="Footlight MT Light" panose="0204060206030A020304" pitchFamily="18" charset="0"/>
              </a:rPr>
              <a:t>En algunos estudios cifran en 50 € el gasto medio en material escolar en educación primaria, y en 130 € en educación secundaria. A partir de estos datos, en la Casa Hogar Teresa de Jesús se originarían los siguientes gastos:</a:t>
            </a:r>
          </a:p>
          <a:p>
            <a:pPr algn="just"/>
            <a:r>
              <a:rPr lang="es-ES" dirty="0">
                <a:latin typeface="Footlight MT Light" panose="0204060206030A020304" pitchFamily="18" charset="0"/>
              </a:rPr>
              <a:t>150 € con dos menores de Primaria</a:t>
            </a:r>
          </a:p>
          <a:p>
            <a:pPr algn="just"/>
            <a:r>
              <a:rPr lang="es-ES" dirty="0">
                <a:latin typeface="Footlight MT Light" panose="0204060206030A020304" pitchFamily="18" charset="0"/>
              </a:rPr>
              <a:t>520 € con cuatro menores de Educación Secundaria</a:t>
            </a:r>
          </a:p>
          <a:p>
            <a:pPr algn="just"/>
            <a:r>
              <a:rPr lang="es-ES" dirty="0">
                <a:latin typeface="Footlight MT Light" panose="0204060206030A020304" pitchFamily="18" charset="0"/>
              </a:rPr>
              <a:t>260 € con dos menores de Educación Especial y Transición a la Vida Adulta. </a:t>
            </a:r>
          </a:p>
          <a:p>
            <a:pPr algn="just"/>
            <a:endParaRPr lang="es-ES" dirty="0">
              <a:latin typeface="Footlight MT Light" panose="0204060206030A020304" pitchFamily="18" charset="0"/>
            </a:endParaRPr>
          </a:p>
          <a:p>
            <a:pPr algn="just"/>
            <a:r>
              <a:rPr lang="es-ES" sz="2400" b="1" dirty="0">
                <a:latin typeface="Footlight MT Light" panose="0204060206030A020304" pitchFamily="18" charset="0"/>
              </a:rPr>
              <a:t>Todo ello hace un TOTAL de 930 € como desafío a financiar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645720"/>
            <a:ext cx="3079936" cy="221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308" y="4581128"/>
            <a:ext cx="3271703" cy="219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44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32817"/>
            <a:ext cx="1857429" cy="1857429"/>
          </a:xfrm>
          <a:prstGeom prst="rect">
            <a:avLst/>
          </a:prstGeom>
        </p:spPr>
      </p:pic>
      <p:sp>
        <p:nvSpPr>
          <p:cNvPr id="5" name="4 CuadroTexto"/>
          <p:cNvSpPr txBox="1"/>
          <p:nvPr/>
        </p:nvSpPr>
        <p:spPr>
          <a:xfrm>
            <a:off x="4287444" y="1988850"/>
            <a:ext cx="5148064" cy="1384995"/>
          </a:xfrm>
          <a:prstGeom prst="rect">
            <a:avLst/>
          </a:prstGeom>
          <a:noFill/>
        </p:spPr>
        <p:txBody>
          <a:bodyPr wrap="square" rtlCol="0">
            <a:spAutoFit/>
          </a:bodyPr>
          <a:lstStyle/>
          <a:p>
            <a:r>
              <a:rPr lang="es-ES" sz="2800" b="1" dirty="0">
                <a:latin typeface="Footlight MT Light" panose="0204060206030A020304" pitchFamily="18" charset="0"/>
              </a:rPr>
              <a:t>¡¡MUCHAS GRACIAS POR VUESTRA COLABORACIÓN SOLIDARIA Y FRATERNA!!</a:t>
            </a: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500" y="3373845"/>
            <a:ext cx="3817953" cy="2863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522" y="1768135"/>
            <a:ext cx="2435235" cy="1826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5141" y="132817"/>
            <a:ext cx="2651259" cy="1987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562" y="3501008"/>
            <a:ext cx="4283968" cy="3212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028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271" y="290170"/>
            <a:ext cx="6264696" cy="2246769"/>
          </a:xfrm>
          <a:prstGeom prst="rect">
            <a:avLst/>
          </a:prstGeom>
          <a:noFill/>
        </p:spPr>
        <p:txBody>
          <a:bodyPr wrap="square" rtlCol="0">
            <a:spAutoFit/>
          </a:bodyPr>
          <a:lstStyle/>
          <a:p>
            <a:pPr lvl="0"/>
            <a:r>
              <a:rPr lang="es-ES" sz="2800" b="1" u="sng" dirty="0">
                <a:solidFill>
                  <a:prstClr val="black"/>
                </a:solidFill>
                <a:latin typeface="Footlight MT Light" panose="0204060206030A020304" pitchFamily="18" charset="0"/>
              </a:rPr>
              <a:t>Actividades solidarias 2019- 2020</a:t>
            </a:r>
          </a:p>
          <a:p>
            <a:pPr lvl="0"/>
            <a:endParaRPr lang="es-ES" sz="2800" dirty="0">
              <a:latin typeface="Footlight MT Light" panose="0204060206030A020304" pitchFamily="18" charset="0"/>
            </a:endParaRPr>
          </a:p>
          <a:p>
            <a:r>
              <a:rPr lang="es-ES" sz="2800" b="1" u="sng" dirty="0">
                <a:latin typeface="Footlight MT Light" panose="0204060206030A020304" pitchFamily="18" charset="0"/>
              </a:rPr>
              <a:t>COLEGIO:</a:t>
            </a:r>
          </a:p>
          <a:p>
            <a:r>
              <a:rPr lang="fr-FR" sz="2800" b="1" u="sng" dirty="0">
                <a:latin typeface="Footlight MT Light" panose="0204060206030A020304" pitchFamily="18" charset="0"/>
              </a:rPr>
              <a:t>JES 2	-SAN JOSÉ SANTURCE-</a:t>
            </a:r>
          </a:p>
          <a:p>
            <a:endParaRPr lang="es-ES" sz="2800" b="1" u="sng" dirty="0">
              <a:latin typeface="Footlight MT Light" panose="0204060206030A020304" pitchFamily="18" charset="0"/>
            </a:endParaRPr>
          </a:p>
        </p:txBody>
      </p:sp>
      <p:sp>
        <p:nvSpPr>
          <p:cNvPr id="6" name="5 CuadroTexto"/>
          <p:cNvSpPr txBox="1"/>
          <p:nvPr/>
        </p:nvSpPr>
        <p:spPr>
          <a:xfrm>
            <a:off x="539552" y="2417231"/>
            <a:ext cx="2304256" cy="523220"/>
          </a:xfrm>
          <a:prstGeom prst="rect">
            <a:avLst/>
          </a:prstGeom>
          <a:noFill/>
        </p:spPr>
        <p:txBody>
          <a:bodyPr wrap="square" rtlCol="0">
            <a:spAutoFit/>
          </a:bodyPr>
          <a:lstStyle/>
          <a:p>
            <a:r>
              <a:rPr lang="es-ES" sz="2800" b="1" u="sng" dirty="0">
                <a:latin typeface="Footlight MT Light" panose="0204060206030A020304" pitchFamily="18" charset="0"/>
              </a:rPr>
              <a:t>*PROYECTO:</a:t>
            </a:r>
          </a:p>
        </p:txBody>
      </p:sp>
      <p:sp>
        <p:nvSpPr>
          <p:cNvPr id="7" name="6 Rectángulo"/>
          <p:cNvSpPr/>
          <p:nvPr/>
        </p:nvSpPr>
        <p:spPr>
          <a:xfrm>
            <a:off x="354612" y="3501008"/>
            <a:ext cx="8424936"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a:ln w="11430">
                  <a:solidFill>
                    <a:schemeClr val="tx1"/>
                  </a:solidFill>
                </a:ln>
                <a:solidFill>
                  <a:schemeClr val="accent1">
                    <a:lumMod val="75000"/>
                  </a:schemeClr>
                </a:solidFill>
                <a:effectLst>
                  <a:outerShdw blurRad="80000" dist="40000" dir="5040000" algn="tl">
                    <a:srgbClr val="000000">
                      <a:alpha val="30000"/>
                    </a:srgbClr>
                  </a:outerShdw>
                </a:effectLst>
                <a:latin typeface="Bookman Old Style" panose="02050604050505020204" pitchFamily="18" charset="0"/>
              </a:rPr>
              <a:t>“Proyecto TAYLA”</a:t>
            </a:r>
            <a:endParaRPr lang="es-ES" sz="5400" b="1" cap="none" spc="0" dirty="0">
              <a:ln w="11430">
                <a:solidFill>
                  <a:schemeClr val="tx1"/>
                </a:solidFill>
              </a:ln>
              <a:solidFill>
                <a:schemeClr val="accent1">
                  <a:lumMod val="75000"/>
                </a:schemeClr>
              </a:solidFill>
              <a:effectLst>
                <a:outerShdw blurRad="80000" dist="40000" dir="5040000" algn="tl">
                  <a:srgbClr val="000000">
                    <a:alpha val="30000"/>
                  </a:srgbClr>
                </a:outerShdw>
              </a:effectLst>
              <a:latin typeface="Bookman Old Style" panose="02050604050505020204" pitchFamily="18" charset="0"/>
            </a:endParaRPr>
          </a:p>
        </p:txBody>
      </p:sp>
      <p:sp>
        <p:nvSpPr>
          <p:cNvPr id="8" name="7 CuadroTexto"/>
          <p:cNvSpPr txBox="1"/>
          <p:nvPr/>
        </p:nvSpPr>
        <p:spPr>
          <a:xfrm>
            <a:off x="305271" y="5824451"/>
            <a:ext cx="8513221" cy="923330"/>
          </a:xfrm>
          <a:prstGeom prst="rect">
            <a:avLst/>
          </a:prstGeom>
          <a:noFill/>
        </p:spPr>
        <p:txBody>
          <a:bodyPr wrap="square" rtlCol="0">
            <a:spAutoFit/>
          </a:bodyPr>
          <a:lstStyle/>
          <a:p>
            <a:pPr lvl="0"/>
            <a:r>
              <a:rPr lang="es-ES" i="1" dirty="0">
                <a:latin typeface="Footlight MT Light" panose="0204060206030A020304" pitchFamily="18" charset="0"/>
              </a:rPr>
              <a:t>*Toda la información y elaboración de los proyectos que a continuación  presentamos; ha sido elaborado por las hermanas y equipos de trabajo de las distintas obras CTSJ que demandan nuestra colaboración.</a:t>
            </a:r>
          </a:p>
        </p:txBody>
      </p:sp>
      <p:pic>
        <p:nvPicPr>
          <p:cNvPr id="9" name="8 Imagen"/>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5801884" y="1987182"/>
            <a:ext cx="3157995" cy="650523"/>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168" y="62939"/>
            <a:ext cx="4035425"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1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936104" cy="936104"/>
          </a:xfrm>
          <a:prstGeom prst="rect">
            <a:avLst/>
          </a:prstGeom>
        </p:spPr>
      </p:pic>
      <p:sp>
        <p:nvSpPr>
          <p:cNvPr id="5" name="4 CuadroTexto"/>
          <p:cNvSpPr txBox="1"/>
          <p:nvPr/>
        </p:nvSpPr>
        <p:spPr>
          <a:xfrm>
            <a:off x="1449834" y="141342"/>
            <a:ext cx="7694166" cy="2677656"/>
          </a:xfrm>
          <a:prstGeom prst="rect">
            <a:avLst/>
          </a:prstGeom>
          <a:noFill/>
        </p:spPr>
        <p:txBody>
          <a:bodyPr wrap="square" rtlCol="0">
            <a:spAutoFit/>
          </a:bodyPr>
          <a:lstStyle/>
          <a:p>
            <a:r>
              <a:rPr lang="es-ES" sz="2800" b="1" u="sng" dirty="0">
                <a:latin typeface="Footlight MT Light" panose="0204060206030A020304" pitchFamily="18" charset="0"/>
              </a:rPr>
              <a:t>LUGAR</a:t>
            </a:r>
          </a:p>
          <a:p>
            <a:r>
              <a:rPr lang="es-ES" sz="2800" dirty="0">
                <a:latin typeface="Footlight MT Light" panose="0204060206030A020304" pitchFamily="18" charset="0"/>
              </a:rPr>
              <a:t>País: </a:t>
            </a:r>
            <a:r>
              <a:rPr lang="es-ES" sz="2800" b="1" dirty="0">
                <a:latin typeface="Footlight MT Light" panose="0204060206030A020304" pitchFamily="18" charset="0"/>
              </a:rPr>
              <a:t>México</a:t>
            </a:r>
          </a:p>
          <a:p>
            <a:r>
              <a:rPr lang="es-ES" sz="2800" dirty="0">
                <a:latin typeface="Footlight MT Light" panose="0204060206030A020304" pitchFamily="18" charset="0"/>
              </a:rPr>
              <a:t>Ciudad: Ciudad de México</a:t>
            </a:r>
          </a:p>
          <a:p>
            <a:r>
              <a:rPr lang="es-ES" sz="2800" dirty="0">
                <a:latin typeface="Footlight MT Light" panose="0204060206030A020304" pitchFamily="18" charset="0"/>
              </a:rPr>
              <a:t>Provincia CTSJ: Delegación Ntra. Sra. de Guadalupe</a:t>
            </a:r>
          </a:p>
          <a:p>
            <a:r>
              <a:rPr lang="es-ES" sz="2800" dirty="0">
                <a:latin typeface="Footlight MT Light" panose="0204060206030A020304" pitchFamily="18" charset="0"/>
              </a:rPr>
              <a:t>Obra/Proyecto CTSJ: </a:t>
            </a:r>
          </a:p>
          <a:p>
            <a:r>
              <a:rPr lang="es-ES" sz="2800" b="1" dirty="0">
                <a:latin typeface="Footlight MT Light" panose="0204060206030A020304" pitchFamily="18" charset="0"/>
              </a:rPr>
              <a:t>Centro de Catequesis Cdad. De México.</a:t>
            </a:r>
          </a:p>
        </p:txBody>
      </p:sp>
      <p:pic>
        <p:nvPicPr>
          <p:cNvPr id="1026" name="Picture 2" descr="Mapa de AmÃ©rica"/>
          <p:cNvPicPr>
            <a:picLocks noChangeAspect="1" noChangeArrowheads="1"/>
          </p:cNvPicPr>
          <p:nvPr/>
        </p:nvPicPr>
        <p:blipFill rotWithShape="1">
          <a:blip r:embed="rId3">
            <a:extLst>
              <a:ext uri="{28A0092B-C50C-407E-A947-70E740481C1C}">
                <a14:useLocalDpi xmlns:a14="http://schemas.microsoft.com/office/drawing/2010/main" val="0"/>
              </a:ext>
            </a:extLst>
          </a:blip>
          <a:srcRect l="4531" t="5355" r="5691" b="6417"/>
          <a:stretch/>
        </p:blipFill>
        <p:spPr bwMode="auto">
          <a:xfrm>
            <a:off x="678882" y="2749864"/>
            <a:ext cx="2658062" cy="3942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905" y="4001296"/>
            <a:ext cx="354831" cy="566586"/>
          </a:xfrm>
          <a:prstGeom prst="rect">
            <a:avLst/>
          </a:prstGeom>
        </p:spPr>
      </p:pic>
      <p:pic>
        <p:nvPicPr>
          <p:cNvPr id="1027" name="Picture 3" descr="C:\Users\Fundacion\Desktop\politicospanishnew.gif"/>
          <p:cNvPicPr>
            <a:picLocks noChangeAspect="1" noChangeArrowheads="1"/>
          </p:cNvPicPr>
          <p:nvPr/>
        </p:nvPicPr>
        <p:blipFill rotWithShape="1">
          <a:blip r:embed="rId5">
            <a:extLst>
              <a:ext uri="{28A0092B-C50C-407E-A947-70E740481C1C}">
                <a14:useLocalDpi xmlns:a14="http://schemas.microsoft.com/office/drawing/2010/main" val="0"/>
              </a:ext>
            </a:extLst>
          </a:blip>
          <a:srcRect l="1198" t="1828" r="1393" b="1957"/>
          <a:stretch/>
        </p:blipFill>
        <p:spPr bwMode="auto">
          <a:xfrm>
            <a:off x="3887402" y="2876693"/>
            <a:ext cx="5027165" cy="3727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1822" y="4365104"/>
            <a:ext cx="354831" cy="566586"/>
          </a:xfrm>
          <a:prstGeom prst="rect">
            <a:avLst/>
          </a:prstGeom>
        </p:spPr>
      </p:pic>
    </p:spTree>
    <p:extLst>
      <p:ext uri="{BB962C8B-B14F-4D97-AF65-F5344CB8AC3E}">
        <p14:creationId xmlns:p14="http://schemas.microsoft.com/office/powerpoint/2010/main" val="3736642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1410</TotalTime>
  <Words>1581</Words>
  <Application>Microsoft Office PowerPoint</Application>
  <PresentationFormat>Presentación en pantalla (4:3)</PresentationFormat>
  <Paragraphs>98</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Bookman Old Style</vt:lpstr>
      <vt:lpstr>Calibri</vt:lpstr>
      <vt:lpstr>Footlight MT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Fundacion</dc:creator>
  <cp:lastModifiedBy>VILLALBA RUÍZ, OIER</cp:lastModifiedBy>
  <cp:revision>87</cp:revision>
  <dcterms:created xsi:type="dcterms:W3CDTF">2017-11-30T10:17:31Z</dcterms:created>
  <dcterms:modified xsi:type="dcterms:W3CDTF">2020-03-09T15:49:13Z</dcterms:modified>
</cp:coreProperties>
</file>