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Permanent Marker"/>
      <p:regular r:id="rId10"/>
    </p:embeddedFont>
    <p:embeddedFont>
      <p:font typeface="Rock Salt"/>
      <p:regular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RockSalt-regular.fntdata"/><Relationship Id="rId10" Type="http://schemas.openxmlformats.org/officeDocument/2006/relationships/font" Target="fonts/PermanentMarker-regular.fnt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s"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427350" y="114775"/>
            <a:ext cx="9998700" cy="1051500"/>
          </a:xfrm>
          <a:prstGeom prst="rect">
            <a:avLst/>
          </a:prstGeom>
        </p:spPr>
        <p:txBody>
          <a:bodyPr anchorCtr="0" anchor="b" bIns="91425" lIns="91425" rIns="91425" tIns="91425">
            <a:noAutofit/>
          </a:bodyPr>
          <a:lstStyle/>
          <a:p>
            <a:pPr lvl="0">
              <a:spcBef>
                <a:spcPts val="0"/>
              </a:spcBef>
              <a:buNone/>
            </a:pPr>
            <a:r>
              <a:rPr lang="es" sz="5000">
                <a:solidFill>
                  <a:srgbClr val="0000FF"/>
                </a:solidFill>
                <a:latin typeface="Permanent Marker"/>
                <a:ea typeface="Permanent Marker"/>
                <a:cs typeface="Permanent Marker"/>
                <a:sym typeface="Permanent Marker"/>
              </a:rPr>
              <a:t>“DENOK BAT”</a:t>
            </a:r>
            <a:r>
              <a:rPr lang="es" sz="5000">
                <a:latin typeface="Permanent Marker"/>
                <a:ea typeface="Permanent Marker"/>
                <a:cs typeface="Permanent Marker"/>
                <a:sym typeface="Permanent Marker"/>
              </a:rPr>
              <a:t> </a:t>
            </a:r>
            <a:r>
              <a:rPr lang="es" sz="5000">
                <a:solidFill>
                  <a:srgbClr val="3D85C6"/>
                </a:solidFill>
                <a:latin typeface="Permanent Marker"/>
                <a:ea typeface="Permanent Marker"/>
                <a:cs typeface="Permanent Marker"/>
                <a:sym typeface="Permanent Marker"/>
              </a:rPr>
              <a:t>Y</a:t>
            </a:r>
            <a:r>
              <a:rPr lang="es" sz="5000">
                <a:latin typeface="Permanent Marker"/>
                <a:ea typeface="Permanent Marker"/>
                <a:cs typeface="Permanent Marker"/>
                <a:sym typeface="Permanent Marker"/>
              </a:rPr>
              <a:t> </a:t>
            </a:r>
            <a:r>
              <a:rPr lang="es" sz="5000">
                <a:solidFill>
                  <a:srgbClr val="00FF00"/>
                </a:solidFill>
                <a:latin typeface="Permanent Marker"/>
                <a:ea typeface="Permanent Marker"/>
                <a:cs typeface="Permanent Marker"/>
                <a:sym typeface="Permanent Marker"/>
              </a:rPr>
              <a:t>ASPANOVAS</a:t>
            </a:r>
          </a:p>
        </p:txBody>
      </p:sp>
      <p:sp>
        <p:nvSpPr>
          <p:cNvPr id="55" name="Shape 55"/>
          <p:cNvSpPr txBox="1"/>
          <p:nvPr>
            <p:ph idx="1" type="subTitle"/>
          </p:nvPr>
        </p:nvSpPr>
        <p:spPr>
          <a:xfrm>
            <a:off x="-1284525" y="4040425"/>
            <a:ext cx="6534600" cy="792600"/>
          </a:xfrm>
          <a:prstGeom prst="rect">
            <a:avLst/>
          </a:prstGeom>
        </p:spPr>
        <p:txBody>
          <a:bodyPr anchorCtr="0" anchor="t" bIns="91425" lIns="91425" rIns="91425" tIns="91425">
            <a:noAutofit/>
          </a:bodyPr>
          <a:lstStyle/>
          <a:p>
            <a:pPr lvl="0">
              <a:spcBef>
                <a:spcPts val="0"/>
              </a:spcBef>
              <a:buNone/>
            </a:pPr>
            <a:r>
              <a:rPr b="1" lang="es" sz="3000">
                <a:solidFill>
                  <a:srgbClr val="000000"/>
                </a:solidFill>
                <a:latin typeface="Permanent Marker"/>
                <a:ea typeface="Permanent Marker"/>
                <a:cs typeface="Permanent Marker"/>
                <a:sym typeface="Permanent Marker"/>
              </a:rPr>
              <a:t>NUESTRO LOGO</a:t>
            </a:r>
          </a:p>
        </p:txBody>
      </p:sp>
      <p:pic>
        <p:nvPicPr>
          <p:cNvPr descr="DENOK BAT.png" id="56" name="Shape 56"/>
          <p:cNvPicPr preferRelativeResize="0"/>
          <p:nvPr/>
        </p:nvPicPr>
        <p:blipFill>
          <a:blip r:embed="rId3">
            <a:alphaModFix/>
          </a:blip>
          <a:stretch>
            <a:fillRect/>
          </a:stretch>
        </p:blipFill>
        <p:spPr>
          <a:xfrm>
            <a:off x="973125" y="1241262"/>
            <a:ext cx="2019300" cy="2724150"/>
          </a:xfrm>
          <a:prstGeom prst="rect">
            <a:avLst/>
          </a:prstGeom>
          <a:noFill/>
          <a:ln>
            <a:noFill/>
          </a:ln>
        </p:spPr>
      </p:pic>
      <p:pic>
        <p:nvPicPr>
          <p:cNvPr id="57" name="Shape 57"/>
          <p:cNvPicPr preferRelativeResize="0"/>
          <p:nvPr/>
        </p:nvPicPr>
        <p:blipFill>
          <a:blip r:embed="rId4">
            <a:alphaModFix/>
          </a:blip>
          <a:stretch>
            <a:fillRect/>
          </a:stretch>
        </p:blipFill>
        <p:spPr>
          <a:xfrm>
            <a:off x="5389350" y="1316274"/>
            <a:ext cx="2724174" cy="2724149"/>
          </a:xfrm>
          <a:prstGeom prst="rect">
            <a:avLst/>
          </a:prstGeom>
          <a:noFill/>
          <a:ln>
            <a:noFill/>
          </a:ln>
        </p:spPr>
      </p:pic>
      <p:sp>
        <p:nvSpPr>
          <p:cNvPr id="58" name="Shape 58"/>
          <p:cNvSpPr txBox="1"/>
          <p:nvPr/>
        </p:nvSpPr>
        <p:spPr>
          <a:xfrm>
            <a:off x="4383919" y="4040425"/>
            <a:ext cx="5102399" cy="855900"/>
          </a:xfrm>
          <a:prstGeom prst="rect">
            <a:avLst/>
          </a:prstGeom>
          <a:noFill/>
          <a:ln>
            <a:noFill/>
          </a:ln>
        </p:spPr>
        <p:txBody>
          <a:bodyPr anchorCtr="0" anchor="t" bIns="91425" lIns="91425" rIns="91425" tIns="91425">
            <a:noAutofit/>
          </a:bodyPr>
          <a:lstStyle/>
          <a:p>
            <a:pPr lvl="0">
              <a:spcBef>
                <a:spcPts val="0"/>
              </a:spcBef>
              <a:buNone/>
            </a:pPr>
            <a:r>
              <a:rPr b="1" lang="es" sz="3000">
                <a:latin typeface="Permanent Marker"/>
                <a:ea typeface="Permanent Marker"/>
                <a:cs typeface="Permanent Marker"/>
                <a:sym typeface="Permanent Marker"/>
              </a:rPr>
              <a:t>LOGO DE ASPANOVAS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0" y="418800"/>
            <a:ext cx="9634200" cy="572700"/>
          </a:xfrm>
          <a:prstGeom prst="rect">
            <a:avLst/>
          </a:prstGeom>
        </p:spPr>
        <p:txBody>
          <a:bodyPr anchorCtr="0" anchor="t" bIns="91425" lIns="91425" rIns="91425" tIns="91425">
            <a:noAutofit/>
          </a:bodyPr>
          <a:lstStyle/>
          <a:p>
            <a:pPr lvl="0">
              <a:spcBef>
                <a:spcPts val="0"/>
              </a:spcBef>
              <a:buNone/>
            </a:pPr>
            <a:r>
              <a:rPr b="1" lang="es"/>
              <a:t>¿QUÉ ES “DENOK BAT” Y CUAL ES SU FINALIDAD?</a:t>
            </a:r>
          </a:p>
        </p:txBody>
      </p:sp>
      <p:sp>
        <p:nvSpPr>
          <p:cNvPr id="64" name="Shape 64"/>
          <p:cNvSpPr txBox="1"/>
          <p:nvPr>
            <p:ph idx="1" type="body"/>
          </p:nvPr>
        </p:nvSpPr>
        <p:spPr>
          <a:xfrm>
            <a:off x="311700" y="1152475"/>
            <a:ext cx="46743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b="1" lang="es">
                <a:solidFill>
                  <a:srgbClr val="0000FF"/>
                </a:solidFill>
              </a:rPr>
              <a:t>Denok Bat es una ONG</a:t>
            </a:r>
            <a:r>
              <a:rPr lang="es">
                <a:solidFill>
                  <a:srgbClr val="0000FF"/>
                </a:solidFill>
              </a:rPr>
              <a:t> </a:t>
            </a:r>
            <a:r>
              <a:rPr lang="es">
                <a:solidFill>
                  <a:srgbClr val="000000"/>
                </a:solidFill>
              </a:rPr>
              <a:t>(Organización No Gubernamental)</a:t>
            </a:r>
            <a:r>
              <a:rPr lang="es">
                <a:solidFill>
                  <a:srgbClr val="0000FF"/>
                </a:solidFill>
              </a:rPr>
              <a:t> </a:t>
            </a:r>
            <a:r>
              <a:rPr b="1" lang="es">
                <a:solidFill>
                  <a:srgbClr val="0000FF"/>
                </a:solidFill>
              </a:rPr>
              <a:t>creada por los alumnos</a:t>
            </a:r>
            <a:r>
              <a:rPr b="1" lang="es">
                <a:solidFill>
                  <a:srgbClr val="0000FF"/>
                </a:solidFill>
              </a:rPr>
              <a:t> </a:t>
            </a:r>
            <a:r>
              <a:rPr b="1" lang="es">
                <a:solidFill>
                  <a:srgbClr val="0000FF"/>
                </a:solidFill>
              </a:rPr>
              <a:t>de 3B de la ESO del colegio “San José Carmelitas” de Santurtzi</a:t>
            </a:r>
            <a:r>
              <a:rPr lang="es">
                <a:solidFill>
                  <a:srgbClr val="0000FF"/>
                </a:solidFill>
              </a:rPr>
              <a:t> </a:t>
            </a:r>
            <a:r>
              <a:rPr lang="es">
                <a:solidFill>
                  <a:srgbClr val="000000"/>
                </a:solidFill>
              </a:rPr>
              <a:t>(Bizkaia, Calle Parque Santurtzi nº7, código postal 48980)</a:t>
            </a:r>
            <a:r>
              <a:rPr lang="es"/>
              <a:t>. </a:t>
            </a:r>
            <a:br>
              <a:rPr lang="es"/>
            </a:br>
          </a:p>
          <a:p>
            <a:pPr indent="-228600" lvl="0" marL="457200">
              <a:spcBef>
                <a:spcPts val="0"/>
              </a:spcBef>
              <a:buClr>
                <a:srgbClr val="222222"/>
              </a:buClr>
            </a:pPr>
            <a:r>
              <a:rPr b="1" lang="es">
                <a:solidFill>
                  <a:srgbClr val="0000FF"/>
                </a:solidFill>
              </a:rPr>
              <a:t>Su finalidad es ayudar a los niños con cáncer sin ánimo de lucro con distintas actividades llevadas a cabo por los creadores de esta. </a:t>
            </a:r>
          </a:p>
        </p:txBody>
      </p:sp>
      <p:pic>
        <p:nvPicPr>
          <p:cNvPr descr="DENOK BAT PERSONAS.png" id="65" name="Shape 65"/>
          <p:cNvPicPr preferRelativeResize="0"/>
          <p:nvPr/>
        </p:nvPicPr>
        <p:blipFill>
          <a:blip r:embed="rId3">
            <a:alphaModFix/>
          </a:blip>
          <a:stretch>
            <a:fillRect/>
          </a:stretch>
        </p:blipFill>
        <p:spPr>
          <a:xfrm>
            <a:off x="5309049" y="1152475"/>
            <a:ext cx="3290650" cy="35907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797200" y="313800"/>
            <a:ext cx="9621000" cy="572700"/>
          </a:xfrm>
          <a:prstGeom prst="rect">
            <a:avLst/>
          </a:prstGeom>
        </p:spPr>
        <p:txBody>
          <a:bodyPr anchorCtr="0" anchor="t" bIns="91425" lIns="91425" rIns="91425" tIns="91425">
            <a:noAutofit/>
          </a:bodyPr>
          <a:lstStyle/>
          <a:p>
            <a:pPr lvl="0">
              <a:spcBef>
                <a:spcPts val="0"/>
              </a:spcBef>
              <a:buNone/>
            </a:pPr>
            <a:r>
              <a:rPr b="1" lang="es" sz="3000"/>
              <a:t>MÁS DETALLES ACERCA DE LA ONG</a:t>
            </a:r>
          </a:p>
        </p:txBody>
      </p:sp>
      <p:sp>
        <p:nvSpPr>
          <p:cNvPr id="71" name="Shape 71"/>
          <p:cNvSpPr txBox="1"/>
          <p:nvPr>
            <p:ph idx="1" type="body"/>
          </p:nvPr>
        </p:nvSpPr>
        <p:spPr>
          <a:xfrm>
            <a:off x="311700" y="1152475"/>
            <a:ext cx="5238600" cy="3374400"/>
          </a:xfrm>
          <a:prstGeom prst="rect">
            <a:avLst/>
          </a:prstGeom>
        </p:spPr>
        <p:txBody>
          <a:bodyPr anchorCtr="0" anchor="t" bIns="91425" lIns="91425" rIns="91425" tIns="91425">
            <a:noAutofit/>
          </a:bodyPr>
          <a:lstStyle/>
          <a:p>
            <a:pPr indent="-323850" lvl="0" marL="457200">
              <a:spcBef>
                <a:spcPts val="0"/>
              </a:spcBef>
              <a:buClr>
                <a:srgbClr val="0000FF"/>
              </a:buClr>
              <a:buSzPct val="100000"/>
            </a:pPr>
            <a:r>
              <a:rPr lang="es" sz="1500">
                <a:solidFill>
                  <a:srgbClr val="0000FF"/>
                </a:solidFill>
              </a:rPr>
              <a:t>A principio del curso nuestra profesora de religión nos propuso crear una ONG, pero con dos condiciones, que nosotros eligiéramos a quién ayudar y que la llevásemos nosotros solos.</a:t>
            </a:r>
            <a:br>
              <a:rPr lang="es" sz="1500">
                <a:solidFill>
                  <a:srgbClr val="0000FF"/>
                </a:solidFill>
              </a:rPr>
            </a:br>
          </a:p>
          <a:p>
            <a:pPr indent="-323850" lvl="0" marL="457200">
              <a:spcBef>
                <a:spcPts val="0"/>
              </a:spcBef>
              <a:buClr>
                <a:srgbClr val="0000FF"/>
              </a:buClr>
              <a:buSzPct val="100000"/>
            </a:pPr>
            <a:r>
              <a:rPr lang="es" sz="1500">
                <a:solidFill>
                  <a:srgbClr val="0000FF"/>
                </a:solidFill>
              </a:rPr>
              <a:t>Pusimos de capital 5€, recaudamos 145€ juntando todo el dinero.</a:t>
            </a:r>
            <a:br>
              <a:rPr lang="es" sz="1500">
                <a:solidFill>
                  <a:srgbClr val="0000FF"/>
                </a:solidFill>
              </a:rPr>
            </a:br>
          </a:p>
          <a:p>
            <a:pPr indent="-323850" lvl="0" marL="457200" rtl="0">
              <a:spcBef>
                <a:spcPts val="0"/>
              </a:spcBef>
              <a:buClr>
                <a:srgbClr val="0000FF"/>
              </a:buClr>
              <a:buSzPct val="100000"/>
            </a:pPr>
            <a:r>
              <a:rPr lang="es" sz="1500">
                <a:solidFill>
                  <a:srgbClr val="0000FF"/>
                </a:solidFill>
              </a:rPr>
              <a:t>También nos dividimos en seis grupos, dirección, secretaría, informática, comunicación, tesorería y marketing. :)</a:t>
            </a:r>
          </a:p>
          <a:p>
            <a:pPr lvl="0" rtl="0">
              <a:spcBef>
                <a:spcPts val="0"/>
              </a:spcBef>
              <a:buNone/>
            </a:pPr>
            <a:r>
              <a:t/>
            </a:r>
            <a:endParaRPr/>
          </a:p>
        </p:txBody>
      </p:sp>
      <p:pic>
        <p:nvPicPr>
          <p:cNvPr id="72" name="Shape 72"/>
          <p:cNvPicPr preferRelativeResize="0"/>
          <p:nvPr/>
        </p:nvPicPr>
        <p:blipFill>
          <a:blip r:embed="rId3">
            <a:alphaModFix/>
          </a:blip>
          <a:stretch>
            <a:fillRect/>
          </a:stretch>
        </p:blipFill>
        <p:spPr>
          <a:xfrm>
            <a:off x="5912625" y="1152473"/>
            <a:ext cx="2773575" cy="2080175"/>
          </a:xfrm>
          <a:prstGeom prst="rect">
            <a:avLst/>
          </a:prstGeom>
          <a:noFill/>
          <a:ln>
            <a:noFill/>
          </a:ln>
        </p:spPr>
      </p:pic>
      <p:pic>
        <p:nvPicPr>
          <p:cNvPr id="73" name="Shape 73"/>
          <p:cNvPicPr preferRelativeResize="0"/>
          <p:nvPr/>
        </p:nvPicPr>
        <p:blipFill>
          <a:blip r:embed="rId4">
            <a:alphaModFix/>
          </a:blip>
          <a:stretch>
            <a:fillRect/>
          </a:stretch>
        </p:blipFill>
        <p:spPr>
          <a:xfrm>
            <a:off x="6137362" y="3498623"/>
            <a:ext cx="2324100" cy="1162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168300" y="290850"/>
            <a:ext cx="8807400" cy="572700"/>
          </a:xfrm>
          <a:prstGeom prst="rect">
            <a:avLst/>
          </a:prstGeom>
        </p:spPr>
        <p:txBody>
          <a:bodyPr anchorCtr="0" anchor="t" bIns="91425" lIns="91425" rIns="91425" tIns="91425">
            <a:noAutofit/>
          </a:bodyPr>
          <a:lstStyle/>
          <a:p>
            <a:pPr lvl="0">
              <a:spcBef>
                <a:spcPts val="0"/>
              </a:spcBef>
              <a:buNone/>
            </a:pPr>
            <a:r>
              <a:rPr b="1" lang="es" sz="2200">
                <a:latin typeface="Rock Salt"/>
                <a:ea typeface="Rock Salt"/>
                <a:cs typeface="Rock Salt"/>
                <a:sym typeface="Rock Salt"/>
              </a:rPr>
              <a:t>¿QUÉ ES ASPANOVAS Y CUÁL ES SU FINALIDAD?</a:t>
            </a:r>
          </a:p>
        </p:txBody>
      </p:sp>
      <p:sp>
        <p:nvSpPr>
          <p:cNvPr id="79" name="Shape 79"/>
          <p:cNvSpPr txBox="1"/>
          <p:nvPr>
            <p:ph idx="1" type="body"/>
          </p:nvPr>
        </p:nvSpPr>
        <p:spPr>
          <a:xfrm>
            <a:off x="311700" y="863550"/>
            <a:ext cx="8520600" cy="3416400"/>
          </a:xfrm>
          <a:prstGeom prst="rect">
            <a:avLst/>
          </a:prstGeom>
        </p:spPr>
        <p:txBody>
          <a:bodyPr anchorCtr="0" anchor="t" bIns="91425" lIns="91425" rIns="91425" tIns="91425">
            <a:noAutofit/>
          </a:bodyPr>
          <a:lstStyle/>
          <a:p>
            <a:pPr lvl="0">
              <a:spcBef>
                <a:spcPts val="0"/>
              </a:spcBef>
              <a:buNone/>
            </a:pPr>
            <a:r>
              <a:rPr lang="es">
                <a:solidFill>
                  <a:srgbClr val="0000FF"/>
                </a:solidFill>
              </a:rPr>
              <a:t>Aspanovas es una asociación vizcaína que tiene como finalidad ayudar a los niños con cáncer, también, quiere dar a entender, que los niños o niñas que lo padecen no son l@s unic@s afectados. También, crea muchas actividades distintas y variadas, para que l@s niñ@s puedan disfrutar. El proyecto en el que están trabajando ahora mismo es en hacer llegar a es@s niñ@s algunas gafas de realidad virtual, para que al menos, puedan “salir” del entorno que les rodea. Por ello y por muchas razones más, necesitan bastante dinero para llevar a cabo las actividades que crean.</a:t>
            </a:r>
          </a:p>
        </p:txBody>
      </p:sp>
      <p:pic>
        <p:nvPicPr>
          <p:cNvPr id="80" name="Shape 80"/>
          <p:cNvPicPr preferRelativeResize="0"/>
          <p:nvPr/>
        </p:nvPicPr>
        <p:blipFill rotWithShape="1">
          <a:blip r:embed="rId3">
            <a:alphaModFix/>
          </a:blip>
          <a:srcRect b="0" l="4130" r="-4130" t="14741"/>
          <a:stretch/>
        </p:blipFill>
        <p:spPr>
          <a:xfrm>
            <a:off x="959325" y="3450874"/>
            <a:ext cx="3187899" cy="1522050"/>
          </a:xfrm>
          <a:prstGeom prst="rect">
            <a:avLst/>
          </a:prstGeom>
          <a:noFill/>
          <a:ln>
            <a:noFill/>
          </a:ln>
        </p:spPr>
      </p:pic>
      <p:pic>
        <p:nvPicPr>
          <p:cNvPr id="81" name="Shape 81"/>
          <p:cNvPicPr preferRelativeResize="0"/>
          <p:nvPr/>
        </p:nvPicPr>
        <p:blipFill rotWithShape="1">
          <a:blip r:embed="rId4">
            <a:alphaModFix/>
          </a:blip>
          <a:srcRect b="63838" l="0" r="5213" t="0"/>
          <a:stretch/>
        </p:blipFill>
        <p:spPr>
          <a:xfrm>
            <a:off x="4517400" y="3332775"/>
            <a:ext cx="3735800" cy="1640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167375" y="326925"/>
            <a:ext cx="9542400" cy="572700"/>
          </a:xfrm>
          <a:prstGeom prst="rect">
            <a:avLst/>
          </a:prstGeom>
        </p:spPr>
        <p:txBody>
          <a:bodyPr anchorCtr="0" anchor="t" bIns="91425" lIns="91425" rIns="91425" tIns="91425">
            <a:noAutofit/>
          </a:bodyPr>
          <a:lstStyle/>
          <a:p>
            <a:pPr lvl="0">
              <a:spcBef>
                <a:spcPts val="0"/>
              </a:spcBef>
              <a:buNone/>
            </a:pPr>
            <a:r>
              <a:rPr lang="es">
                <a:latin typeface="Permanent Marker"/>
                <a:ea typeface="Permanent Marker"/>
                <a:cs typeface="Permanent Marker"/>
                <a:sym typeface="Permanent Marker"/>
              </a:rPr>
              <a:t>¿QUÉ ES EL CÁNCER INFANTIL? Y MÁS DETALLES</a:t>
            </a:r>
          </a:p>
        </p:txBody>
      </p:sp>
      <p:sp>
        <p:nvSpPr>
          <p:cNvPr id="87" name="Shape 87"/>
          <p:cNvSpPr txBox="1"/>
          <p:nvPr>
            <p:ph idx="1" type="body"/>
          </p:nvPr>
        </p:nvSpPr>
        <p:spPr>
          <a:xfrm>
            <a:off x="311700" y="899625"/>
            <a:ext cx="5205000" cy="3777300"/>
          </a:xfrm>
          <a:prstGeom prst="rect">
            <a:avLst/>
          </a:prstGeom>
        </p:spPr>
        <p:txBody>
          <a:bodyPr anchorCtr="0" anchor="t" bIns="91425" lIns="91425" rIns="91425" tIns="91425">
            <a:noAutofit/>
          </a:bodyPr>
          <a:lstStyle/>
          <a:p>
            <a:pPr indent="-330200" lvl="0" marL="457200">
              <a:spcBef>
                <a:spcPts val="0"/>
              </a:spcBef>
              <a:buClr>
                <a:srgbClr val="0000FF"/>
              </a:buClr>
              <a:buSzPct val="100000"/>
            </a:pPr>
            <a:r>
              <a:rPr b="1" lang="es" sz="1600">
                <a:solidFill>
                  <a:srgbClr val="0000FF"/>
                </a:solidFill>
                <a:highlight>
                  <a:srgbClr val="FFFFFF"/>
                </a:highlight>
              </a:rPr>
              <a:t>El cáncer infantil es cualquiera de varias formas de cáncer que afecta a los pacientes en edad pediátrica. Es un proceso de crecimiento y diseminación incontrolados de células. Puede aparecer en cualquier parte del cuerpo.</a:t>
            </a:r>
            <a:br>
              <a:rPr b="1" lang="es" sz="1600">
                <a:solidFill>
                  <a:srgbClr val="0000FF"/>
                </a:solidFill>
                <a:highlight>
                  <a:srgbClr val="FFFFFF"/>
                </a:highlight>
              </a:rPr>
            </a:br>
          </a:p>
          <a:p>
            <a:pPr indent="-330200" lvl="0" marL="457200">
              <a:spcBef>
                <a:spcPts val="0"/>
              </a:spcBef>
              <a:buClr>
                <a:srgbClr val="0000FF"/>
              </a:buClr>
              <a:buSzPct val="100000"/>
            </a:pPr>
            <a:r>
              <a:rPr b="1" lang="es" sz="1600">
                <a:solidFill>
                  <a:srgbClr val="0000FF"/>
                </a:solidFill>
                <a:highlight>
                  <a:srgbClr val="FFFFFF"/>
                </a:highlight>
              </a:rPr>
              <a:t>El cáncer a cualquier edad es una muy mala noticia, pero sobre todo a corta edad. Los niños, y hasta los padres, tienen muchas preguntas. “Aspanovas” por ejemplo, ya que es la asociación en la que hemos estado hablando, ha creado algunos libros para que los niños entiendan mejor la situación. </a:t>
            </a:r>
          </a:p>
        </p:txBody>
      </p:sp>
      <p:pic>
        <p:nvPicPr>
          <p:cNvPr descr="descarga (1).jpg" id="88" name="Shape 88"/>
          <p:cNvPicPr preferRelativeResize="0"/>
          <p:nvPr/>
        </p:nvPicPr>
        <p:blipFill>
          <a:blip r:embed="rId3">
            <a:alphaModFix/>
          </a:blip>
          <a:stretch>
            <a:fillRect/>
          </a:stretch>
        </p:blipFill>
        <p:spPr>
          <a:xfrm>
            <a:off x="5445300" y="1417074"/>
            <a:ext cx="3433175" cy="3175325"/>
          </a:xfrm>
          <a:prstGeom prst="rect">
            <a:avLst/>
          </a:prstGeom>
          <a:noFill/>
          <a:ln>
            <a:noFill/>
          </a:ln>
        </p:spPr>
      </p:pic>
      <p:sp>
        <p:nvSpPr>
          <p:cNvPr id="89" name="Shape 89"/>
          <p:cNvSpPr txBox="1"/>
          <p:nvPr/>
        </p:nvSpPr>
        <p:spPr>
          <a:xfrm>
            <a:off x="0" y="0"/>
            <a:ext cx="3000000" cy="30000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