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Amatic SC"/>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AmaticSC-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jpg"/><Relationship Id="rId11" Type="http://schemas.openxmlformats.org/officeDocument/2006/relationships/image" Target="../media/image2.jpg"/><Relationship Id="rId10" Type="http://schemas.openxmlformats.org/officeDocument/2006/relationships/image" Target="../media/image8.jpg"/><Relationship Id="rId12" Type="http://schemas.openxmlformats.org/officeDocument/2006/relationships/image" Target="../media/image20.jpg"/><Relationship Id="rId9"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3.jp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93325" y="1144283"/>
            <a:ext cx="2939125" cy="1999342"/>
          </a:xfrm>
          <a:prstGeom prst="rect">
            <a:avLst/>
          </a:prstGeom>
          <a:noFill/>
          <a:ln>
            <a:noFill/>
          </a:ln>
        </p:spPr>
      </p:pic>
      <p:sp>
        <p:nvSpPr>
          <p:cNvPr id="55" name="Shape 55"/>
          <p:cNvSpPr txBox="1"/>
          <p:nvPr/>
        </p:nvSpPr>
        <p:spPr>
          <a:xfrm>
            <a:off x="2939125" y="1948125"/>
            <a:ext cx="5537100" cy="107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 sz="3600"/>
              <a:t>CATÁLOGO 2017/18</a:t>
            </a:r>
            <a:endParaRPr sz="3600"/>
          </a:p>
          <a:p>
            <a:pPr indent="0" lvl="0" marL="0">
              <a:spcBef>
                <a:spcPts val="0"/>
              </a:spcBef>
              <a:spcAft>
                <a:spcPts val="0"/>
              </a:spcAft>
              <a:buNone/>
            </a:pPr>
            <a:r>
              <a:t/>
            </a:r>
            <a:endParaRPr sz="2000"/>
          </a:p>
        </p:txBody>
      </p:sp>
      <p:pic>
        <p:nvPicPr>
          <p:cNvPr descr="Resultado de imagen de queso y membrillo" id="56" name="Shape 56"/>
          <p:cNvPicPr preferRelativeResize="0"/>
          <p:nvPr/>
        </p:nvPicPr>
        <p:blipFill>
          <a:blip r:embed="rId4">
            <a:alphaModFix/>
          </a:blip>
          <a:stretch>
            <a:fillRect/>
          </a:stretch>
        </p:blipFill>
        <p:spPr>
          <a:xfrm>
            <a:off x="6994300" y="3767225"/>
            <a:ext cx="2149700" cy="1376275"/>
          </a:xfrm>
          <a:prstGeom prst="rect">
            <a:avLst/>
          </a:prstGeom>
          <a:noFill/>
          <a:ln>
            <a:noFill/>
          </a:ln>
        </p:spPr>
      </p:pic>
      <p:pic>
        <p:nvPicPr>
          <p:cNvPr id="57" name="Shape 57"/>
          <p:cNvPicPr preferRelativeResize="0"/>
          <p:nvPr/>
        </p:nvPicPr>
        <p:blipFill>
          <a:blip r:embed="rId5">
            <a:alphaModFix/>
          </a:blip>
          <a:stretch>
            <a:fillRect/>
          </a:stretch>
        </p:blipFill>
        <p:spPr>
          <a:xfrm>
            <a:off x="0" y="0"/>
            <a:ext cx="2064400" cy="935051"/>
          </a:xfrm>
          <a:prstGeom prst="rect">
            <a:avLst/>
          </a:prstGeom>
          <a:noFill/>
          <a:ln>
            <a:noFill/>
          </a:ln>
        </p:spPr>
      </p:pic>
      <p:pic>
        <p:nvPicPr>
          <p:cNvPr descr="Resultado de imagen de alubias de tolosa" id="58" name="Shape 58"/>
          <p:cNvPicPr preferRelativeResize="0"/>
          <p:nvPr/>
        </p:nvPicPr>
        <p:blipFill>
          <a:blip r:embed="rId6">
            <a:alphaModFix/>
          </a:blip>
          <a:stretch>
            <a:fillRect/>
          </a:stretch>
        </p:blipFill>
        <p:spPr>
          <a:xfrm>
            <a:off x="0" y="3550600"/>
            <a:ext cx="2391274" cy="1592900"/>
          </a:xfrm>
          <a:prstGeom prst="rect">
            <a:avLst/>
          </a:prstGeom>
          <a:noFill/>
          <a:ln>
            <a:noFill/>
          </a:ln>
        </p:spPr>
      </p:pic>
      <p:pic>
        <p:nvPicPr>
          <p:cNvPr descr="Resultado de imagen de alpargatas vascas" id="59" name="Shape 59"/>
          <p:cNvPicPr preferRelativeResize="0"/>
          <p:nvPr/>
        </p:nvPicPr>
        <p:blipFill>
          <a:blip r:embed="rId7">
            <a:alphaModFix/>
          </a:blip>
          <a:stretch>
            <a:fillRect/>
          </a:stretch>
        </p:blipFill>
        <p:spPr>
          <a:xfrm>
            <a:off x="2391283" y="3767225"/>
            <a:ext cx="2787393" cy="1376275"/>
          </a:xfrm>
          <a:prstGeom prst="rect">
            <a:avLst/>
          </a:prstGeom>
          <a:noFill/>
          <a:ln>
            <a:noFill/>
          </a:ln>
        </p:spPr>
      </p:pic>
      <p:pic>
        <p:nvPicPr>
          <p:cNvPr descr="Resultado de imagen de tejas y cigarrillosa" id="60" name="Shape 60"/>
          <p:cNvPicPr preferRelativeResize="0"/>
          <p:nvPr/>
        </p:nvPicPr>
        <p:blipFill>
          <a:blip r:embed="rId8">
            <a:alphaModFix/>
          </a:blip>
          <a:stretch>
            <a:fillRect/>
          </a:stretch>
        </p:blipFill>
        <p:spPr>
          <a:xfrm>
            <a:off x="6824215" y="0"/>
            <a:ext cx="2319785" cy="1504950"/>
          </a:xfrm>
          <a:prstGeom prst="rect">
            <a:avLst/>
          </a:prstGeom>
          <a:noFill/>
          <a:ln>
            <a:noFill/>
          </a:ln>
        </p:spPr>
      </p:pic>
      <p:pic>
        <p:nvPicPr>
          <p:cNvPr descr="Resultado de imagen de calcetines de lana vascos" id="61" name="Shape 61"/>
          <p:cNvPicPr preferRelativeResize="0"/>
          <p:nvPr/>
        </p:nvPicPr>
        <p:blipFill>
          <a:blip r:embed="rId9">
            <a:alphaModFix/>
          </a:blip>
          <a:stretch>
            <a:fillRect/>
          </a:stretch>
        </p:blipFill>
        <p:spPr>
          <a:xfrm>
            <a:off x="5178675" y="3467100"/>
            <a:ext cx="1815625" cy="1676400"/>
          </a:xfrm>
          <a:prstGeom prst="rect">
            <a:avLst/>
          </a:prstGeom>
          <a:noFill/>
          <a:ln>
            <a:noFill/>
          </a:ln>
        </p:spPr>
      </p:pic>
      <p:pic>
        <p:nvPicPr>
          <p:cNvPr descr="Resultado de imagen de polvorones vascos" id="62" name="Shape 62"/>
          <p:cNvPicPr preferRelativeResize="0"/>
          <p:nvPr/>
        </p:nvPicPr>
        <p:blipFill>
          <a:blip r:embed="rId10">
            <a:alphaModFix/>
          </a:blip>
          <a:stretch>
            <a:fillRect/>
          </a:stretch>
        </p:blipFill>
        <p:spPr>
          <a:xfrm>
            <a:off x="7639050" y="1883613"/>
            <a:ext cx="1504950" cy="1504950"/>
          </a:xfrm>
          <a:prstGeom prst="rect">
            <a:avLst/>
          </a:prstGeom>
          <a:noFill/>
          <a:ln>
            <a:noFill/>
          </a:ln>
        </p:spPr>
      </p:pic>
      <p:pic>
        <p:nvPicPr>
          <p:cNvPr descr="Resultado de imagen de chistorra en horizontal" id="63" name="Shape 63"/>
          <p:cNvPicPr preferRelativeResize="0"/>
          <p:nvPr/>
        </p:nvPicPr>
        <p:blipFill>
          <a:blip r:embed="rId11">
            <a:alphaModFix/>
          </a:blip>
          <a:stretch>
            <a:fillRect/>
          </a:stretch>
        </p:blipFill>
        <p:spPr>
          <a:xfrm>
            <a:off x="4204850" y="0"/>
            <a:ext cx="2619375" cy="1504950"/>
          </a:xfrm>
          <a:prstGeom prst="rect">
            <a:avLst/>
          </a:prstGeom>
          <a:noFill/>
          <a:ln>
            <a:noFill/>
          </a:ln>
        </p:spPr>
      </p:pic>
      <p:pic>
        <p:nvPicPr>
          <p:cNvPr descr="Imagen relacionada" id="64" name="Shape 64"/>
          <p:cNvPicPr preferRelativeResize="0"/>
          <p:nvPr/>
        </p:nvPicPr>
        <p:blipFill>
          <a:blip r:embed="rId12">
            <a:alphaModFix/>
          </a:blip>
          <a:stretch>
            <a:fillRect/>
          </a:stretch>
        </p:blipFill>
        <p:spPr>
          <a:xfrm>
            <a:off x="2332275" y="3"/>
            <a:ext cx="1504949" cy="13399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PELOTA</a:t>
            </a:r>
            <a:endParaRPr/>
          </a:p>
        </p:txBody>
      </p:sp>
      <p:sp>
        <p:nvSpPr>
          <p:cNvPr id="129" name="Shape 129"/>
          <p:cNvSpPr txBox="1"/>
          <p:nvPr>
            <p:ph idx="1" type="body"/>
          </p:nvPr>
        </p:nvSpPr>
        <p:spPr>
          <a:xfrm>
            <a:off x="311700" y="1152475"/>
            <a:ext cx="8520600" cy="1117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400">
                <a:solidFill>
                  <a:srgbClr val="222222"/>
                </a:solidFill>
                <a:highlight>
                  <a:srgbClr val="FFFFFF"/>
                </a:highlight>
              </a:rPr>
              <a:t>La </a:t>
            </a:r>
            <a:r>
              <a:rPr b="1" lang="es" sz="1400">
                <a:solidFill>
                  <a:srgbClr val="222222"/>
                </a:solidFill>
                <a:highlight>
                  <a:srgbClr val="FFFFFF"/>
                </a:highlight>
              </a:rPr>
              <a:t>pelota vasca</a:t>
            </a:r>
            <a:r>
              <a:rPr lang="es" sz="1400">
                <a:solidFill>
                  <a:srgbClr val="222222"/>
                </a:solidFill>
                <a:highlight>
                  <a:srgbClr val="FFFFFF"/>
                </a:highlight>
              </a:rPr>
              <a:t> es un deporte tradicional del norte de España, el cual posee sus raíces en el País Vasco, Navarra y en La Rioja. Este deporte solo se practica en el País Vasco. Otras modalidades de la pelota también se practican en Sudamérica.</a:t>
            </a:r>
            <a:endParaRPr sz="1400">
              <a:solidFill>
                <a:srgbClr val="222222"/>
              </a:solidFill>
              <a:highlight>
                <a:srgbClr val="FFFFFF"/>
              </a:highlight>
            </a:endParaRPr>
          </a:p>
          <a:p>
            <a:pPr indent="0" lvl="0" marL="0" rtl="0" algn="just">
              <a:spcBef>
                <a:spcPts val="1600"/>
              </a:spcBef>
              <a:spcAft>
                <a:spcPts val="0"/>
              </a:spcAft>
              <a:buNone/>
            </a:pPr>
            <a:r>
              <a:rPr lang="es" sz="1400">
                <a:solidFill>
                  <a:srgbClr val="222222"/>
                </a:solidFill>
                <a:highlight>
                  <a:srgbClr val="FFFFFF"/>
                </a:highlight>
              </a:rPr>
              <a:t>La pelota que os ofrecemos es la llamada “pelota goxua”, que se usa al empezar a practicar el deporte por primera vez, ya que es más suave y pesa menos. </a:t>
            </a:r>
            <a:endParaRPr sz="1400">
              <a:solidFill>
                <a:srgbClr val="222222"/>
              </a:solidFill>
              <a:highlight>
                <a:srgbClr val="FFFFFF"/>
              </a:highlight>
            </a:endParaRPr>
          </a:p>
          <a:p>
            <a:pPr indent="0" lvl="0" marL="0" algn="just">
              <a:spcBef>
                <a:spcPts val="1600"/>
              </a:spcBef>
              <a:spcAft>
                <a:spcPts val="1600"/>
              </a:spcAft>
              <a:buNone/>
            </a:pPr>
            <a:r>
              <a:rPr b="1" lang="es" sz="1400">
                <a:solidFill>
                  <a:srgbClr val="222222"/>
                </a:solidFill>
                <a:highlight>
                  <a:srgbClr val="FFFFFF"/>
                </a:highlight>
              </a:rPr>
              <a:t>Precio: 14,90€/unidad</a:t>
            </a:r>
            <a:endParaRPr b="1" sz="1400">
              <a:solidFill>
                <a:srgbClr val="222222"/>
              </a:solidFill>
              <a:highlight>
                <a:srgbClr val="FFFFFF"/>
              </a:highlight>
            </a:endParaRPr>
          </a:p>
        </p:txBody>
      </p:sp>
      <p:pic>
        <p:nvPicPr>
          <p:cNvPr descr="PELOTA-GOXUA-PREBENJAMIN-PELOTADENDA" id="130" name="Shape 130" title="PELOTA-GOXUA-PREBENJAMIN-PELOTADENDA"/>
          <p:cNvPicPr preferRelativeResize="0"/>
          <p:nvPr/>
        </p:nvPicPr>
        <p:blipFill>
          <a:blip r:embed="rId3">
            <a:alphaModFix/>
          </a:blip>
          <a:stretch>
            <a:fillRect/>
          </a:stretch>
        </p:blipFill>
        <p:spPr>
          <a:xfrm>
            <a:off x="4519725" y="2871850"/>
            <a:ext cx="3507450" cy="184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PALA VASCA</a:t>
            </a:r>
            <a:endParaRPr/>
          </a:p>
        </p:txBody>
      </p:sp>
      <p:sp>
        <p:nvSpPr>
          <p:cNvPr id="136" name="Shape 136"/>
          <p:cNvSpPr txBox="1"/>
          <p:nvPr>
            <p:ph idx="1" type="body"/>
          </p:nvPr>
        </p:nvSpPr>
        <p:spPr>
          <a:xfrm>
            <a:off x="311700" y="1327425"/>
            <a:ext cx="39999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0"/>
                </a:solidFill>
                <a:highlight>
                  <a:srgbClr val="FFFFFF"/>
                </a:highlight>
              </a:rPr>
              <a:t>Es un tipo de pala utilizada para impactar la pelota en algunas modalidades de pelota vasca y, en general, en los juegos de pelota y pala.</a:t>
            </a:r>
            <a:endParaRPr sz="1800">
              <a:solidFill>
                <a:srgbClr val="000000"/>
              </a:solidFill>
              <a:highlight>
                <a:srgbClr val="FFFFFF"/>
              </a:highlight>
            </a:endParaRPr>
          </a:p>
          <a:p>
            <a:pPr indent="0" lvl="0" marL="0" rtl="0" algn="just">
              <a:spcBef>
                <a:spcPts val="1600"/>
              </a:spcBef>
              <a:spcAft>
                <a:spcPts val="0"/>
              </a:spcAft>
              <a:buNone/>
            </a:pPr>
            <a:r>
              <a:rPr lang="es" sz="1800">
                <a:solidFill>
                  <a:srgbClr val="000000"/>
                </a:solidFill>
                <a:highlight>
                  <a:srgbClr val="FFFFFF"/>
                </a:highlight>
              </a:rPr>
              <a:t>Esta modalidad de la pelota vasca también se practica en Sudamérica.</a:t>
            </a:r>
            <a:r>
              <a:rPr lang="es" sz="1800">
                <a:solidFill>
                  <a:srgbClr val="222222"/>
                </a:solidFill>
                <a:highlight>
                  <a:srgbClr val="FFFFFF"/>
                </a:highlight>
              </a:rPr>
              <a:t> </a:t>
            </a:r>
            <a:endParaRPr sz="1800">
              <a:solidFill>
                <a:srgbClr val="222222"/>
              </a:solidFill>
              <a:highlight>
                <a:srgbClr val="FFFFFF"/>
              </a:highlight>
            </a:endParaRPr>
          </a:p>
          <a:p>
            <a:pPr indent="0" lvl="0" marL="0" algn="just">
              <a:spcBef>
                <a:spcPts val="1600"/>
              </a:spcBef>
              <a:spcAft>
                <a:spcPts val="1600"/>
              </a:spcAft>
              <a:buNone/>
            </a:pPr>
            <a:r>
              <a:rPr b="1" lang="es" sz="1800">
                <a:solidFill>
                  <a:srgbClr val="222222"/>
                </a:solidFill>
                <a:highlight>
                  <a:srgbClr val="FFFFFF"/>
                </a:highlight>
              </a:rPr>
              <a:t>Precio: 7,99€/unidad</a:t>
            </a:r>
            <a:endParaRPr b="1" sz="1800">
              <a:solidFill>
                <a:srgbClr val="222222"/>
              </a:solidFill>
              <a:highlight>
                <a:srgbClr val="FFFFFF"/>
              </a:highlight>
            </a:endParaRPr>
          </a:p>
        </p:txBody>
      </p:sp>
      <p:pic>
        <p:nvPicPr>
          <p:cNvPr descr="Deportes de raquetas Ping-Pong, Tenis playa, Pelota Vasca - PALETA INFANTIL EUSKALDUNA - Pelota Vasca" id="137" name="Shape 137"/>
          <p:cNvPicPr preferRelativeResize="0"/>
          <p:nvPr/>
        </p:nvPicPr>
        <p:blipFill>
          <a:blip r:embed="rId3">
            <a:alphaModFix/>
          </a:blip>
          <a:stretch>
            <a:fillRect/>
          </a:stretch>
        </p:blipFill>
        <p:spPr>
          <a:xfrm>
            <a:off x="5190575" y="1493500"/>
            <a:ext cx="3084250" cy="3084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CALCETINES DE LANA</a:t>
            </a:r>
            <a:endParaRPr/>
          </a:p>
        </p:txBody>
      </p:sp>
      <p:sp>
        <p:nvSpPr>
          <p:cNvPr id="143" name="Shape 14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solidFill>
                  <a:srgbClr val="000000"/>
                </a:solidFill>
              </a:rPr>
              <a:t>Son perfectos para el frío, ya que mantienen los pies calientes. </a:t>
            </a:r>
            <a:endParaRPr>
              <a:solidFill>
                <a:srgbClr val="000000"/>
              </a:solidFill>
            </a:endParaRPr>
          </a:p>
          <a:p>
            <a:pPr indent="0" lvl="0" marL="0">
              <a:spcBef>
                <a:spcPts val="1600"/>
              </a:spcBef>
              <a:spcAft>
                <a:spcPts val="0"/>
              </a:spcAft>
              <a:buNone/>
            </a:pPr>
            <a:r>
              <a:rPr lang="es">
                <a:solidFill>
                  <a:srgbClr val="000000"/>
                </a:solidFill>
              </a:rPr>
              <a:t>Suelen combinarse con las alpargatas al vestirse de casero o casera, porque se sabe que los caseros y las caseras han utilizado este tipo de calcetines durante la historia, para trabajar en los caseríos. </a:t>
            </a:r>
            <a:endParaRPr>
              <a:solidFill>
                <a:srgbClr val="000000"/>
              </a:solidFill>
            </a:endParaRPr>
          </a:p>
          <a:p>
            <a:pPr indent="0" lvl="0" marL="0">
              <a:spcBef>
                <a:spcPts val="1600"/>
              </a:spcBef>
              <a:spcAft>
                <a:spcPts val="0"/>
              </a:spcAft>
              <a:buNone/>
            </a:pPr>
            <a:r>
              <a:rPr lang="es">
                <a:solidFill>
                  <a:srgbClr val="000000"/>
                </a:solidFill>
              </a:rPr>
              <a:t>Son unos calcetines muy calientes.</a:t>
            </a:r>
            <a:endParaRPr>
              <a:solidFill>
                <a:srgbClr val="000000"/>
              </a:solidFill>
            </a:endParaRPr>
          </a:p>
          <a:p>
            <a:pPr indent="0" lvl="0" marL="0">
              <a:spcBef>
                <a:spcPts val="1600"/>
              </a:spcBef>
              <a:spcAft>
                <a:spcPts val="0"/>
              </a:spcAft>
              <a:buNone/>
            </a:pPr>
            <a:r>
              <a:rPr b="1" lang="es">
                <a:solidFill>
                  <a:srgbClr val="000000"/>
                </a:solidFill>
              </a:rPr>
              <a:t>Precio: 6,99€/el par de calcetines.</a:t>
            </a:r>
            <a:endParaRPr b="1">
              <a:solidFill>
                <a:srgbClr val="000000"/>
              </a:solidFill>
            </a:endParaRPr>
          </a:p>
          <a:p>
            <a:pPr indent="0" lvl="0" marL="0">
              <a:spcBef>
                <a:spcPts val="1600"/>
              </a:spcBef>
              <a:spcAft>
                <a:spcPts val="0"/>
              </a:spcAft>
              <a:buNone/>
            </a:pPr>
            <a:r>
              <a:t/>
            </a:r>
            <a:endParaRPr>
              <a:solidFill>
                <a:srgbClr val="000000"/>
              </a:solidFill>
            </a:endParaRPr>
          </a:p>
          <a:p>
            <a:pPr indent="0" lvl="0" marL="0">
              <a:spcBef>
                <a:spcPts val="1600"/>
              </a:spcBef>
              <a:spcAft>
                <a:spcPts val="1600"/>
              </a:spcAft>
              <a:buNone/>
            </a:pPr>
            <a:r>
              <a:t/>
            </a:r>
            <a:endParaRPr/>
          </a:p>
        </p:txBody>
      </p:sp>
      <p:pic>
        <p:nvPicPr>
          <p:cNvPr descr="Media Lana" id="144" name="Shape 144" title="Media Lana"/>
          <p:cNvPicPr preferRelativeResize="0"/>
          <p:nvPr/>
        </p:nvPicPr>
        <p:blipFill>
          <a:blip r:embed="rId3">
            <a:alphaModFix/>
          </a:blip>
          <a:stretch>
            <a:fillRect/>
          </a:stretch>
        </p:blipFill>
        <p:spPr>
          <a:xfrm>
            <a:off x="4919875" y="1364825"/>
            <a:ext cx="2991700" cy="299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PASTELES VASCOS</a:t>
            </a:r>
            <a:endParaRPr/>
          </a:p>
        </p:txBody>
      </p:sp>
      <p:sp>
        <p:nvSpPr>
          <p:cNvPr id="150" name="Shape 15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nSpc>
                <a:spcPct val="152727"/>
              </a:lnSpc>
              <a:spcBef>
                <a:spcPts val="600"/>
              </a:spcBef>
              <a:spcAft>
                <a:spcPts val="0"/>
              </a:spcAft>
              <a:buClr>
                <a:schemeClr val="dk1"/>
              </a:buClr>
              <a:buSzPts val="1100"/>
              <a:buFont typeface="Arial"/>
              <a:buNone/>
            </a:pPr>
            <a:r>
              <a:rPr lang="es">
                <a:solidFill>
                  <a:srgbClr val="000000"/>
                </a:solidFill>
              </a:rPr>
              <a:t>El </a:t>
            </a:r>
            <a:r>
              <a:rPr b="1" lang="es">
                <a:solidFill>
                  <a:srgbClr val="000000"/>
                </a:solidFill>
              </a:rPr>
              <a:t>pastel vasco</a:t>
            </a:r>
            <a:r>
              <a:rPr lang="es">
                <a:solidFill>
                  <a:srgbClr val="000000"/>
                </a:solidFill>
              </a:rPr>
              <a:t> es un postre cuyo origen está en la región vasco-francesa de Lapurdi.</a:t>
            </a:r>
            <a:endParaRPr>
              <a:solidFill>
                <a:srgbClr val="000000"/>
              </a:solidFill>
            </a:endParaRPr>
          </a:p>
          <a:p>
            <a:pPr indent="0" lvl="0" marL="0" rtl="0">
              <a:lnSpc>
                <a:spcPct val="152727"/>
              </a:lnSpc>
              <a:spcBef>
                <a:spcPts val="600"/>
              </a:spcBef>
              <a:spcAft>
                <a:spcPts val="0"/>
              </a:spcAft>
              <a:buClr>
                <a:schemeClr val="dk1"/>
              </a:buClr>
              <a:buSzPts val="1100"/>
              <a:buFont typeface="Arial"/>
              <a:buNone/>
            </a:pPr>
            <a:r>
              <a:rPr lang="es">
                <a:solidFill>
                  <a:srgbClr val="000000"/>
                </a:solidFill>
              </a:rPr>
              <a:t>Consta de una masa de pasta de harina, manteca y huevos que se rellena generalmente de crema pastelera, aunque también los hay rellenos de albaricoques o de alguna fruta.</a:t>
            </a:r>
            <a:endParaRPr>
              <a:solidFill>
                <a:srgbClr val="000000"/>
              </a:solidFill>
            </a:endParaRPr>
          </a:p>
          <a:p>
            <a:pPr indent="0" lvl="0" marL="0" rtl="0">
              <a:lnSpc>
                <a:spcPct val="152727"/>
              </a:lnSpc>
              <a:spcBef>
                <a:spcPts val="600"/>
              </a:spcBef>
              <a:spcAft>
                <a:spcPts val="0"/>
              </a:spcAft>
              <a:buClr>
                <a:schemeClr val="dk1"/>
              </a:buClr>
              <a:buSzPts val="1100"/>
              <a:buFont typeface="Arial"/>
              <a:buNone/>
            </a:pPr>
            <a:r>
              <a:rPr lang="es">
                <a:solidFill>
                  <a:srgbClr val="000000"/>
                </a:solidFill>
              </a:rPr>
              <a:t>Es tradición vender estos pasteles en mercadillos celebrados en los pueblos vascos.</a:t>
            </a:r>
            <a:endParaRPr>
              <a:solidFill>
                <a:srgbClr val="000000"/>
              </a:solidFill>
            </a:endParaRPr>
          </a:p>
          <a:p>
            <a:pPr indent="0" lvl="0" marL="0" rtl="0">
              <a:lnSpc>
                <a:spcPct val="152727"/>
              </a:lnSpc>
              <a:spcBef>
                <a:spcPts val="600"/>
              </a:spcBef>
              <a:spcAft>
                <a:spcPts val="0"/>
              </a:spcAft>
              <a:buClr>
                <a:schemeClr val="dk1"/>
              </a:buClr>
              <a:buSzPts val="1100"/>
              <a:buFont typeface="Arial"/>
              <a:buNone/>
            </a:pPr>
            <a:r>
              <a:rPr b="1" lang="es">
                <a:solidFill>
                  <a:srgbClr val="000000"/>
                </a:solidFill>
              </a:rPr>
              <a:t>Precio: 6,60€/550g</a:t>
            </a:r>
            <a:endParaRPr b="1">
              <a:solidFill>
                <a:srgbClr val="000000"/>
              </a:solidFill>
            </a:endParaRPr>
          </a:p>
          <a:p>
            <a:pPr indent="0" lvl="0" marL="0">
              <a:spcBef>
                <a:spcPts val="600"/>
              </a:spcBef>
              <a:spcAft>
                <a:spcPts val="1600"/>
              </a:spcAft>
              <a:buNone/>
            </a:pPr>
            <a:r>
              <a:t/>
            </a:r>
            <a:endParaRPr/>
          </a:p>
        </p:txBody>
      </p:sp>
      <p:sp>
        <p:nvSpPr>
          <p:cNvPr id="151" name="Shape 15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Pastel Vasco, bandeja 550 g" id="152" name="Shape 152"/>
          <p:cNvPicPr preferRelativeResize="0"/>
          <p:nvPr/>
        </p:nvPicPr>
        <p:blipFill>
          <a:blip r:embed="rId3">
            <a:alphaModFix/>
          </a:blip>
          <a:stretch>
            <a:fillRect/>
          </a:stretch>
        </p:blipFill>
        <p:spPr>
          <a:xfrm>
            <a:off x="4832400" y="1152475"/>
            <a:ext cx="3416400"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POLVORONES VASCOS</a:t>
            </a:r>
            <a:endParaRPr/>
          </a:p>
        </p:txBody>
      </p:sp>
      <p:sp>
        <p:nvSpPr>
          <p:cNvPr id="158" name="Shape 158"/>
          <p:cNvSpPr txBox="1"/>
          <p:nvPr>
            <p:ph idx="1" type="body"/>
          </p:nvPr>
        </p:nvSpPr>
        <p:spPr>
          <a:xfrm>
            <a:off x="358375" y="1304100"/>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solidFill>
                  <a:srgbClr val="222222"/>
                </a:solidFill>
                <a:highlight>
                  <a:srgbClr val="FFFFFF"/>
                </a:highlight>
              </a:rPr>
              <a:t>Los polvorones son el dulce más famoso de Navidad, junto con el turrón y los bombones.</a:t>
            </a:r>
            <a:endParaRPr>
              <a:solidFill>
                <a:srgbClr val="222222"/>
              </a:solidFill>
              <a:highlight>
                <a:srgbClr val="FFFFFF"/>
              </a:highlight>
            </a:endParaRPr>
          </a:p>
          <a:p>
            <a:pPr indent="0" lvl="0" marL="0">
              <a:spcBef>
                <a:spcPts val="1600"/>
              </a:spcBef>
              <a:spcAft>
                <a:spcPts val="0"/>
              </a:spcAft>
              <a:buNone/>
            </a:pPr>
            <a:r>
              <a:rPr lang="es">
                <a:solidFill>
                  <a:srgbClr val="222222"/>
                </a:solidFill>
                <a:highlight>
                  <a:srgbClr val="FFFFFF"/>
                </a:highlight>
              </a:rPr>
              <a:t>Los polvorones típicos vascos suelen venir envueltos en cajas o papeles las cuales suelen tener características vascas y los colores de la ikurriña. </a:t>
            </a:r>
            <a:endParaRPr>
              <a:solidFill>
                <a:srgbClr val="222222"/>
              </a:solidFill>
              <a:highlight>
                <a:srgbClr val="FFFFFF"/>
              </a:highlight>
            </a:endParaRPr>
          </a:p>
          <a:p>
            <a:pPr indent="0" lvl="0" marL="0">
              <a:spcBef>
                <a:spcPts val="1600"/>
              </a:spcBef>
              <a:spcAft>
                <a:spcPts val="0"/>
              </a:spcAft>
              <a:buNone/>
            </a:pPr>
            <a:r>
              <a:rPr lang="es">
                <a:solidFill>
                  <a:srgbClr val="222222"/>
                </a:solidFill>
                <a:highlight>
                  <a:srgbClr val="FFFFFF"/>
                </a:highlight>
              </a:rPr>
              <a:t>Los ingredientes de los polvorones vascos son harina floja, azúcar glass, canela molida, almendra molida y manteca de cerdo. </a:t>
            </a:r>
            <a:endParaRPr>
              <a:solidFill>
                <a:srgbClr val="222222"/>
              </a:solidFill>
              <a:highlight>
                <a:srgbClr val="FFFFFF"/>
              </a:highlight>
            </a:endParaRPr>
          </a:p>
          <a:p>
            <a:pPr indent="0" lvl="0" marL="0">
              <a:spcBef>
                <a:spcPts val="1600"/>
              </a:spcBef>
              <a:spcAft>
                <a:spcPts val="0"/>
              </a:spcAft>
              <a:buNone/>
            </a:pPr>
            <a:r>
              <a:rPr b="1" lang="es">
                <a:solidFill>
                  <a:srgbClr val="222222"/>
                </a:solidFill>
                <a:highlight>
                  <a:srgbClr val="FFFFFF"/>
                </a:highlight>
              </a:rPr>
              <a:t>Precio: 13,64€/1kg</a:t>
            </a:r>
            <a:endParaRPr b="1">
              <a:solidFill>
                <a:srgbClr val="222222"/>
              </a:solidFill>
              <a:highlight>
                <a:srgbClr val="FFFFFF"/>
              </a:highlight>
            </a:endParaRPr>
          </a:p>
          <a:p>
            <a:pPr indent="0" lvl="0" marL="0">
              <a:spcBef>
                <a:spcPts val="1600"/>
              </a:spcBef>
              <a:spcAft>
                <a:spcPts val="1600"/>
              </a:spcAft>
              <a:buNone/>
            </a:pPr>
            <a:r>
              <a:t/>
            </a:r>
            <a:endParaRPr>
              <a:solidFill>
                <a:srgbClr val="222222"/>
              </a:solidFill>
              <a:highlight>
                <a:srgbClr val="FFFFFF"/>
              </a:highlight>
            </a:endParaRPr>
          </a:p>
        </p:txBody>
      </p:sp>
      <p:pic>
        <p:nvPicPr>
          <p:cNvPr descr="Euskal polboroiak/Polvorones vascos - 1kg" id="159" name="Shape 159" title="Euskal polboroiak/Polvorones vascos - 1kg"/>
          <p:cNvPicPr preferRelativeResize="0"/>
          <p:nvPr/>
        </p:nvPicPr>
        <p:blipFill>
          <a:blip r:embed="rId3">
            <a:alphaModFix/>
          </a:blip>
          <a:stretch>
            <a:fillRect/>
          </a:stretch>
        </p:blipFill>
        <p:spPr>
          <a:xfrm>
            <a:off x="5002275" y="1304098"/>
            <a:ext cx="3185025" cy="318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             TXISTORRA DE ARBIZU</a:t>
            </a:r>
            <a:endParaRPr/>
          </a:p>
          <a:p>
            <a:pPr indent="0" lvl="0" marL="0" algn="ctr">
              <a:spcBef>
                <a:spcPts val="0"/>
              </a:spcBef>
              <a:spcAft>
                <a:spcPts val="0"/>
              </a:spcAft>
              <a:buNone/>
            </a:pPr>
            <a:r>
              <a:rPr lang="es"/>
              <a:t> </a:t>
            </a:r>
            <a:endParaRPr/>
          </a:p>
        </p:txBody>
      </p:sp>
      <p:sp>
        <p:nvSpPr>
          <p:cNvPr id="165" name="Shape 165"/>
          <p:cNvSpPr txBox="1"/>
          <p:nvPr>
            <p:ph idx="1" type="body"/>
          </p:nvPr>
        </p:nvSpPr>
        <p:spPr>
          <a:xfrm>
            <a:off x="311700" y="1339100"/>
            <a:ext cx="39999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222222"/>
                </a:solidFill>
                <a:highlight>
                  <a:srgbClr val="FFFFFF"/>
                </a:highlight>
              </a:rPr>
              <a:t>La chistorra es un tipo de embutido de origen navarro elaborado con carne picada fresca de cerdo, aunque también puede ser una mezcla de carnes de cerdo y de res.</a:t>
            </a:r>
            <a:endParaRPr>
              <a:solidFill>
                <a:srgbClr val="222222"/>
              </a:solidFill>
              <a:highlight>
                <a:srgbClr val="FFFFFF"/>
              </a:highlight>
            </a:endParaRPr>
          </a:p>
          <a:p>
            <a:pPr indent="0" lvl="0" marL="0" rtl="0" algn="just">
              <a:spcBef>
                <a:spcPts val="1600"/>
              </a:spcBef>
              <a:spcAft>
                <a:spcPts val="0"/>
              </a:spcAft>
              <a:buNone/>
            </a:pPr>
            <a:r>
              <a:rPr lang="es">
                <a:solidFill>
                  <a:srgbClr val="222222"/>
                </a:solidFill>
                <a:highlight>
                  <a:srgbClr val="FFFFFF"/>
                </a:highlight>
              </a:rPr>
              <a:t>Es muy tradicional comer chistorra en Santo Tomás, el 21 de diciembre, y también en Jueves Gordo, en carnavales. Envasado al vacio.</a:t>
            </a:r>
            <a:endParaRPr>
              <a:solidFill>
                <a:srgbClr val="222222"/>
              </a:solidFill>
              <a:highlight>
                <a:srgbClr val="FFFFFF"/>
              </a:highlight>
            </a:endParaRPr>
          </a:p>
          <a:p>
            <a:pPr indent="0" lvl="0" marL="0" rtl="0" algn="just">
              <a:spcBef>
                <a:spcPts val="1600"/>
              </a:spcBef>
              <a:spcAft>
                <a:spcPts val="0"/>
              </a:spcAft>
              <a:buNone/>
            </a:pPr>
            <a:r>
              <a:rPr b="1" lang="es">
                <a:solidFill>
                  <a:srgbClr val="222222"/>
                </a:solidFill>
                <a:highlight>
                  <a:srgbClr val="FFFFFF"/>
                </a:highlight>
              </a:rPr>
              <a:t>Precio: 9,95€/kg</a:t>
            </a:r>
            <a:endParaRPr b="1">
              <a:solidFill>
                <a:srgbClr val="222222"/>
              </a:solidFill>
              <a:highlight>
                <a:srgbClr val="FFFFFF"/>
              </a:highlight>
            </a:endParaRPr>
          </a:p>
          <a:p>
            <a:pPr indent="0" lvl="0" marL="0" algn="just">
              <a:spcBef>
                <a:spcPts val="1600"/>
              </a:spcBef>
              <a:spcAft>
                <a:spcPts val="1600"/>
              </a:spcAft>
              <a:buNone/>
            </a:pPr>
            <a:r>
              <a:t/>
            </a:r>
            <a:endParaRPr>
              <a:solidFill>
                <a:srgbClr val="222222"/>
              </a:solidFill>
              <a:highlight>
                <a:srgbClr val="FFFFFF"/>
              </a:highlight>
            </a:endParaRPr>
          </a:p>
        </p:txBody>
      </p:sp>
      <p:pic>
        <p:nvPicPr>
          <p:cNvPr descr="Charcutería : Chistorra Navarra Artesana (Especial Arbizu)" id="166" name="Shape 166"/>
          <p:cNvPicPr preferRelativeResize="0"/>
          <p:nvPr/>
        </p:nvPicPr>
        <p:blipFill>
          <a:blip r:embed="rId3">
            <a:alphaModFix/>
          </a:blip>
          <a:stretch>
            <a:fillRect/>
          </a:stretch>
        </p:blipFill>
        <p:spPr>
          <a:xfrm>
            <a:off x="4825725" y="1453450"/>
            <a:ext cx="3860800" cy="318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Precios:</a:t>
            </a:r>
            <a:endParaRPr/>
          </a:p>
        </p:txBody>
      </p:sp>
      <p:sp>
        <p:nvSpPr>
          <p:cNvPr id="172" name="Shape 17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Clr>
                <a:schemeClr val="dk1"/>
              </a:buClr>
              <a:buSzPts val="1500"/>
              <a:buChar char="-"/>
            </a:pPr>
            <a:r>
              <a:rPr lang="es" sz="1500">
                <a:solidFill>
                  <a:schemeClr val="dk1"/>
                </a:solidFill>
              </a:rPr>
              <a:t>Membrillo: 5,40€/310g</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Txapela vasca: 11€/unidad</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Pimientos de Ibarra: 4,99€/120g</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Alubias de Tolosa: 9€/700g</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Queso Idiazabal: 5,38€/250g</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Tejas y cigarrillos: 4,25€/200g</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Pelota vasca: 14,90€/unidad</a:t>
            </a:r>
            <a:endParaRPr sz="1500">
              <a:solidFill>
                <a:schemeClr val="dk1"/>
              </a:solidFill>
            </a:endParaRPr>
          </a:p>
          <a:p>
            <a:pPr indent="-323850" lvl="0" marL="457200" rtl="0">
              <a:spcBef>
                <a:spcPts val="0"/>
              </a:spcBef>
              <a:spcAft>
                <a:spcPts val="0"/>
              </a:spcAft>
              <a:buClr>
                <a:schemeClr val="dk1"/>
              </a:buClr>
              <a:buSzPts val="1500"/>
              <a:buChar char="-"/>
            </a:pPr>
            <a:r>
              <a:rPr lang="es" sz="1500">
                <a:solidFill>
                  <a:schemeClr val="dk1"/>
                </a:solidFill>
              </a:rPr>
              <a:t>Pala vasca:7,99€/unidad </a:t>
            </a:r>
            <a:endParaRPr sz="1500">
              <a:solidFill>
                <a:schemeClr val="dk1"/>
              </a:solidFill>
            </a:endParaRPr>
          </a:p>
        </p:txBody>
      </p:sp>
      <p:sp>
        <p:nvSpPr>
          <p:cNvPr id="173" name="Shape 17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Clr>
                <a:srgbClr val="000000"/>
              </a:buClr>
              <a:buSzPts val="1500"/>
              <a:buChar char="-"/>
            </a:pPr>
            <a:r>
              <a:rPr lang="es" sz="1500">
                <a:solidFill>
                  <a:srgbClr val="000000"/>
                </a:solidFill>
              </a:rPr>
              <a:t>Calcetines de lana: 6,99€/el par de calcetines. </a:t>
            </a:r>
            <a:endParaRPr sz="1500">
              <a:solidFill>
                <a:srgbClr val="000000"/>
              </a:solidFill>
            </a:endParaRPr>
          </a:p>
          <a:p>
            <a:pPr indent="-323850" lvl="0" marL="457200" rtl="0">
              <a:spcBef>
                <a:spcPts val="0"/>
              </a:spcBef>
              <a:spcAft>
                <a:spcPts val="0"/>
              </a:spcAft>
              <a:buClr>
                <a:srgbClr val="000000"/>
              </a:buClr>
              <a:buSzPts val="1500"/>
              <a:buChar char="-"/>
            </a:pPr>
            <a:r>
              <a:rPr lang="es" sz="1500">
                <a:solidFill>
                  <a:srgbClr val="000000"/>
                </a:solidFill>
              </a:rPr>
              <a:t>Pasteles vascos: 6,60€/550g</a:t>
            </a:r>
            <a:endParaRPr sz="1500">
              <a:solidFill>
                <a:srgbClr val="000000"/>
              </a:solidFill>
            </a:endParaRPr>
          </a:p>
          <a:p>
            <a:pPr indent="-323850" lvl="0" marL="457200" rtl="0">
              <a:spcBef>
                <a:spcPts val="0"/>
              </a:spcBef>
              <a:spcAft>
                <a:spcPts val="0"/>
              </a:spcAft>
              <a:buClr>
                <a:srgbClr val="000000"/>
              </a:buClr>
              <a:buSzPts val="1500"/>
              <a:buChar char="-"/>
            </a:pPr>
            <a:r>
              <a:rPr lang="es" sz="1500">
                <a:solidFill>
                  <a:srgbClr val="000000"/>
                </a:solidFill>
              </a:rPr>
              <a:t>Polvorones vascos:13,64€/kg</a:t>
            </a:r>
            <a:endParaRPr sz="1500">
              <a:solidFill>
                <a:srgbClr val="000000"/>
              </a:solidFill>
            </a:endParaRPr>
          </a:p>
          <a:p>
            <a:pPr indent="-323850" lvl="0" marL="457200">
              <a:spcBef>
                <a:spcPts val="0"/>
              </a:spcBef>
              <a:spcAft>
                <a:spcPts val="0"/>
              </a:spcAft>
              <a:buClr>
                <a:srgbClr val="000000"/>
              </a:buClr>
              <a:buSzPts val="1500"/>
              <a:buChar char="-"/>
            </a:pPr>
            <a:r>
              <a:rPr lang="es" sz="1500">
                <a:solidFill>
                  <a:srgbClr val="000000"/>
                </a:solidFill>
              </a:rPr>
              <a:t>Txistorra de Arbizu: 9,95€/kg</a:t>
            </a:r>
            <a:endParaRPr sz="1500">
              <a:solidFill>
                <a:srgbClr val="000000"/>
              </a:solidFill>
            </a:endParaRPr>
          </a:p>
        </p:txBody>
      </p:sp>
      <p:pic>
        <p:nvPicPr>
          <p:cNvPr descr="Resultado de imagen de dinero" id="174" name="Shape 174"/>
          <p:cNvPicPr preferRelativeResize="0"/>
          <p:nvPr/>
        </p:nvPicPr>
        <p:blipFill>
          <a:blip r:embed="rId3">
            <a:alphaModFix/>
          </a:blip>
          <a:stretch>
            <a:fillRect/>
          </a:stretch>
        </p:blipFill>
        <p:spPr>
          <a:xfrm>
            <a:off x="5656700" y="3079100"/>
            <a:ext cx="1847850" cy="179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¡MUCHAS GRACIAS!</a:t>
            </a:r>
            <a:endParaRPr/>
          </a:p>
        </p:txBody>
      </p:sp>
      <p:sp>
        <p:nvSpPr>
          <p:cNvPr id="180" name="Shape 1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a:p>
            <a:pPr indent="0" lvl="0" marL="0" rtl="0" algn="ctr">
              <a:spcBef>
                <a:spcPts val="1600"/>
              </a:spcBef>
              <a:spcAft>
                <a:spcPts val="0"/>
              </a:spcAft>
              <a:buNone/>
            </a:pPr>
            <a:r>
              <a:t/>
            </a:r>
            <a:endParaRPr>
              <a:solidFill>
                <a:srgbClr val="000000"/>
              </a:solidFill>
            </a:endParaRPr>
          </a:p>
          <a:p>
            <a:pPr indent="0" lvl="0" marL="0" algn="ctr">
              <a:spcBef>
                <a:spcPts val="1600"/>
              </a:spcBef>
              <a:spcAft>
                <a:spcPts val="1600"/>
              </a:spcAft>
              <a:buNone/>
            </a:pPr>
            <a:r>
              <a:rPr lang="es">
                <a:solidFill>
                  <a:srgbClr val="000000"/>
                </a:solidFill>
              </a:rPr>
              <a:t>Esperemos que os hayan gustado nuestros productos, consultarnos en caso de que tengáis cualquier duda.</a:t>
            </a:r>
            <a:endParaRPr>
              <a:solidFill>
                <a:srgbClr val="000000"/>
              </a:solidFill>
            </a:endParaRPr>
          </a:p>
        </p:txBody>
      </p:sp>
      <p:pic>
        <p:nvPicPr>
          <p:cNvPr descr="Resultado de imagen de pelota vasca" id="181" name="Shape 181"/>
          <p:cNvPicPr preferRelativeResize="0"/>
          <p:nvPr/>
        </p:nvPicPr>
        <p:blipFill>
          <a:blip r:embed="rId3">
            <a:alphaModFix/>
          </a:blip>
          <a:stretch>
            <a:fillRect/>
          </a:stretch>
        </p:blipFill>
        <p:spPr>
          <a:xfrm>
            <a:off x="758125" y="3219050"/>
            <a:ext cx="2211150" cy="1471425"/>
          </a:xfrm>
          <a:prstGeom prst="rect">
            <a:avLst/>
          </a:prstGeom>
          <a:noFill/>
          <a:ln>
            <a:noFill/>
          </a:ln>
        </p:spPr>
      </p:pic>
      <p:pic>
        <p:nvPicPr>
          <p:cNvPr descr="Resultado de imagen de pastel vasco" id="182" name="Shape 182"/>
          <p:cNvPicPr preferRelativeResize="0"/>
          <p:nvPr/>
        </p:nvPicPr>
        <p:blipFill>
          <a:blip r:embed="rId4">
            <a:alphaModFix/>
          </a:blip>
          <a:stretch>
            <a:fillRect/>
          </a:stretch>
        </p:blipFill>
        <p:spPr>
          <a:xfrm>
            <a:off x="3672175" y="3215964"/>
            <a:ext cx="2211150" cy="1653987"/>
          </a:xfrm>
          <a:prstGeom prst="rect">
            <a:avLst/>
          </a:prstGeom>
          <a:noFill/>
          <a:ln>
            <a:noFill/>
          </a:ln>
        </p:spPr>
      </p:pic>
      <p:pic>
        <p:nvPicPr>
          <p:cNvPr id="183" name="Shape 183"/>
          <p:cNvPicPr preferRelativeResize="0"/>
          <p:nvPr/>
        </p:nvPicPr>
        <p:blipFill>
          <a:blip r:embed="rId5">
            <a:alphaModFix/>
          </a:blip>
          <a:stretch>
            <a:fillRect/>
          </a:stretch>
        </p:blipFill>
        <p:spPr>
          <a:xfrm>
            <a:off x="7043451" y="401074"/>
            <a:ext cx="1556014" cy="1471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QUIENES SOMOS?</a:t>
            </a:r>
            <a:endParaRPr/>
          </a:p>
        </p:txBody>
      </p:sp>
      <p:sp>
        <p:nvSpPr>
          <p:cNvPr id="70" name="Shape 7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sz="1800">
                <a:solidFill>
                  <a:srgbClr val="000000"/>
                </a:solidFill>
              </a:rPr>
              <a:t>Somos una cooperativa del País Vasco especializada en productos que tienen origen vasco. Integramos la cultura vasca en nuestra amplia gama de productos variados.</a:t>
            </a:r>
            <a:r>
              <a:rPr lang="es" sz="1800"/>
              <a:t> </a:t>
            </a:r>
            <a:endParaRPr sz="1800"/>
          </a:p>
          <a:p>
            <a:pPr indent="0" lvl="0" marL="0">
              <a:spcBef>
                <a:spcPts val="1600"/>
              </a:spcBef>
              <a:spcAft>
                <a:spcPts val="1600"/>
              </a:spcAft>
              <a:buNone/>
            </a:pPr>
            <a:r>
              <a:t/>
            </a:r>
            <a:endParaRPr/>
          </a:p>
        </p:txBody>
      </p:sp>
      <p:pic>
        <p:nvPicPr>
          <p:cNvPr id="71" name="Shape 71"/>
          <p:cNvPicPr preferRelativeResize="0"/>
          <p:nvPr/>
        </p:nvPicPr>
        <p:blipFill>
          <a:blip r:embed="rId3">
            <a:alphaModFix/>
          </a:blip>
          <a:stretch>
            <a:fillRect/>
          </a:stretch>
        </p:blipFill>
        <p:spPr>
          <a:xfrm>
            <a:off x="4557367" y="341150"/>
            <a:ext cx="4470881" cy="422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idx="1" type="body"/>
          </p:nvPr>
        </p:nvSpPr>
        <p:spPr>
          <a:xfrm>
            <a:off x="1064975" y="1419413"/>
            <a:ext cx="3148800" cy="31521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chemeClr val="dk1"/>
              </a:buClr>
              <a:buSzPts val="1400"/>
              <a:buChar char="-"/>
            </a:pPr>
            <a:r>
              <a:rPr lang="es">
                <a:solidFill>
                  <a:schemeClr val="dk1"/>
                </a:solidFill>
              </a:rPr>
              <a:t>Membrillo</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Txapela vasca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Pimientos de Ibarra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Alubias de Tolosa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Queso Idiazabal</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Tejas y cigarrillos</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Pelota vasca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Pala vasca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Calcetines de lana</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Pasteles vascos</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Polvorones vascos</a:t>
            </a:r>
            <a:endParaRPr>
              <a:solidFill>
                <a:schemeClr val="dk1"/>
              </a:solidFill>
            </a:endParaRPr>
          </a:p>
          <a:p>
            <a:pPr indent="-317500" lvl="0" marL="457200" rtl="0">
              <a:spcBef>
                <a:spcPts val="0"/>
              </a:spcBef>
              <a:spcAft>
                <a:spcPts val="0"/>
              </a:spcAft>
              <a:buClr>
                <a:schemeClr val="dk1"/>
              </a:buClr>
              <a:buSzPts val="1400"/>
              <a:buChar char="-"/>
            </a:pPr>
            <a:r>
              <a:rPr lang="es">
                <a:solidFill>
                  <a:schemeClr val="dk1"/>
                </a:solidFill>
              </a:rPr>
              <a:t>Chistorra de Arbizu</a:t>
            </a:r>
            <a:endParaRPr>
              <a:solidFill>
                <a:schemeClr val="dk1"/>
              </a:solidFill>
            </a:endParaRPr>
          </a:p>
          <a:p>
            <a:pPr indent="0" lvl="0" marL="0" rtl="0">
              <a:spcBef>
                <a:spcPts val="1600"/>
              </a:spcBef>
              <a:spcAft>
                <a:spcPts val="1600"/>
              </a:spcAft>
              <a:buNone/>
            </a:pPr>
            <a:r>
              <a:t/>
            </a:r>
            <a:endParaRPr>
              <a:solidFill>
                <a:srgbClr val="000000"/>
              </a:solidFill>
            </a:endParaRPr>
          </a:p>
        </p:txBody>
      </p:sp>
      <p:sp>
        <p:nvSpPr>
          <p:cNvPr id="77" name="Shape 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NUESTROS PRODUCTOS </a:t>
            </a:r>
            <a:endParaRPr/>
          </a:p>
        </p:txBody>
      </p:sp>
      <p:sp>
        <p:nvSpPr>
          <p:cNvPr id="78" name="Shape 78"/>
          <p:cNvSpPr txBox="1"/>
          <p:nvPr>
            <p:ph idx="2" type="body"/>
          </p:nvPr>
        </p:nvSpPr>
        <p:spPr>
          <a:xfrm>
            <a:off x="4832400" y="1081850"/>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solidFill>
                <a:schemeClr val="dk1"/>
              </a:solidFill>
            </a:endParaRPr>
          </a:p>
          <a:p>
            <a:pPr indent="0" lvl="0" marL="0" rtl="0">
              <a:spcBef>
                <a:spcPts val="1600"/>
              </a:spcBef>
              <a:spcAft>
                <a:spcPts val="0"/>
              </a:spcAft>
              <a:buNone/>
            </a:pPr>
            <a:r>
              <a:t/>
            </a:r>
            <a:endParaRPr sz="1800">
              <a:solidFill>
                <a:schemeClr val="dk1"/>
              </a:solidFill>
            </a:endParaRPr>
          </a:p>
          <a:p>
            <a:pPr indent="0" lvl="0" marL="0">
              <a:spcBef>
                <a:spcPts val="1600"/>
              </a:spcBef>
              <a:spcAft>
                <a:spcPts val="1600"/>
              </a:spcAft>
              <a:buNone/>
            </a:pPr>
            <a:r>
              <a:t/>
            </a:r>
            <a:endParaRPr/>
          </a:p>
        </p:txBody>
      </p:sp>
      <p:pic>
        <p:nvPicPr>
          <p:cNvPr id="79" name="Shape 79"/>
          <p:cNvPicPr preferRelativeResize="0"/>
          <p:nvPr/>
        </p:nvPicPr>
        <p:blipFill>
          <a:blip r:embed="rId3">
            <a:alphaModFix/>
          </a:blip>
          <a:stretch>
            <a:fillRect/>
          </a:stretch>
        </p:blipFill>
        <p:spPr>
          <a:xfrm>
            <a:off x="5099043" y="1624247"/>
            <a:ext cx="2900132" cy="2742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603300" y="275700"/>
            <a:ext cx="2808000" cy="755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s" sz="2800"/>
              <a:t>MEMBRILLO</a:t>
            </a:r>
            <a:endParaRPr sz="2800"/>
          </a:p>
        </p:txBody>
      </p:sp>
      <p:sp>
        <p:nvSpPr>
          <p:cNvPr id="85" name="Shape 85"/>
          <p:cNvSpPr txBox="1"/>
          <p:nvPr>
            <p:ph idx="1" type="body"/>
          </p:nvPr>
        </p:nvSpPr>
        <p:spPr>
          <a:xfrm>
            <a:off x="136750" y="1098675"/>
            <a:ext cx="4703400" cy="3179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s" sz="1400">
                <a:solidFill>
                  <a:srgbClr val="000000"/>
                </a:solidFill>
                <a:highlight>
                  <a:srgbClr val="FFFFFF"/>
                </a:highlight>
              </a:rPr>
              <a:t>El membrillo es el fruto del membrillero. </a:t>
            </a:r>
            <a:endParaRPr sz="1400">
              <a:solidFill>
                <a:srgbClr val="000000"/>
              </a:solidFill>
              <a:highlight>
                <a:srgbClr val="FFFFFF"/>
              </a:highlight>
            </a:endParaRPr>
          </a:p>
          <a:p>
            <a:pPr indent="-317500" lvl="0" marL="457200" rtl="0">
              <a:spcBef>
                <a:spcPts val="0"/>
              </a:spcBef>
              <a:spcAft>
                <a:spcPts val="0"/>
              </a:spcAft>
              <a:buClr>
                <a:srgbClr val="000000"/>
              </a:buClr>
              <a:buSzPts val="1400"/>
              <a:buChar char="●"/>
            </a:pPr>
            <a:r>
              <a:rPr lang="es" sz="1400">
                <a:solidFill>
                  <a:srgbClr val="000000"/>
                </a:solidFill>
                <a:highlight>
                  <a:srgbClr val="FFFFFF"/>
                </a:highlight>
              </a:rPr>
              <a:t>El membrillo es una fruta con un escaso contenido de azúcares, y por tanto un bajo aporte calórico. El inconveniente que presenta es que en la mayoría de las ocasiones se consume en forma de dulce de membrillo, que lleva adicionado azúcar, por lo que el valor calórico de este producto se dispara.</a:t>
            </a:r>
            <a:endParaRPr sz="1400">
              <a:solidFill>
                <a:srgbClr val="000000"/>
              </a:solidFill>
              <a:highlight>
                <a:srgbClr val="FFFFFF"/>
              </a:highlight>
            </a:endParaRPr>
          </a:p>
          <a:p>
            <a:pPr indent="-317500" lvl="0" marL="457200" rtl="0">
              <a:spcBef>
                <a:spcPts val="0"/>
              </a:spcBef>
              <a:spcAft>
                <a:spcPts val="0"/>
              </a:spcAft>
              <a:buClr>
                <a:srgbClr val="000000"/>
              </a:buClr>
              <a:buSzPts val="1400"/>
              <a:buChar char="●"/>
            </a:pPr>
            <a:r>
              <a:rPr lang="es" sz="1400">
                <a:solidFill>
                  <a:srgbClr val="000000"/>
                </a:solidFill>
                <a:highlight>
                  <a:srgbClr val="FFFFFF"/>
                </a:highlight>
              </a:rPr>
              <a:t>Un postre muy típico en el País Vasco es el dulce de membrillo, el cual suele ir acompañado por queso y nueces.</a:t>
            </a:r>
            <a:endParaRPr sz="1400">
              <a:solidFill>
                <a:srgbClr val="000000"/>
              </a:solidFill>
              <a:highlight>
                <a:srgbClr val="FFFFFF"/>
              </a:highlight>
            </a:endParaRPr>
          </a:p>
          <a:p>
            <a:pPr indent="0" lvl="0" marL="0">
              <a:spcBef>
                <a:spcPts val="1600"/>
              </a:spcBef>
              <a:spcAft>
                <a:spcPts val="1600"/>
              </a:spcAft>
              <a:buNone/>
            </a:pPr>
            <a:r>
              <a:t/>
            </a:r>
            <a:endParaRPr sz="1400">
              <a:solidFill>
                <a:srgbClr val="000000"/>
              </a:solidFill>
              <a:highlight>
                <a:srgbClr val="FFFFFF"/>
              </a:highlight>
            </a:endParaRPr>
          </a:p>
        </p:txBody>
      </p:sp>
      <p:sp>
        <p:nvSpPr>
          <p:cNvPr id="86" name="Shape 86"/>
          <p:cNvSpPr txBox="1"/>
          <p:nvPr/>
        </p:nvSpPr>
        <p:spPr>
          <a:xfrm>
            <a:off x="866250" y="4067500"/>
            <a:ext cx="4426200" cy="66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s"/>
              <a:t> Peso: 310g </a:t>
            </a:r>
            <a:endParaRPr b="1"/>
          </a:p>
          <a:p>
            <a:pPr indent="0" lvl="0" marL="0">
              <a:spcBef>
                <a:spcPts val="0"/>
              </a:spcBef>
              <a:spcAft>
                <a:spcPts val="0"/>
              </a:spcAft>
              <a:buNone/>
            </a:pPr>
            <a:r>
              <a:rPr b="1" lang="es"/>
              <a:t>Precio: 5,40€</a:t>
            </a:r>
            <a:endParaRPr b="1"/>
          </a:p>
        </p:txBody>
      </p:sp>
      <p:pic>
        <p:nvPicPr>
          <p:cNvPr descr="Membrillo SANTA TERESA, tarrina 310 g" id="87" name="Shape 87" title="Membrillo SANTA TERESA, tarrina 310 g"/>
          <p:cNvPicPr preferRelativeResize="0"/>
          <p:nvPr/>
        </p:nvPicPr>
        <p:blipFill>
          <a:blip r:embed="rId3">
            <a:alphaModFix/>
          </a:blip>
          <a:stretch>
            <a:fillRect/>
          </a:stretch>
        </p:blipFill>
        <p:spPr>
          <a:xfrm>
            <a:off x="5593700" y="906663"/>
            <a:ext cx="2994925" cy="299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TXAPELA</a:t>
            </a:r>
            <a:endParaRPr/>
          </a:p>
          <a:p>
            <a:pPr indent="0" lvl="0" marL="0">
              <a:spcBef>
                <a:spcPts val="0"/>
              </a:spcBef>
              <a:spcAft>
                <a:spcPts val="0"/>
              </a:spcAft>
              <a:buNone/>
            </a:pPr>
            <a:r>
              <a:t/>
            </a:r>
            <a:endParaRPr sz="1400"/>
          </a:p>
          <a:p>
            <a:pPr indent="0" lvl="0" marL="0">
              <a:spcBef>
                <a:spcPts val="0"/>
              </a:spcBef>
              <a:spcAft>
                <a:spcPts val="0"/>
              </a:spcAft>
              <a:buNone/>
            </a:pPr>
            <a:r>
              <a:rPr lang="es" sz="1400"/>
              <a:t>Es muy típico en el </a:t>
            </a:r>
            <a:r>
              <a:rPr lang="es" sz="1400"/>
              <a:t>País</a:t>
            </a:r>
            <a:r>
              <a:rPr lang="es" sz="1400"/>
              <a:t> Vasco.  Se suele dar como premio cuando alguien gana alguna competición. También se lo suelen poner los hombres cuando se visten de caseros; en Navidades, por ejemplo. Esta txapela tiene un lauburu verde bordado en el, característica que lo hace especial. </a:t>
            </a:r>
            <a:endParaRPr sz="1400"/>
          </a:p>
          <a:p>
            <a:pPr indent="0" lvl="0" marL="0">
              <a:spcBef>
                <a:spcPts val="0"/>
              </a:spcBef>
              <a:spcAft>
                <a:spcPts val="0"/>
              </a:spcAft>
              <a:buNone/>
            </a:pPr>
            <a:r>
              <a:t/>
            </a:r>
            <a:endParaRPr sz="1400"/>
          </a:p>
          <a:p>
            <a:pPr indent="0" lvl="0" marL="0">
              <a:spcBef>
                <a:spcPts val="0"/>
              </a:spcBef>
              <a:spcAft>
                <a:spcPts val="0"/>
              </a:spcAft>
              <a:buNone/>
            </a:pPr>
            <a:r>
              <a:rPr b="1" lang="es" sz="1400"/>
              <a:t>Precio: 11€/unidad</a:t>
            </a:r>
            <a:endParaRPr b="1" sz="1400"/>
          </a:p>
          <a:p>
            <a:pPr indent="0" lvl="0" marL="0">
              <a:spcBef>
                <a:spcPts val="0"/>
              </a:spcBef>
              <a:spcAft>
                <a:spcPts val="0"/>
              </a:spcAft>
              <a:buNone/>
            </a:pPr>
            <a:r>
              <a:t/>
            </a:r>
            <a:endParaRPr/>
          </a:p>
          <a:p>
            <a:pPr indent="0" lvl="0" marL="0">
              <a:spcBef>
                <a:spcPts val="0"/>
              </a:spcBef>
              <a:spcAft>
                <a:spcPts val="0"/>
              </a:spcAft>
              <a:buNone/>
            </a:pPr>
            <a:r>
              <a:t/>
            </a:r>
            <a:endParaRPr/>
          </a:p>
        </p:txBody>
      </p:sp>
      <p:pic>
        <p:nvPicPr>
          <p:cNvPr id="93" name="Shape 93"/>
          <p:cNvPicPr preferRelativeResize="0"/>
          <p:nvPr/>
        </p:nvPicPr>
        <p:blipFill>
          <a:blip r:embed="rId3">
            <a:alphaModFix/>
          </a:blip>
          <a:stretch>
            <a:fillRect/>
          </a:stretch>
        </p:blipFill>
        <p:spPr>
          <a:xfrm>
            <a:off x="4955425" y="1974825"/>
            <a:ext cx="2979500" cy="297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67725"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PIMIENTOS DE IBARRA</a:t>
            </a:r>
            <a:endParaRPr/>
          </a:p>
        </p:txBody>
      </p:sp>
      <p:sp>
        <p:nvSpPr>
          <p:cNvPr id="99" name="Shape 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sz="1400">
                <a:solidFill>
                  <a:srgbClr val="222222"/>
                </a:solidFill>
                <a:highlight>
                  <a:srgbClr val="FFFFFF"/>
                </a:highlight>
              </a:rPr>
              <a:t>Son un ecotipo de guindilla desarrollado en el País Vasco y mayoritariamente en la zona de Ibarra. Es un producto de reconocida fama entre los consumidores por su sabor y ternura. </a:t>
            </a:r>
            <a:endParaRPr sz="1400">
              <a:solidFill>
                <a:srgbClr val="222222"/>
              </a:solidFill>
              <a:highlight>
                <a:srgbClr val="FFFFFF"/>
              </a:highlight>
            </a:endParaRPr>
          </a:p>
          <a:p>
            <a:pPr indent="0" lvl="0" marL="0">
              <a:spcBef>
                <a:spcPts val="1600"/>
              </a:spcBef>
              <a:spcAft>
                <a:spcPts val="0"/>
              </a:spcAft>
              <a:buNone/>
            </a:pPr>
            <a:r>
              <a:t/>
            </a:r>
            <a:endParaRPr b="1" sz="1400">
              <a:solidFill>
                <a:srgbClr val="222222"/>
              </a:solidFill>
              <a:highlight>
                <a:srgbClr val="FFFFFF"/>
              </a:highlight>
            </a:endParaRPr>
          </a:p>
          <a:p>
            <a:pPr indent="0" lvl="0" marL="0">
              <a:spcBef>
                <a:spcPts val="1600"/>
              </a:spcBef>
              <a:spcAft>
                <a:spcPts val="0"/>
              </a:spcAft>
              <a:buNone/>
            </a:pPr>
            <a:r>
              <a:rPr b="1" lang="es" sz="1400">
                <a:solidFill>
                  <a:srgbClr val="222222"/>
                </a:solidFill>
                <a:highlight>
                  <a:srgbClr val="FFFFFF"/>
                </a:highlight>
              </a:rPr>
              <a:t>Precio: 4,99€</a:t>
            </a:r>
            <a:endParaRPr b="1" sz="1400">
              <a:solidFill>
                <a:srgbClr val="222222"/>
              </a:solidFill>
              <a:highlight>
                <a:srgbClr val="FFFFFF"/>
              </a:highlight>
            </a:endParaRPr>
          </a:p>
          <a:p>
            <a:pPr indent="0" lvl="0" marL="0">
              <a:spcBef>
                <a:spcPts val="1600"/>
              </a:spcBef>
              <a:spcAft>
                <a:spcPts val="1600"/>
              </a:spcAft>
              <a:buNone/>
            </a:pPr>
            <a:r>
              <a:rPr b="1" lang="es" sz="1400">
                <a:solidFill>
                  <a:srgbClr val="222222"/>
                </a:solidFill>
                <a:highlight>
                  <a:srgbClr val="FFFFFF"/>
                </a:highlight>
              </a:rPr>
              <a:t>Peso: 120g</a:t>
            </a:r>
            <a:endParaRPr b="1" sz="1400">
              <a:solidFill>
                <a:srgbClr val="222222"/>
              </a:solidFill>
              <a:highlight>
                <a:srgbClr val="FFFFFF"/>
              </a:highlight>
            </a:endParaRPr>
          </a:p>
        </p:txBody>
      </p:sp>
      <p:pic>
        <p:nvPicPr>
          <p:cNvPr descr="Guindillas de Ibarra EUSKO LABEL IBARLUR, frasco 120 g " id="100" name="Shape 100"/>
          <p:cNvPicPr preferRelativeResize="0"/>
          <p:nvPr/>
        </p:nvPicPr>
        <p:blipFill>
          <a:blip r:embed="rId3">
            <a:alphaModFix/>
          </a:blip>
          <a:stretch>
            <a:fillRect/>
          </a:stretch>
        </p:blipFill>
        <p:spPr>
          <a:xfrm>
            <a:off x="5990425" y="23721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ALUBIAS DE TOLOSA</a:t>
            </a:r>
            <a:endParaRPr/>
          </a:p>
        </p:txBody>
      </p:sp>
      <p:sp>
        <p:nvSpPr>
          <p:cNvPr id="106" name="Shape 106"/>
          <p:cNvSpPr txBox="1"/>
          <p:nvPr>
            <p:ph idx="1" type="body"/>
          </p:nvPr>
        </p:nvSpPr>
        <p:spPr>
          <a:xfrm>
            <a:off x="311700" y="1438175"/>
            <a:ext cx="3999900" cy="31308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000000"/>
              </a:buClr>
              <a:buSzPts val="1400"/>
              <a:buChar char="●"/>
            </a:pPr>
            <a:r>
              <a:rPr lang="es">
                <a:solidFill>
                  <a:srgbClr val="000000"/>
                </a:solidFill>
              </a:rPr>
              <a:t>Son muy reconocidas en todo el mundo. </a:t>
            </a:r>
            <a:endParaRPr>
              <a:solidFill>
                <a:srgbClr val="000000"/>
              </a:solidFill>
            </a:endParaRPr>
          </a:p>
          <a:p>
            <a:pPr indent="-317500" lvl="0" marL="457200" rtl="0" algn="just">
              <a:spcBef>
                <a:spcPts val="0"/>
              </a:spcBef>
              <a:spcAft>
                <a:spcPts val="0"/>
              </a:spcAft>
              <a:buClr>
                <a:srgbClr val="000000"/>
              </a:buClr>
              <a:buSzPts val="1400"/>
              <a:buChar char="●"/>
            </a:pPr>
            <a:r>
              <a:rPr lang="es">
                <a:solidFill>
                  <a:srgbClr val="000000"/>
                </a:solidFill>
              </a:rPr>
              <a:t>Normalmente suele ir acompañado por chorizo, berza, morcilla o mondejo. </a:t>
            </a:r>
            <a:endParaRPr>
              <a:solidFill>
                <a:srgbClr val="000000"/>
              </a:solidFill>
            </a:endParaRPr>
          </a:p>
          <a:p>
            <a:pPr indent="-317500" lvl="0" marL="457200" rtl="0" algn="just">
              <a:spcBef>
                <a:spcPts val="0"/>
              </a:spcBef>
              <a:spcAft>
                <a:spcPts val="0"/>
              </a:spcAft>
              <a:buClr>
                <a:srgbClr val="000000"/>
              </a:buClr>
              <a:buSzPts val="1400"/>
              <a:buChar char="●"/>
            </a:pPr>
            <a:r>
              <a:rPr lang="es">
                <a:solidFill>
                  <a:srgbClr val="000000"/>
                </a:solidFill>
              </a:rPr>
              <a:t>En nuestro pueblo, Tolosa, hay un dia oficial de la alubia, en  la que se suelen hacer comidas para comerlas.</a:t>
            </a:r>
            <a:endParaRPr>
              <a:solidFill>
                <a:srgbClr val="000000"/>
              </a:solidFill>
            </a:endParaRPr>
          </a:p>
          <a:p>
            <a:pPr indent="-317500" lvl="0" marL="457200" algn="just">
              <a:spcBef>
                <a:spcPts val="0"/>
              </a:spcBef>
              <a:spcAft>
                <a:spcPts val="0"/>
              </a:spcAft>
              <a:buClr>
                <a:srgbClr val="000000"/>
              </a:buClr>
              <a:buSzPts val="1400"/>
              <a:buChar char="●"/>
            </a:pPr>
            <a:r>
              <a:rPr lang="es">
                <a:solidFill>
                  <a:srgbClr val="000000"/>
                </a:solidFill>
              </a:rPr>
              <a:t>Hay alubias negras y blancas, pero las más populares son las negras.</a:t>
            </a:r>
            <a:endParaRPr>
              <a:solidFill>
                <a:srgbClr val="000000"/>
              </a:solidFill>
            </a:endParaRPr>
          </a:p>
        </p:txBody>
      </p:sp>
      <p:pic>
        <p:nvPicPr>
          <p:cNvPr descr="Alubia de Tolosa EUSKO LABEL, frasco 700 g " id="107" name="Shape 107"/>
          <p:cNvPicPr preferRelativeResize="0"/>
          <p:nvPr/>
        </p:nvPicPr>
        <p:blipFill>
          <a:blip r:embed="rId3">
            <a:alphaModFix/>
          </a:blip>
          <a:stretch>
            <a:fillRect/>
          </a:stretch>
        </p:blipFill>
        <p:spPr>
          <a:xfrm>
            <a:off x="5100175" y="1508525"/>
            <a:ext cx="2628600" cy="2628600"/>
          </a:xfrm>
          <a:prstGeom prst="rect">
            <a:avLst/>
          </a:prstGeom>
          <a:noFill/>
          <a:ln>
            <a:noFill/>
          </a:ln>
        </p:spPr>
      </p:pic>
      <p:sp>
        <p:nvSpPr>
          <p:cNvPr id="108" name="Shape 108"/>
          <p:cNvSpPr txBox="1"/>
          <p:nvPr/>
        </p:nvSpPr>
        <p:spPr>
          <a:xfrm>
            <a:off x="703850" y="3992975"/>
            <a:ext cx="3356700" cy="960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s"/>
              <a:t>Peso: 700g</a:t>
            </a:r>
            <a:endParaRPr b="1"/>
          </a:p>
          <a:p>
            <a:pPr indent="0" lvl="0" marL="0">
              <a:spcBef>
                <a:spcPts val="0"/>
              </a:spcBef>
              <a:spcAft>
                <a:spcPts val="0"/>
              </a:spcAft>
              <a:buNone/>
            </a:pPr>
            <a:r>
              <a:rPr b="1" lang="es"/>
              <a:t>Precio: 9,00€</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QUESO IDIAZABAL</a:t>
            </a:r>
            <a:endParaRPr/>
          </a:p>
          <a:p>
            <a:pPr indent="0" lvl="0" marL="0" algn="ctr">
              <a:spcBef>
                <a:spcPts val="0"/>
              </a:spcBef>
              <a:spcAft>
                <a:spcPts val="0"/>
              </a:spcAft>
              <a:buNone/>
            </a:pPr>
            <a:r>
              <a:t/>
            </a:r>
            <a:endParaRPr/>
          </a:p>
        </p:txBody>
      </p:sp>
      <p:sp>
        <p:nvSpPr>
          <p:cNvPr id="114" name="Shape 114"/>
          <p:cNvSpPr txBox="1"/>
          <p:nvPr>
            <p:ph idx="1" type="body"/>
          </p:nvPr>
        </p:nvSpPr>
        <p:spPr>
          <a:xfrm>
            <a:off x="311700" y="1432400"/>
            <a:ext cx="39999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222222"/>
                </a:solidFill>
                <a:highlight>
                  <a:srgbClr val="FFFFFF"/>
                </a:highlight>
              </a:rPr>
              <a:t>El queso Idiazábal es aquel que corresponde al elaborado en el País Vasco y en Navarra.  Es un queso graso con una maduración mínima de 60 días, de entre 1 y 3 kg por unidad, prensado y no cocido.</a:t>
            </a:r>
            <a:endParaRPr>
              <a:solidFill>
                <a:srgbClr val="222222"/>
              </a:solidFill>
              <a:highlight>
                <a:srgbClr val="FFFFFF"/>
              </a:highlight>
            </a:endParaRPr>
          </a:p>
          <a:p>
            <a:pPr indent="0" lvl="0" marL="0" rtl="0" algn="just">
              <a:spcBef>
                <a:spcPts val="1600"/>
              </a:spcBef>
              <a:spcAft>
                <a:spcPts val="0"/>
              </a:spcAft>
              <a:buNone/>
            </a:pPr>
            <a:r>
              <a:rPr lang="es">
                <a:solidFill>
                  <a:srgbClr val="222222"/>
                </a:solidFill>
                <a:highlight>
                  <a:srgbClr val="FFFFFF"/>
                </a:highlight>
              </a:rPr>
              <a:t>Es un queso muy conocido en el País Vasco</a:t>
            </a:r>
            <a:r>
              <a:rPr lang="es">
                <a:solidFill>
                  <a:srgbClr val="222222"/>
                </a:solidFill>
                <a:highlight>
                  <a:srgbClr val="FFFFFF"/>
                </a:highlight>
                <a:latin typeface="Amatic SC"/>
                <a:ea typeface="Amatic SC"/>
                <a:cs typeface="Amatic SC"/>
                <a:sym typeface="Amatic SC"/>
              </a:rPr>
              <a:t>.</a:t>
            </a:r>
            <a:endParaRPr>
              <a:solidFill>
                <a:srgbClr val="222222"/>
              </a:solidFill>
              <a:highlight>
                <a:srgbClr val="FFFFFF"/>
              </a:highlight>
              <a:latin typeface="Amatic SC"/>
              <a:ea typeface="Amatic SC"/>
              <a:cs typeface="Amatic SC"/>
              <a:sym typeface="Amatic SC"/>
            </a:endParaRPr>
          </a:p>
          <a:p>
            <a:pPr indent="0" lvl="0" marL="0" rtl="0" algn="just">
              <a:spcBef>
                <a:spcPts val="1600"/>
              </a:spcBef>
              <a:spcAft>
                <a:spcPts val="0"/>
              </a:spcAft>
              <a:buNone/>
            </a:pPr>
            <a:r>
              <a:rPr b="1" lang="es">
                <a:solidFill>
                  <a:srgbClr val="222222"/>
                </a:solidFill>
                <a:highlight>
                  <a:srgbClr val="FFFFFF"/>
                </a:highlight>
              </a:rPr>
              <a:t>Precio: 5,38€</a:t>
            </a:r>
            <a:endParaRPr b="1">
              <a:solidFill>
                <a:srgbClr val="222222"/>
              </a:solidFill>
              <a:highlight>
                <a:srgbClr val="FFFFFF"/>
              </a:highlight>
            </a:endParaRPr>
          </a:p>
          <a:p>
            <a:pPr indent="0" lvl="0" marL="0" algn="just">
              <a:spcBef>
                <a:spcPts val="1600"/>
              </a:spcBef>
              <a:spcAft>
                <a:spcPts val="1600"/>
              </a:spcAft>
              <a:buNone/>
            </a:pPr>
            <a:r>
              <a:rPr b="1" lang="es">
                <a:solidFill>
                  <a:srgbClr val="222222"/>
                </a:solidFill>
                <a:highlight>
                  <a:srgbClr val="FFFFFF"/>
                </a:highlight>
              </a:rPr>
              <a:t>Peso: 250g</a:t>
            </a:r>
            <a:endParaRPr b="1">
              <a:solidFill>
                <a:srgbClr val="222222"/>
              </a:solidFill>
              <a:highlight>
                <a:srgbClr val="FFFFFF"/>
              </a:highlight>
            </a:endParaRPr>
          </a:p>
        </p:txBody>
      </p:sp>
      <p:pic>
        <p:nvPicPr>
          <p:cNvPr descr="Queso Idiazabal ahumado Eroski SELEQTIA, cuña aprox. 250 g" id="115" name="Shape 115"/>
          <p:cNvPicPr preferRelativeResize="0"/>
          <p:nvPr/>
        </p:nvPicPr>
        <p:blipFill>
          <a:blip r:embed="rId3">
            <a:alphaModFix/>
          </a:blip>
          <a:stretch>
            <a:fillRect/>
          </a:stretch>
        </p:blipFill>
        <p:spPr>
          <a:xfrm>
            <a:off x="5633350" y="1432400"/>
            <a:ext cx="2641975" cy="264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800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s"/>
              <a:t>TEJAS Y CIGARRILLOS</a:t>
            </a:r>
            <a:endParaRPr/>
          </a:p>
        </p:txBody>
      </p:sp>
      <p:sp>
        <p:nvSpPr>
          <p:cNvPr id="121" name="Shape 121"/>
          <p:cNvSpPr txBox="1"/>
          <p:nvPr>
            <p:ph idx="1" type="body"/>
          </p:nvPr>
        </p:nvSpPr>
        <p:spPr>
          <a:xfrm>
            <a:off x="4131600" y="1341238"/>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solidFill>
                  <a:srgbClr val="000000"/>
                </a:solidFill>
              </a:rPr>
              <a:t>Las tejas y cigarrillos son dulces </a:t>
            </a:r>
            <a:r>
              <a:rPr lang="es">
                <a:solidFill>
                  <a:srgbClr val="000000"/>
                </a:solidFill>
              </a:rPr>
              <a:t>típicos</a:t>
            </a:r>
            <a:r>
              <a:rPr lang="es">
                <a:solidFill>
                  <a:srgbClr val="000000"/>
                </a:solidFill>
              </a:rPr>
              <a:t> y deliciosos de Tolosa. </a:t>
            </a:r>
            <a:endParaRPr>
              <a:solidFill>
                <a:srgbClr val="000000"/>
              </a:solidFill>
            </a:endParaRPr>
          </a:p>
          <a:p>
            <a:pPr indent="0" lvl="0" marL="0">
              <a:spcBef>
                <a:spcPts val="1600"/>
              </a:spcBef>
              <a:spcAft>
                <a:spcPts val="0"/>
              </a:spcAft>
              <a:buNone/>
            </a:pPr>
            <a:r>
              <a:rPr lang="es">
                <a:solidFill>
                  <a:srgbClr val="000000"/>
                </a:solidFill>
              </a:rPr>
              <a:t>Las tejas son dulces de almendra y los cigarrillos, en cambio, dulces de mantequilla. </a:t>
            </a:r>
            <a:endParaRPr>
              <a:solidFill>
                <a:srgbClr val="000000"/>
              </a:solidFill>
            </a:endParaRPr>
          </a:p>
          <a:p>
            <a:pPr indent="0" lvl="0" marL="0">
              <a:spcBef>
                <a:spcPts val="1600"/>
              </a:spcBef>
              <a:spcAft>
                <a:spcPts val="0"/>
              </a:spcAft>
              <a:buNone/>
            </a:pPr>
            <a:r>
              <a:rPr lang="es">
                <a:solidFill>
                  <a:srgbClr val="000000"/>
                </a:solidFill>
              </a:rPr>
              <a:t>Es muy común comerlas de postre en comidas o cenas. </a:t>
            </a:r>
            <a:endParaRPr>
              <a:solidFill>
                <a:srgbClr val="000000"/>
              </a:solidFill>
            </a:endParaRPr>
          </a:p>
          <a:p>
            <a:pPr indent="0" lvl="0" marL="0">
              <a:spcBef>
                <a:spcPts val="1600"/>
              </a:spcBef>
              <a:spcAft>
                <a:spcPts val="0"/>
              </a:spcAft>
              <a:buNone/>
            </a:pPr>
            <a:r>
              <a:rPr lang="es">
                <a:solidFill>
                  <a:srgbClr val="000000"/>
                </a:solidFill>
              </a:rPr>
              <a:t>Se venden en pastelerías y supermercados del pueblo y de la provincia.</a:t>
            </a:r>
            <a:r>
              <a:rPr lang="es"/>
              <a:t> </a:t>
            </a:r>
            <a:endParaRPr/>
          </a:p>
          <a:p>
            <a:pPr indent="0" lvl="0" marL="0">
              <a:spcBef>
                <a:spcPts val="1600"/>
              </a:spcBef>
              <a:spcAft>
                <a:spcPts val="0"/>
              </a:spcAft>
              <a:buNone/>
            </a:pPr>
            <a:r>
              <a:rPr b="1" lang="es">
                <a:solidFill>
                  <a:srgbClr val="000000"/>
                </a:solidFill>
              </a:rPr>
              <a:t>Precio: 4,25€</a:t>
            </a:r>
            <a:endParaRPr b="1">
              <a:solidFill>
                <a:srgbClr val="000000"/>
              </a:solidFill>
            </a:endParaRPr>
          </a:p>
          <a:p>
            <a:pPr indent="0" lvl="0" marL="0">
              <a:spcBef>
                <a:spcPts val="1600"/>
              </a:spcBef>
              <a:spcAft>
                <a:spcPts val="1600"/>
              </a:spcAft>
              <a:buNone/>
            </a:pPr>
            <a:r>
              <a:rPr b="1" lang="es">
                <a:solidFill>
                  <a:srgbClr val="000000"/>
                </a:solidFill>
              </a:rPr>
              <a:t>Peso: 200 g</a:t>
            </a:r>
            <a:endParaRPr b="1">
              <a:solidFill>
                <a:srgbClr val="000000"/>
              </a:solidFill>
            </a:endParaRPr>
          </a:p>
        </p:txBody>
      </p:sp>
      <p:sp>
        <p:nvSpPr>
          <p:cNvPr id="122" name="Shape 122"/>
          <p:cNvSpPr txBox="1"/>
          <p:nvPr>
            <p:ph idx="2" type="body"/>
          </p:nvPr>
        </p:nvSpPr>
        <p:spPr>
          <a:xfrm>
            <a:off x="10672700" y="1456925"/>
            <a:ext cx="3999900" cy="333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Tejas y cigarrillos SELEQTIA, caja 200 g" id="123" name="Shape 123" title="Tejas y cigarrillos SELEQTIA, caja 200 g"/>
          <p:cNvPicPr preferRelativeResize="0"/>
          <p:nvPr/>
        </p:nvPicPr>
        <p:blipFill>
          <a:blip r:embed="rId3">
            <a:alphaModFix/>
          </a:blip>
          <a:stretch>
            <a:fillRect/>
          </a:stretch>
        </p:blipFill>
        <p:spPr>
          <a:xfrm>
            <a:off x="618125" y="1341250"/>
            <a:ext cx="2670900" cy="2670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