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es.wikipedia.org/wiki/Caf%C3%A9"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Shape 54"/>
          <p:cNvSpPr txBox="1"/>
          <p:nvPr>
            <p:ph type="ctrTitle"/>
          </p:nvPr>
        </p:nvSpPr>
        <p:spPr>
          <a:xfrm>
            <a:off x="311700" y="744575"/>
            <a:ext cx="8520600" cy="27312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BEST BASQUE BUSINESS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LLAVERO</a:t>
            </a:r>
            <a:r>
              <a:rPr lang="en"/>
              <a:t> DE LAUBURU</a:t>
            </a:r>
            <a:endParaRPr/>
          </a:p>
        </p:txBody>
      </p:sp>
      <p:sp>
        <p:nvSpPr>
          <p:cNvPr id="120" name="Shape 1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1400">
                <a:solidFill>
                  <a:srgbClr val="222222"/>
                </a:solidFill>
                <a:highlight>
                  <a:srgbClr val="FFFFFF"/>
                </a:highlight>
              </a:rPr>
              <a:t>El lauburu (en castellano "cuatro cabezas") es el nombre que recibe en euskera la cruz de brazos curvilíneos.Es actualmente uno de los símbolos más representativos y reconocibles de la cultura vasca. </a:t>
            </a:r>
            <a:r>
              <a:rPr b="1" lang="en" sz="1400">
                <a:solidFill>
                  <a:srgbClr val="222222"/>
                </a:solidFill>
                <a:highlight>
                  <a:srgbClr val="FFFFFF"/>
                </a:highlight>
              </a:rPr>
              <a:t>15€</a:t>
            </a:r>
            <a:endParaRPr sz="1400"/>
          </a:p>
        </p:txBody>
      </p:sp>
      <p:pic>
        <p:nvPicPr>
          <p:cNvPr id="121" name="Shape 121"/>
          <p:cNvPicPr preferRelativeResize="0"/>
          <p:nvPr/>
        </p:nvPicPr>
        <p:blipFill>
          <a:blip r:embed="rId3">
            <a:alphaModFix/>
          </a:blip>
          <a:stretch>
            <a:fillRect/>
          </a:stretch>
        </p:blipFill>
        <p:spPr>
          <a:xfrm>
            <a:off x="6391125" y="2389975"/>
            <a:ext cx="2510500" cy="2510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IKURRINA</a:t>
            </a:r>
            <a:endParaRPr/>
          </a:p>
        </p:txBody>
      </p:sp>
      <p:sp>
        <p:nvSpPr>
          <p:cNvPr id="127" name="Shape 1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1400"/>
              <a:t>La podemos definir como la firma del País Vasco, es reconocida por toda españa, es la seña de identidad del pueblo Vasco. 10€/unidad</a:t>
            </a:r>
            <a:endParaRPr sz="1400"/>
          </a:p>
        </p:txBody>
      </p:sp>
      <p:pic>
        <p:nvPicPr>
          <p:cNvPr id="128" name="Shape 128"/>
          <p:cNvPicPr preferRelativeResize="0"/>
          <p:nvPr/>
        </p:nvPicPr>
        <p:blipFill>
          <a:blip r:embed="rId3">
            <a:alphaModFix/>
          </a:blip>
          <a:stretch>
            <a:fillRect/>
          </a:stretch>
        </p:blipFill>
        <p:spPr>
          <a:xfrm>
            <a:off x="3970450" y="2283375"/>
            <a:ext cx="4756450" cy="2597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ALPARGATAK</a:t>
            </a:r>
            <a:endParaRPr/>
          </a:p>
        </p:txBody>
      </p:sp>
      <p:sp>
        <p:nvSpPr>
          <p:cNvPr id="134" name="Shape 134"/>
          <p:cNvSpPr txBox="1"/>
          <p:nvPr>
            <p:ph idx="1" type="body"/>
          </p:nvPr>
        </p:nvSpPr>
        <p:spPr>
          <a:xfrm>
            <a:off x="311700" y="1117150"/>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Para bailar el baile </a:t>
            </a:r>
            <a:r>
              <a:rPr lang="en"/>
              <a:t>típico</a:t>
            </a:r>
            <a:r>
              <a:rPr lang="en"/>
              <a:t> de Euskal Herria, los y las bailarines visten unos zapatos especiales que se llaman alpargata. 20€ el par</a:t>
            </a:r>
            <a:endParaRPr/>
          </a:p>
        </p:txBody>
      </p:sp>
      <p:pic>
        <p:nvPicPr>
          <p:cNvPr id="135" name="Shape 135"/>
          <p:cNvPicPr preferRelativeResize="0"/>
          <p:nvPr/>
        </p:nvPicPr>
        <p:blipFill>
          <a:blip r:embed="rId3">
            <a:alphaModFix/>
          </a:blip>
          <a:stretch>
            <a:fillRect/>
          </a:stretch>
        </p:blipFill>
        <p:spPr>
          <a:xfrm>
            <a:off x="6720675" y="1738500"/>
            <a:ext cx="2305625" cy="3075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title"/>
          </p:nvPr>
        </p:nvSpPr>
        <p:spPr>
          <a:xfrm>
            <a:off x="311700" y="209950"/>
            <a:ext cx="8520600" cy="12132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sz="3200"/>
              <a:t>Tolosako babarrunak/</a:t>
            </a:r>
            <a:endParaRPr b="1" sz="3200"/>
          </a:p>
          <a:p>
            <a:pPr indent="0" lvl="0" marL="0" rtl="0">
              <a:lnSpc>
                <a:spcPct val="115000"/>
              </a:lnSpc>
              <a:spcBef>
                <a:spcPts val="0"/>
              </a:spcBef>
              <a:spcAft>
                <a:spcPts val="0"/>
              </a:spcAft>
              <a:buClr>
                <a:schemeClr val="dk1"/>
              </a:buClr>
              <a:buSzPts val="1100"/>
              <a:buFont typeface="Arial"/>
              <a:buNone/>
            </a:pPr>
            <a:r>
              <a:rPr b="1" lang="en" sz="3200"/>
              <a:t>Alubias de Tolosa</a:t>
            </a:r>
            <a:endParaRPr b="1" sz="3200"/>
          </a:p>
        </p:txBody>
      </p:sp>
      <p:sp>
        <p:nvSpPr>
          <p:cNvPr id="60" name="Shape 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b="1" sz="1100">
              <a:solidFill>
                <a:schemeClr val="dk1"/>
              </a:solidFill>
            </a:endParaRPr>
          </a:p>
          <a:p>
            <a:pPr indent="0" lvl="0" marL="0" rtl="0" algn="just">
              <a:spcBef>
                <a:spcPts val="0"/>
              </a:spcBef>
              <a:spcAft>
                <a:spcPts val="0"/>
              </a:spcAft>
              <a:buClr>
                <a:schemeClr val="dk1"/>
              </a:buClr>
              <a:buSzPts val="1100"/>
              <a:buFont typeface="Arial"/>
              <a:buNone/>
            </a:pPr>
            <a:r>
              <a:rPr lang="en" sz="1400">
                <a:solidFill>
                  <a:schemeClr val="dk1"/>
                </a:solidFill>
              </a:rPr>
              <a:t>Alimentándonos desde hace siglos, concretamente desde el XVI. Producto que honra a la gastronomía vasca y llena completamente el significado de la misma. Nacionalmente reconocidas como las mejores legumbres hasta el momento. Su característica forma y color son los culpables de la fama tan bien merecida que han conseguido a lo largo de este tiempo. Por si eso fuera poco, millones de personas optan por este alimento tan rico en nutrientes y en sabor. Además, las alubias de Tolosa van acompañadas por otros alimentos típicos que nos da nuestra tierra, como son, la berza y la morcilla. Más conocidos como sacramentos. </a:t>
            </a:r>
            <a:r>
              <a:rPr b="1" lang="en" sz="1400">
                <a:solidFill>
                  <a:schemeClr val="dk1"/>
                </a:solidFill>
              </a:rPr>
              <a:t>700g→</a:t>
            </a:r>
            <a:r>
              <a:rPr b="1" lang="en" sz="1400">
                <a:solidFill>
                  <a:srgbClr val="000000"/>
                </a:solidFill>
              </a:rPr>
              <a:t> 7,25 €</a:t>
            </a:r>
            <a:endParaRPr b="1" sz="1400">
              <a:solidFill>
                <a:srgbClr val="000000"/>
              </a:solidFill>
            </a:endParaRPr>
          </a:p>
          <a:p>
            <a:pPr indent="0" lvl="0" marL="0" rtl="0" algn="just">
              <a:spcBef>
                <a:spcPts val="0"/>
              </a:spcBef>
              <a:spcAft>
                <a:spcPts val="0"/>
              </a:spcAft>
              <a:buClr>
                <a:schemeClr val="dk1"/>
              </a:buClr>
              <a:buSzPts val="1100"/>
              <a:buFont typeface="Arial"/>
              <a:buNone/>
            </a:pPr>
            <a:r>
              <a:t/>
            </a:r>
            <a:endParaRPr b="1" sz="1400">
              <a:solidFill>
                <a:srgbClr val="393D49"/>
              </a:solidFill>
            </a:endParaRPr>
          </a:p>
          <a:p>
            <a:pPr indent="0" lvl="0" marL="0" algn="just">
              <a:spcBef>
                <a:spcPts val="0"/>
              </a:spcBef>
              <a:spcAft>
                <a:spcPts val="1600"/>
              </a:spcAft>
              <a:buNone/>
            </a:pPr>
            <a:r>
              <a:t/>
            </a:r>
            <a:endParaRPr sz="1400"/>
          </a:p>
        </p:txBody>
      </p:sp>
      <p:pic>
        <p:nvPicPr>
          <p:cNvPr id="61" name="Shape 61"/>
          <p:cNvPicPr preferRelativeResize="0"/>
          <p:nvPr/>
        </p:nvPicPr>
        <p:blipFill>
          <a:blip r:embed="rId3">
            <a:alphaModFix/>
          </a:blip>
          <a:stretch>
            <a:fillRect/>
          </a:stretch>
        </p:blipFill>
        <p:spPr>
          <a:xfrm>
            <a:off x="909725" y="3382350"/>
            <a:ext cx="2729224" cy="1761151"/>
          </a:xfrm>
          <a:prstGeom prst="rect">
            <a:avLst/>
          </a:prstGeom>
          <a:noFill/>
          <a:ln>
            <a:noFill/>
          </a:ln>
        </p:spPr>
      </p:pic>
      <p:pic>
        <p:nvPicPr>
          <p:cNvPr id="62" name="Shape 62"/>
          <p:cNvPicPr preferRelativeResize="0"/>
          <p:nvPr/>
        </p:nvPicPr>
        <p:blipFill>
          <a:blip r:embed="rId4">
            <a:alphaModFix/>
          </a:blip>
          <a:stretch>
            <a:fillRect/>
          </a:stretch>
        </p:blipFill>
        <p:spPr>
          <a:xfrm>
            <a:off x="4035500" y="3382350"/>
            <a:ext cx="2939125" cy="1761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type="title"/>
          </p:nvPr>
        </p:nvSpPr>
        <p:spPr>
          <a:xfrm>
            <a:off x="40800" y="256600"/>
            <a:ext cx="9062400" cy="10731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sz="3000"/>
              <a:t>Ibarrako edo Gernikako piperrak/</a:t>
            </a:r>
            <a:endParaRPr b="1" sz="3000"/>
          </a:p>
          <a:p>
            <a:pPr indent="0" lvl="0" marL="0" rtl="0">
              <a:lnSpc>
                <a:spcPct val="115000"/>
              </a:lnSpc>
              <a:spcBef>
                <a:spcPts val="0"/>
              </a:spcBef>
              <a:spcAft>
                <a:spcPts val="0"/>
              </a:spcAft>
              <a:buClr>
                <a:schemeClr val="dk1"/>
              </a:buClr>
              <a:buSzPts val="1100"/>
              <a:buFont typeface="Arial"/>
              <a:buNone/>
            </a:pPr>
            <a:r>
              <a:rPr b="1" lang="en" sz="3000"/>
              <a:t>Pimientos de Ibarra o Gernika:</a:t>
            </a:r>
            <a:endParaRPr sz="3000"/>
          </a:p>
        </p:txBody>
      </p:sp>
      <p:sp>
        <p:nvSpPr>
          <p:cNvPr id="68" name="Shape 6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t/>
            </a:r>
            <a:endParaRPr b="1" sz="1100">
              <a:solidFill>
                <a:schemeClr val="dk1"/>
              </a:solidFill>
            </a:endParaRPr>
          </a:p>
          <a:p>
            <a:pPr indent="0" lvl="0" marL="0" rtl="0" algn="just">
              <a:spcBef>
                <a:spcPts val="0"/>
              </a:spcBef>
              <a:spcAft>
                <a:spcPts val="0"/>
              </a:spcAft>
              <a:buClr>
                <a:schemeClr val="dk1"/>
              </a:buClr>
              <a:buSzPts val="1100"/>
              <a:buFont typeface="Arial"/>
              <a:buNone/>
            </a:pPr>
            <a:r>
              <a:rPr lang="en" sz="1400">
                <a:solidFill>
                  <a:schemeClr val="dk1"/>
                </a:solidFill>
              </a:rPr>
              <a:t>Producto indispensable que no falta en ninguna mesa. Con increíble maceración durante años en un vinagre de manzana agrio pero suave. Esta guindilla ha conseguido coronarse como uno de los iconos del país vasco, mejor dicho, de nuestra gastronomía y cultura. Es impresionante como un producto utilizado desde hace años para alimentar al ganado haya cambiado tanto como para ser uno de los manjares vascos más prestigiosos. </a:t>
            </a:r>
            <a:r>
              <a:rPr b="1" lang="en" sz="1400">
                <a:solidFill>
                  <a:srgbClr val="000000"/>
                </a:solidFill>
              </a:rPr>
              <a:t>frasco 155 g → 6€</a:t>
            </a:r>
            <a:endParaRPr b="1" sz="1400">
              <a:solidFill>
                <a:srgbClr val="000000"/>
              </a:solidFill>
            </a:endParaRPr>
          </a:p>
          <a:p>
            <a:pPr indent="0" lvl="0" marL="0" rtl="0" algn="just">
              <a:spcBef>
                <a:spcPts val="0"/>
              </a:spcBef>
              <a:spcAft>
                <a:spcPts val="0"/>
              </a:spcAft>
              <a:buClr>
                <a:schemeClr val="dk1"/>
              </a:buClr>
              <a:buSzPts val="1100"/>
              <a:buFont typeface="Arial"/>
              <a:buNone/>
            </a:pPr>
            <a:r>
              <a:t/>
            </a:r>
            <a:endParaRPr sz="1400">
              <a:solidFill>
                <a:schemeClr val="dk1"/>
              </a:solidFill>
            </a:endParaRPr>
          </a:p>
          <a:p>
            <a:pPr indent="0" lvl="0" marL="0">
              <a:spcBef>
                <a:spcPts val="0"/>
              </a:spcBef>
              <a:spcAft>
                <a:spcPts val="1600"/>
              </a:spcAft>
              <a:buNone/>
            </a:pPr>
            <a:r>
              <a:t/>
            </a:r>
            <a:endParaRPr/>
          </a:p>
        </p:txBody>
      </p:sp>
      <p:pic>
        <p:nvPicPr>
          <p:cNvPr id="69" name="Shape 69"/>
          <p:cNvPicPr preferRelativeResize="0"/>
          <p:nvPr/>
        </p:nvPicPr>
        <p:blipFill>
          <a:blip r:embed="rId3">
            <a:alphaModFix/>
          </a:blip>
          <a:stretch>
            <a:fillRect/>
          </a:stretch>
        </p:blipFill>
        <p:spPr>
          <a:xfrm>
            <a:off x="6433800" y="2460950"/>
            <a:ext cx="1922449" cy="2577576"/>
          </a:xfrm>
          <a:prstGeom prst="rect">
            <a:avLst/>
          </a:prstGeom>
          <a:noFill/>
          <a:ln>
            <a:noFill/>
          </a:ln>
        </p:spPr>
      </p:pic>
      <p:pic>
        <p:nvPicPr>
          <p:cNvPr id="70" name="Shape 70"/>
          <p:cNvPicPr preferRelativeResize="0"/>
          <p:nvPr/>
        </p:nvPicPr>
        <p:blipFill>
          <a:blip r:embed="rId4">
            <a:alphaModFix/>
          </a:blip>
          <a:stretch>
            <a:fillRect/>
          </a:stretch>
        </p:blipFill>
        <p:spPr>
          <a:xfrm>
            <a:off x="1046475" y="2740875"/>
            <a:ext cx="4341525" cy="182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81650"/>
            <a:ext cx="8520600" cy="9360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sz="3200"/>
              <a:t>Idiazabalgo gazta/</a:t>
            </a:r>
            <a:endParaRPr b="1" sz="3200"/>
          </a:p>
          <a:p>
            <a:pPr indent="0" lvl="0" marL="0" rtl="0">
              <a:lnSpc>
                <a:spcPct val="115000"/>
              </a:lnSpc>
              <a:spcBef>
                <a:spcPts val="0"/>
              </a:spcBef>
              <a:spcAft>
                <a:spcPts val="0"/>
              </a:spcAft>
              <a:buClr>
                <a:schemeClr val="dk1"/>
              </a:buClr>
              <a:buSzPts val="1100"/>
              <a:buFont typeface="Arial"/>
              <a:buNone/>
            </a:pPr>
            <a:r>
              <a:rPr b="1" lang="en" sz="3200"/>
              <a:t>Queso de Idiazabal</a:t>
            </a:r>
            <a:endParaRPr b="1" sz="3200"/>
          </a:p>
          <a:p>
            <a:pPr indent="0" lvl="0" marL="0" rtl="0">
              <a:lnSpc>
                <a:spcPct val="115000"/>
              </a:lnSpc>
              <a:spcBef>
                <a:spcPts val="0"/>
              </a:spcBef>
              <a:spcAft>
                <a:spcPts val="0"/>
              </a:spcAft>
              <a:buClr>
                <a:schemeClr val="dk1"/>
              </a:buClr>
              <a:buSzPts val="1100"/>
              <a:buFont typeface="Arial"/>
              <a:buNone/>
            </a:pPr>
            <a:r>
              <a:t/>
            </a:r>
            <a:endParaRPr b="1" sz="3600"/>
          </a:p>
        </p:txBody>
      </p:sp>
      <p:sp>
        <p:nvSpPr>
          <p:cNvPr id="76" name="Shape 76"/>
          <p:cNvSpPr txBox="1"/>
          <p:nvPr>
            <p:ph idx="1" type="body"/>
          </p:nvPr>
        </p:nvSpPr>
        <p:spPr>
          <a:xfrm>
            <a:off x="212450" y="1306275"/>
            <a:ext cx="8520600" cy="3487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400">
                <a:solidFill>
                  <a:srgbClr val="222222"/>
                </a:solidFill>
                <a:highlight>
                  <a:srgbClr val="FFFFFF"/>
                </a:highlight>
              </a:rPr>
              <a:t>El queso Idiazábal, correspondiente del País Vasco y Navarra. Este queso es elaborado con más de una variedad de leche de oveja como por ejemplo,Latxa y carranzana. Este queso es característico por su textura grasa y maceración que cambia dependiendo de la leche que se utilice en su elaboración. Esta maceración puede durar entre 60 y 100 días. Este queso tiene varias variedades, como por ejemplo el ya conocido queso ahumado. </a:t>
            </a:r>
            <a:r>
              <a:rPr b="1" lang="en" sz="1400">
                <a:solidFill>
                  <a:srgbClr val="222222"/>
                </a:solidFill>
                <a:highlight>
                  <a:srgbClr val="FFFFFF"/>
                </a:highlight>
              </a:rPr>
              <a:t>250gr</a:t>
            </a:r>
            <a:r>
              <a:rPr b="1" lang="en" sz="1400">
                <a:solidFill>
                  <a:schemeClr val="dk1"/>
                </a:solidFill>
              </a:rPr>
              <a:t>→ 6€ / 1kg→ 18€</a:t>
            </a:r>
            <a:endParaRPr b="1" sz="1400">
              <a:solidFill>
                <a:schemeClr val="dk1"/>
              </a:solidFill>
            </a:endParaRPr>
          </a:p>
          <a:p>
            <a:pPr indent="0" lvl="0" marL="0" algn="just">
              <a:spcBef>
                <a:spcPts val="0"/>
              </a:spcBef>
              <a:spcAft>
                <a:spcPts val="1600"/>
              </a:spcAft>
              <a:buNone/>
            </a:pPr>
            <a:r>
              <a:t/>
            </a:r>
            <a:endParaRPr/>
          </a:p>
        </p:txBody>
      </p:sp>
      <p:pic>
        <p:nvPicPr>
          <p:cNvPr id="77" name="Shape 77"/>
          <p:cNvPicPr preferRelativeResize="0"/>
          <p:nvPr/>
        </p:nvPicPr>
        <p:blipFill>
          <a:blip r:embed="rId3">
            <a:alphaModFix/>
          </a:blip>
          <a:stretch>
            <a:fillRect/>
          </a:stretch>
        </p:blipFill>
        <p:spPr>
          <a:xfrm>
            <a:off x="5385200" y="2822500"/>
            <a:ext cx="3166925" cy="2064425"/>
          </a:xfrm>
          <a:prstGeom prst="rect">
            <a:avLst/>
          </a:prstGeom>
          <a:noFill/>
          <a:ln>
            <a:noFill/>
          </a:ln>
        </p:spPr>
      </p:pic>
      <p:pic>
        <p:nvPicPr>
          <p:cNvPr id="78" name="Shape 78"/>
          <p:cNvPicPr preferRelativeResize="0"/>
          <p:nvPr/>
        </p:nvPicPr>
        <p:blipFill>
          <a:blip r:embed="rId4">
            <a:alphaModFix/>
          </a:blip>
          <a:stretch>
            <a:fillRect/>
          </a:stretch>
        </p:blipFill>
        <p:spPr>
          <a:xfrm>
            <a:off x="2950800" y="2822500"/>
            <a:ext cx="2434400" cy="2064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sz="3200"/>
              <a:t>Eceizako tejas, cigarrillos, txokolatea/ </a:t>
            </a:r>
            <a:endParaRPr b="1" sz="3200"/>
          </a:p>
          <a:p>
            <a:pPr indent="0" lvl="0" marL="0" rtl="0">
              <a:lnSpc>
                <a:spcPct val="115000"/>
              </a:lnSpc>
              <a:spcBef>
                <a:spcPts val="0"/>
              </a:spcBef>
              <a:spcAft>
                <a:spcPts val="0"/>
              </a:spcAft>
              <a:buClr>
                <a:schemeClr val="dk1"/>
              </a:buClr>
              <a:buSzPts val="1100"/>
              <a:buFont typeface="Arial"/>
              <a:buNone/>
            </a:pPr>
            <a:r>
              <a:rPr b="1" lang="en" sz="3200"/>
              <a:t>Tejas, cigarrillos y chocolate de Eceiza</a:t>
            </a:r>
            <a:endParaRPr b="1" sz="3200"/>
          </a:p>
        </p:txBody>
      </p:sp>
      <p:sp>
        <p:nvSpPr>
          <p:cNvPr id="84" name="Shape 84"/>
          <p:cNvSpPr txBox="1"/>
          <p:nvPr>
            <p:ph idx="1" type="body"/>
          </p:nvPr>
        </p:nvSpPr>
        <p:spPr>
          <a:xfrm>
            <a:off x="311700" y="1677300"/>
            <a:ext cx="8520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400">
                <a:solidFill>
                  <a:srgbClr val="222222"/>
                </a:solidFill>
              </a:rPr>
              <a:t>Las tejas y cigarrillos de Tolosa son un producto de repostería con mantequilla por un lado, y por el otro, una pasta, seca o de té, con almendras enteras bañadas con una ligera película de yema de huevo y un suave toque cítrico, que se sirven de postre, en cócteles o como acompañamiento al </a:t>
            </a:r>
            <a:r>
              <a:rPr lang="en" sz="1400">
                <a:solidFill>
                  <a:srgbClr val="0B0080"/>
                </a:solidFill>
                <a:uFill>
                  <a:noFill/>
                </a:uFill>
                <a:hlinkClick r:id="rId3"/>
              </a:rPr>
              <a:t>café</a:t>
            </a:r>
            <a:r>
              <a:rPr lang="en" sz="1400">
                <a:solidFill>
                  <a:srgbClr val="222222"/>
                </a:solidFill>
              </a:rPr>
              <a:t> en gran parte de los asadores y sidrerías vascas. La marca estrella de este producto de es la casa Eceiza, que es y ha sido durante muchos años, referente en la repostería del País Vasco. </a:t>
            </a:r>
            <a:endParaRPr b="1" sz="1400">
              <a:solidFill>
                <a:srgbClr val="222222"/>
              </a:solidFill>
            </a:endParaRPr>
          </a:p>
          <a:p>
            <a:pPr indent="0" lvl="0" marL="0" rtl="0" algn="just">
              <a:spcBef>
                <a:spcPts val="0"/>
              </a:spcBef>
              <a:spcAft>
                <a:spcPts val="0"/>
              </a:spcAft>
              <a:buClr>
                <a:schemeClr val="dk1"/>
              </a:buClr>
              <a:buSzPts val="1100"/>
              <a:buFont typeface="Arial"/>
              <a:buNone/>
            </a:pPr>
            <a:r>
              <a:rPr b="1" lang="en" sz="1400">
                <a:solidFill>
                  <a:srgbClr val="222222"/>
                </a:solidFill>
              </a:rPr>
              <a:t>125g./ud.→ 5€</a:t>
            </a:r>
            <a:endParaRPr b="1" sz="1400">
              <a:solidFill>
                <a:srgbClr val="222222"/>
              </a:solidFill>
            </a:endParaRPr>
          </a:p>
        </p:txBody>
      </p:sp>
      <p:pic>
        <p:nvPicPr>
          <p:cNvPr id="85" name="Shape 85"/>
          <p:cNvPicPr preferRelativeResize="0"/>
          <p:nvPr/>
        </p:nvPicPr>
        <p:blipFill>
          <a:blip r:embed="rId4">
            <a:alphaModFix/>
          </a:blip>
          <a:stretch>
            <a:fillRect/>
          </a:stretch>
        </p:blipFill>
        <p:spPr>
          <a:xfrm>
            <a:off x="6245650" y="2807675"/>
            <a:ext cx="2286026" cy="22860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sz="3600"/>
              <a:t>Menbrilloa/Membrillo</a:t>
            </a:r>
            <a:endParaRPr sz="3600"/>
          </a:p>
        </p:txBody>
      </p:sp>
      <p:sp>
        <p:nvSpPr>
          <p:cNvPr id="91" name="Shape 9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400">
                <a:solidFill>
                  <a:schemeClr val="dk1"/>
                </a:solidFill>
                <a:highlight>
                  <a:srgbClr val="FFFFFF"/>
                </a:highlight>
              </a:rPr>
              <a:t>El dulce de membrillo, es un dulce preparado a partir de la fruta del membrillo. Es originario de España. Se puede emplear en diferentes dulces tales como las galletas, como ingrediente de algunas tortas o también como maridaje en un plato con queso. </a:t>
            </a:r>
            <a:r>
              <a:rPr b="1" lang="en" sz="1400">
                <a:solidFill>
                  <a:schemeClr val="dk1"/>
                </a:solidFill>
                <a:highlight>
                  <a:srgbClr val="FFFFFF"/>
                </a:highlight>
              </a:rPr>
              <a:t>250gr</a:t>
            </a:r>
            <a:r>
              <a:rPr b="1" lang="en" sz="1400">
                <a:solidFill>
                  <a:schemeClr val="dk1"/>
                </a:solidFill>
              </a:rPr>
              <a:t>→ 3,50€</a:t>
            </a:r>
            <a:endParaRPr b="1" sz="1400">
              <a:solidFill>
                <a:schemeClr val="dk1"/>
              </a:solidFill>
            </a:endParaRPr>
          </a:p>
          <a:p>
            <a:pPr indent="0" lvl="0" marL="0" algn="just">
              <a:spcBef>
                <a:spcPts val="0"/>
              </a:spcBef>
              <a:spcAft>
                <a:spcPts val="1600"/>
              </a:spcAft>
              <a:buNone/>
            </a:pPr>
            <a:r>
              <a:t/>
            </a:r>
            <a:endParaRPr/>
          </a:p>
        </p:txBody>
      </p:sp>
      <p:pic>
        <p:nvPicPr>
          <p:cNvPr id="92" name="Shape 92"/>
          <p:cNvPicPr preferRelativeResize="0"/>
          <p:nvPr/>
        </p:nvPicPr>
        <p:blipFill>
          <a:blip r:embed="rId3">
            <a:alphaModFix/>
          </a:blip>
          <a:stretch>
            <a:fillRect/>
          </a:stretch>
        </p:blipFill>
        <p:spPr>
          <a:xfrm>
            <a:off x="4588150" y="2151375"/>
            <a:ext cx="4290825" cy="28405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600"/>
              <a:t>Intxaurrak/Nueces</a:t>
            </a:r>
            <a:endParaRPr b="1" sz="3600"/>
          </a:p>
        </p:txBody>
      </p:sp>
      <p:sp>
        <p:nvSpPr>
          <p:cNvPr id="98" name="Shape 9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400">
                <a:solidFill>
                  <a:schemeClr val="dk1"/>
                </a:solidFill>
              </a:rPr>
              <a:t>Las nueces son un rico y nutritivo fruto seco con múltiples propiedades debido a su alto contenido en antioxidantes, vitaminas, minerales y grasas saludables. Es fruto del nogal; el árbol más antiguo del mundo. En concreto, las nueces contienen más de 19 vitaminas y minerales. Es costumbre comer nueces en sidrerías. </a:t>
            </a:r>
            <a:r>
              <a:rPr b="1" lang="en" sz="1400">
                <a:solidFill>
                  <a:schemeClr val="dk1"/>
                </a:solidFill>
              </a:rPr>
              <a:t>500g → 5€</a:t>
            </a:r>
            <a:endParaRPr b="1" sz="1400">
              <a:solidFill>
                <a:schemeClr val="dk1"/>
              </a:solidFill>
            </a:endParaRPr>
          </a:p>
          <a:p>
            <a:pPr indent="0" lvl="0" marL="0" algn="just">
              <a:spcBef>
                <a:spcPts val="0"/>
              </a:spcBef>
              <a:spcAft>
                <a:spcPts val="1600"/>
              </a:spcAft>
              <a:buNone/>
            </a:pPr>
            <a:r>
              <a:t/>
            </a:r>
            <a:endParaRPr/>
          </a:p>
        </p:txBody>
      </p:sp>
      <p:pic>
        <p:nvPicPr>
          <p:cNvPr id="99" name="Shape 99"/>
          <p:cNvPicPr preferRelativeResize="0"/>
          <p:nvPr/>
        </p:nvPicPr>
        <p:blipFill>
          <a:blip r:embed="rId3">
            <a:alphaModFix/>
          </a:blip>
          <a:stretch>
            <a:fillRect/>
          </a:stretch>
        </p:blipFill>
        <p:spPr>
          <a:xfrm>
            <a:off x="311700" y="2484275"/>
            <a:ext cx="2985800" cy="2239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3600"/>
              <a:t>Esku-pilota</a:t>
            </a:r>
            <a:endParaRPr b="1" sz="3600"/>
          </a:p>
        </p:txBody>
      </p:sp>
      <p:sp>
        <p:nvSpPr>
          <p:cNvPr id="105" name="Shape 10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1400">
                <a:solidFill>
                  <a:srgbClr val="222222"/>
                </a:solidFill>
                <a:highlight>
                  <a:srgbClr val="FFFFFF"/>
                </a:highlight>
              </a:rPr>
              <a:t>La pelota vasca es un deporte tradicional, el cual posee sus raíces en el País Vasco, Navarra y en La Rioja. El origen del juego se sitúa en el siglo XIII en algunas partes de Francia. Al deportista que practica este deporte se le denomina "pelotari". Generalmente requiere la participación de, al menos, dos jugadores o bien dos equipos que en líneas generales golpean por turnos una pelota contra un muro llamado "frontis", hasta conseguir un tanto. La cancha en la cual se juega se denomina frontón. </a:t>
            </a:r>
            <a:r>
              <a:rPr b="1" lang="en" sz="1400">
                <a:solidFill>
                  <a:srgbClr val="222222"/>
                </a:solidFill>
                <a:highlight>
                  <a:srgbClr val="FFFFFF"/>
                </a:highlight>
              </a:rPr>
              <a:t>17€</a:t>
            </a:r>
            <a:endParaRPr b="1" sz="1400">
              <a:solidFill>
                <a:srgbClr val="222222"/>
              </a:solidFill>
              <a:highlight>
                <a:srgbClr val="FFFFFF"/>
              </a:highlight>
            </a:endParaRPr>
          </a:p>
        </p:txBody>
      </p:sp>
      <p:pic>
        <p:nvPicPr>
          <p:cNvPr id="106" name="Shape 106"/>
          <p:cNvPicPr preferRelativeResize="0"/>
          <p:nvPr/>
        </p:nvPicPr>
        <p:blipFill>
          <a:blip r:embed="rId3">
            <a:alphaModFix/>
          </a:blip>
          <a:stretch>
            <a:fillRect/>
          </a:stretch>
        </p:blipFill>
        <p:spPr>
          <a:xfrm>
            <a:off x="6505500" y="2542600"/>
            <a:ext cx="2486900" cy="2600900"/>
          </a:xfrm>
          <a:prstGeom prst="rect">
            <a:avLst/>
          </a:prstGeom>
          <a:noFill/>
          <a:ln>
            <a:noFill/>
          </a:ln>
        </p:spPr>
      </p:pic>
      <p:pic>
        <p:nvPicPr>
          <p:cNvPr id="107" name="Shape 107"/>
          <p:cNvPicPr preferRelativeResize="0"/>
          <p:nvPr/>
        </p:nvPicPr>
        <p:blipFill rotWithShape="1">
          <a:blip r:embed="rId4">
            <a:alphaModFix/>
          </a:blip>
          <a:srcRect b="5070" l="4383" r="4099" t="5651"/>
          <a:stretch/>
        </p:blipFill>
        <p:spPr>
          <a:xfrm>
            <a:off x="3298100" y="2796874"/>
            <a:ext cx="3207400" cy="2346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ESPARRAGOS DE NAVARRA</a:t>
            </a:r>
            <a:endParaRPr b="1"/>
          </a:p>
        </p:txBody>
      </p:sp>
      <p:sp>
        <p:nvSpPr>
          <p:cNvPr id="113" name="Shape 1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nSpc>
                <a:spcPct val="112000"/>
              </a:lnSpc>
              <a:spcBef>
                <a:spcPts val="0"/>
              </a:spcBef>
              <a:spcAft>
                <a:spcPts val="0"/>
              </a:spcAft>
              <a:buClr>
                <a:schemeClr val="dk1"/>
              </a:buClr>
              <a:buSzPts val="1100"/>
              <a:buFont typeface="Arial"/>
              <a:buNone/>
            </a:pPr>
            <a:r>
              <a:rPr lang="en" sz="1400">
                <a:solidFill>
                  <a:srgbClr val="000000"/>
                </a:solidFill>
              </a:rPr>
              <a:t>Espárrago extra IGP Navarra 6/8 piezas, lata 220 g/5,49 €</a:t>
            </a:r>
            <a:endParaRPr sz="1400">
              <a:solidFill>
                <a:srgbClr val="000000"/>
              </a:solidFill>
            </a:endParaRPr>
          </a:p>
          <a:p>
            <a:pPr indent="0" lvl="0" marL="0" rtl="0">
              <a:lnSpc>
                <a:spcPct val="112000"/>
              </a:lnSpc>
              <a:spcBef>
                <a:spcPts val="0"/>
              </a:spcBef>
              <a:spcAft>
                <a:spcPts val="0"/>
              </a:spcAft>
              <a:buClr>
                <a:schemeClr val="dk1"/>
              </a:buClr>
              <a:buSzPts val="1100"/>
              <a:buFont typeface="Arial"/>
              <a:buNone/>
            </a:pPr>
            <a:r>
              <a:t/>
            </a:r>
            <a:endParaRPr sz="1400">
              <a:solidFill>
                <a:srgbClr val="000000"/>
              </a:solidFill>
            </a:endParaRPr>
          </a:p>
        </p:txBody>
      </p:sp>
      <p:pic>
        <p:nvPicPr>
          <p:cNvPr id="114" name="Shape 114"/>
          <p:cNvPicPr preferRelativeResize="0"/>
          <p:nvPr/>
        </p:nvPicPr>
        <p:blipFill>
          <a:blip r:embed="rId3">
            <a:alphaModFix/>
          </a:blip>
          <a:stretch>
            <a:fillRect/>
          </a:stretch>
        </p:blipFill>
        <p:spPr>
          <a:xfrm>
            <a:off x="3213225" y="1899175"/>
            <a:ext cx="5640274" cy="2791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