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3/19/18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8F3A3-FB0E-F641-8A9C-9CFF7263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8900" dirty="0"/>
              <a:t>CATÁLOGO DE PRODUCTOS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90D789-63AF-D54E-A217-DD6ED76D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488942"/>
            <a:ext cx="2377295" cy="2180771"/>
          </a:xfrm>
        </p:spPr>
        <p:txBody>
          <a:bodyPr>
            <a:noAutofit/>
          </a:bodyPr>
          <a:lstStyle/>
          <a:p>
            <a:r>
              <a:rPr lang="es-ES" sz="1600" dirty="0"/>
              <a:t>Ariadna Sabater</a:t>
            </a:r>
          </a:p>
          <a:p>
            <a:r>
              <a:rPr lang="es-ES" sz="1600" dirty="0"/>
              <a:t>José Brito</a:t>
            </a:r>
          </a:p>
          <a:p>
            <a:r>
              <a:rPr lang="es-ES" sz="1600" dirty="0"/>
              <a:t>Jon Martínez</a:t>
            </a:r>
          </a:p>
          <a:p>
            <a:r>
              <a:rPr lang="es-ES" sz="1600" dirty="0"/>
              <a:t>Elliot Harold Murphy</a:t>
            </a:r>
          </a:p>
          <a:p>
            <a:r>
              <a:rPr lang="es-ES" sz="1600" dirty="0"/>
              <a:t>Erick </a:t>
            </a:r>
            <a:r>
              <a:rPr lang="es-ES" sz="1600" dirty="0" err="1"/>
              <a:t>Gonza</a:t>
            </a:r>
            <a:endParaRPr lang="es-ES" sz="1600" dirty="0"/>
          </a:p>
          <a:p>
            <a:r>
              <a:rPr lang="es-ES" sz="1600" dirty="0"/>
              <a:t>Jean Carlos 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E3F15E18-48BB-B947-BEC4-F1D699CDC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t="31606" r="121" b="22909"/>
          <a:stretch/>
        </p:blipFill>
        <p:spPr>
          <a:xfrm>
            <a:off x="3047682" y="1681250"/>
            <a:ext cx="7460056" cy="35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11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B4517-4A73-7148-BD1B-CB55545559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79933" y="262241"/>
            <a:ext cx="3200400" cy="1738312"/>
          </a:xfrm>
        </p:spPr>
        <p:txBody>
          <a:bodyPr>
            <a:normAutofit/>
          </a:bodyPr>
          <a:lstStyle/>
          <a:p>
            <a:r>
              <a:rPr lang="es-ES" sz="3600" dirty="0"/>
              <a:t>Imanes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9C47352A-E87A-F941-A6AC-3A47665295E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/>
        </p:blipFill>
        <p:spPr>
          <a:xfrm>
            <a:off x="0" y="0"/>
            <a:ext cx="5003800" cy="365918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6E417F-9BCF-3140-A3EF-DD90E4F42C8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779933" y="2162553"/>
            <a:ext cx="3200400" cy="3703637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Imanes decorativos para adornar tu nevera o donde prefieras .</a:t>
            </a:r>
          </a:p>
          <a:p>
            <a:r>
              <a:rPr lang="es-ES" sz="1600" dirty="0">
                <a:solidFill>
                  <a:schemeClr val="tx1"/>
                </a:solidFill>
              </a:rPr>
              <a:t>Puedes elegirlo como recuerdo de </a:t>
            </a:r>
            <a:r>
              <a:rPr lang="es-ES" sz="1600" dirty="0" err="1">
                <a:solidFill>
                  <a:schemeClr val="tx1"/>
                </a:solidFill>
              </a:rPr>
              <a:t>Torrevieja</a:t>
            </a:r>
            <a:r>
              <a:rPr lang="es-ES" sz="1600" dirty="0">
                <a:solidFill>
                  <a:schemeClr val="tx1"/>
                </a:solidFill>
              </a:rPr>
              <a:t>, con el </a:t>
            </a:r>
            <a:r>
              <a:rPr lang="es-ES" sz="1600" dirty="0" err="1">
                <a:solidFill>
                  <a:schemeClr val="tx1"/>
                </a:solidFill>
              </a:rPr>
              <a:t>logo</a:t>
            </a:r>
            <a:r>
              <a:rPr lang="es-ES" sz="1600" dirty="0">
                <a:solidFill>
                  <a:schemeClr val="tx1"/>
                </a:solidFill>
              </a:rPr>
              <a:t>, o con un diseño variado.</a:t>
            </a:r>
          </a:p>
          <a:p>
            <a:endParaRPr lang="es-ES" sz="1600" dirty="0">
              <a:solidFill>
                <a:schemeClr val="tx1"/>
              </a:solidFill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PRECIO: 2€/</a:t>
            </a:r>
            <a:r>
              <a:rPr lang="es-ES" sz="2000" dirty="0" err="1">
                <a:solidFill>
                  <a:schemeClr val="tx1"/>
                </a:solidFill>
              </a:rPr>
              <a:t>ud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3F996620-27E0-1740-923C-9544521CD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133"/>
          <a:stretch/>
        </p:blipFill>
        <p:spPr>
          <a:xfrm>
            <a:off x="3144762" y="3315152"/>
            <a:ext cx="5172933" cy="35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7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FAB4C-38B3-EE45-B3A1-BBAC05DDE8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85767" y="0"/>
            <a:ext cx="3200400" cy="1738313"/>
          </a:xfrm>
        </p:spPr>
        <p:txBody>
          <a:bodyPr>
            <a:normAutofit/>
          </a:bodyPr>
          <a:lstStyle/>
          <a:p>
            <a:r>
              <a:rPr lang="es-ES" sz="3500" dirty="0"/>
              <a:t>PLATOS DECORATIVOS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3A0700CD-79B8-3F4A-874C-0ED9E7330AC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r="9663"/>
          <a:stretch/>
        </p:blipFill>
        <p:spPr>
          <a:xfrm>
            <a:off x="0" y="0"/>
            <a:ext cx="8304213" cy="685800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8B77BC-5231-1249-BEDD-D5D04AA4A75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788401" y="1905151"/>
            <a:ext cx="3200400" cy="3870325"/>
          </a:xfrm>
        </p:spPr>
        <p:txBody>
          <a:bodyPr/>
          <a:lstStyle/>
          <a:p>
            <a:r>
              <a:rPr lang="es-ES" sz="1600" dirty="0">
                <a:solidFill>
                  <a:schemeClr val="tx1"/>
                </a:solidFill>
              </a:rPr>
              <a:t>Platos decorativos con un bonito y original diseño haciendo referencia a </a:t>
            </a:r>
            <a:r>
              <a:rPr lang="es-ES" sz="1600" dirty="0" err="1">
                <a:solidFill>
                  <a:schemeClr val="tx1"/>
                </a:solidFill>
              </a:rPr>
              <a:t>Torrevieja</a:t>
            </a:r>
            <a:r>
              <a:rPr lang="es-ES" sz="1600" dirty="0">
                <a:solidFill>
                  <a:schemeClr val="tx1"/>
                </a:solidFill>
              </a:rPr>
              <a:t>.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PRECIO: 12€/</a:t>
            </a:r>
            <a:r>
              <a:rPr lang="es-ES" sz="2000" dirty="0" err="1">
                <a:solidFill>
                  <a:schemeClr val="tx1"/>
                </a:solidFill>
              </a:rPr>
              <a:t>ud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7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79D9E-2911-CB49-96EB-08047C99C5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91600" y="136071"/>
            <a:ext cx="3200400" cy="1736725"/>
          </a:xfrm>
        </p:spPr>
        <p:txBody>
          <a:bodyPr>
            <a:normAutofit/>
          </a:bodyPr>
          <a:lstStyle/>
          <a:p>
            <a:r>
              <a:rPr lang="es-ES" sz="3800" dirty="0"/>
              <a:t>LLAVEROS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438186-9DAF-734C-A2E2-F05290B4B5A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991600" y="2010909"/>
            <a:ext cx="3200400" cy="3689350"/>
          </a:xfrm>
        </p:spPr>
        <p:txBody>
          <a:bodyPr>
            <a:normAutofit fontScale="92500" lnSpcReduction="20000"/>
          </a:bodyPr>
          <a:lstStyle/>
          <a:p>
            <a:r>
              <a:rPr lang="es-ES" sz="1700" dirty="0">
                <a:solidFill>
                  <a:schemeClr val="tx1"/>
                </a:solidFill>
              </a:rPr>
              <a:t>Uno de los recuerdos más destacados de nuestra ciudad, </a:t>
            </a:r>
            <a:r>
              <a:rPr lang="es-ES" sz="1700" dirty="0" err="1">
                <a:solidFill>
                  <a:schemeClr val="tx1"/>
                </a:solidFill>
              </a:rPr>
              <a:t>Torrevieja</a:t>
            </a:r>
            <a:r>
              <a:rPr lang="es-ES" sz="1700" dirty="0">
                <a:solidFill>
                  <a:schemeClr val="tx1"/>
                </a:solidFill>
              </a:rPr>
              <a:t>. Sencillos y originales, perfectos para regalar a tus amigos o familiares.</a:t>
            </a:r>
          </a:p>
          <a:p>
            <a:r>
              <a:rPr lang="es-ES" sz="1700" dirty="0">
                <a:solidFill>
                  <a:schemeClr val="tx1"/>
                </a:solidFill>
              </a:rPr>
              <a:t>Si prefieres un diseño más original también disponemos de llaveros con muñequitos.</a:t>
            </a:r>
          </a:p>
          <a:p>
            <a:endParaRPr lang="es-ES" sz="1700" dirty="0">
              <a:solidFill>
                <a:schemeClr val="tx1"/>
              </a:solidFill>
            </a:endParaRPr>
          </a:p>
          <a:p>
            <a:r>
              <a:rPr lang="es-ES" sz="2200" dirty="0">
                <a:solidFill>
                  <a:schemeClr val="tx1"/>
                </a:solidFill>
              </a:rPr>
              <a:t>PRECIO (llavero </a:t>
            </a:r>
            <a:r>
              <a:rPr lang="es-ES" sz="2200" dirty="0" err="1">
                <a:solidFill>
                  <a:schemeClr val="tx1"/>
                </a:solidFill>
              </a:rPr>
              <a:t>Torrevieja</a:t>
            </a:r>
            <a:r>
              <a:rPr lang="es-ES" sz="2200" dirty="0">
                <a:solidFill>
                  <a:schemeClr val="tx1"/>
                </a:solidFill>
              </a:rPr>
              <a:t>): 2€/</a:t>
            </a:r>
            <a:r>
              <a:rPr lang="es-ES" sz="2200" dirty="0" err="1">
                <a:solidFill>
                  <a:schemeClr val="tx1"/>
                </a:solidFill>
              </a:rPr>
              <a:t>ud</a:t>
            </a:r>
            <a:endParaRPr lang="es-ES" sz="2200" dirty="0">
              <a:solidFill>
                <a:schemeClr val="tx1"/>
              </a:solidFill>
            </a:endParaRPr>
          </a:p>
          <a:p>
            <a:endParaRPr lang="es-ES" sz="2200" dirty="0">
              <a:solidFill>
                <a:schemeClr val="tx1"/>
              </a:solidFill>
            </a:endParaRPr>
          </a:p>
          <a:p>
            <a:r>
              <a:rPr lang="es-ES" sz="2200" dirty="0">
                <a:solidFill>
                  <a:schemeClr val="tx1"/>
                </a:solidFill>
              </a:rPr>
              <a:t>PRECIO (llavero muñeco):4€/</a:t>
            </a:r>
            <a:r>
              <a:rPr lang="es-ES" sz="2200" dirty="0" err="1">
                <a:solidFill>
                  <a:schemeClr val="tx1"/>
                </a:solidFill>
              </a:rPr>
              <a:t>ud</a:t>
            </a:r>
            <a:endParaRPr lang="es-ES" sz="2200" dirty="0">
              <a:solidFill>
                <a:schemeClr val="tx1"/>
              </a:solidFill>
            </a:endParaRPr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id="{DED650F6-6BB1-014A-9B80-EE72D892DE5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4" r="1477"/>
          <a:stretch/>
        </p:blipFill>
        <p:spPr>
          <a:xfrm>
            <a:off x="0" y="0"/>
            <a:ext cx="6076950" cy="3149600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E907F012-4906-E346-A1BD-C22D443DB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18" y="2857500"/>
            <a:ext cx="601763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44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830E00-6F66-904A-8C1B-3FBF1145C0D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17986" y="5165807"/>
            <a:ext cx="9053513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/>
              <a:t>IVA INCLUIDO EN TODOS LOS PRODUCTOS.</a:t>
            </a:r>
          </a:p>
          <a:p>
            <a:pPr marL="0" indent="0">
              <a:buNone/>
            </a:pPr>
            <a:r>
              <a:rPr lang="es-ES" sz="2800" b="1" u="sng" dirty="0"/>
              <a:t>GASTOS DE ENVÍO NO INCLUIDOS.</a:t>
            </a: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C1E57423-65AF-FA4F-B4B1-9EA92D6AF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t="34152" b="21238"/>
          <a:stretch/>
        </p:blipFill>
        <p:spPr>
          <a:xfrm>
            <a:off x="1535568" y="662887"/>
            <a:ext cx="8347347" cy="4137713"/>
          </a:xfrm>
          <a:prstGeom prst="rect">
            <a:avLst/>
          </a:prstGeom>
        </p:spPr>
      </p:pic>
      <p:sp>
        <p:nvSpPr>
          <p:cNvPr id="3" name="Doble corchete 2">
            <a:extLst>
              <a:ext uri="{FF2B5EF4-FFF2-40B4-BE49-F238E27FC236}">
                <a16:creationId xmlns:a16="http://schemas.microsoft.com/office/drawing/2014/main" id="{5647F995-2469-A548-8AC4-265EC98B9BF1}"/>
              </a:ext>
            </a:extLst>
          </p:cNvPr>
          <p:cNvSpPr/>
          <p:nvPr/>
        </p:nvSpPr>
        <p:spPr>
          <a:xfrm>
            <a:off x="1273603" y="4800600"/>
            <a:ext cx="8871278" cy="18288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5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A8520-B9FC-C548-A834-F0BE5EA7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8000" dirty="0"/>
              <a:t>PRODUCtos</a:t>
            </a:r>
            <a:r>
              <a:rPr lang="es-ES" dirty="0"/>
              <a:t>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B95315E-23AB-0945-AE34-50B67E80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2369" y="2194560"/>
            <a:ext cx="6049210" cy="3977640"/>
          </a:xfrm>
        </p:spPr>
        <p:txBody>
          <a:bodyPr>
            <a:normAutofit lnSpcReduction="10000"/>
          </a:bodyPr>
          <a:lstStyle/>
          <a:p>
            <a:r>
              <a:rPr lang="es-ES" sz="2700" dirty="0"/>
              <a:t>OBJETOS DIVERSOS/ACCESORIOS:</a:t>
            </a:r>
          </a:p>
          <a:p>
            <a:pPr>
              <a:buFont typeface="Wingdings" pitchFamily="2" charset="2"/>
              <a:buChar char="Øꖜ䀩꒐䀩"/>
            </a:pPr>
            <a:r>
              <a:rPr lang="es-ES" sz="2700" dirty="0"/>
              <a:t>Barquitos.</a:t>
            </a:r>
          </a:p>
          <a:p>
            <a:pPr>
              <a:buFont typeface="Wingdings" pitchFamily="2" charset="2"/>
              <a:buChar char="Øꖜ䀩꒐䀩"/>
            </a:pPr>
            <a:r>
              <a:rPr lang="es-ES" sz="2700" dirty="0"/>
              <a:t>Imanes.</a:t>
            </a:r>
          </a:p>
          <a:p>
            <a:pPr>
              <a:buFont typeface="Wingdings" pitchFamily="2" charset="2"/>
              <a:buChar char="Øꖜ䀩꒐䀩"/>
            </a:pPr>
            <a:r>
              <a:rPr lang="es-ES" sz="2700" dirty="0"/>
              <a:t>Platos decorativos.</a:t>
            </a:r>
          </a:p>
          <a:p>
            <a:pPr>
              <a:buFont typeface="Wingdings" pitchFamily="2" charset="2"/>
              <a:buChar char="Øꖜ䀩꒐䀩"/>
            </a:pPr>
            <a:r>
              <a:rPr lang="es-ES" sz="2700" dirty="0"/>
              <a:t>Llaveros variados.</a:t>
            </a:r>
          </a:p>
          <a:p>
            <a:pPr>
              <a:buFont typeface="Wingdings" pitchFamily="2" charset="2"/>
              <a:buChar char="Øꖜ䀩꒐䀩"/>
            </a:pPr>
            <a:endParaRPr lang="es-ES" sz="27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870DF3-9AE8-3747-A8C9-A6341D6397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4000" dirty="0"/>
              <a:t>ALIMENTOS:</a:t>
            </a:r>
          </a:p>
          <a:p>
            <a:pPr>
              <a:buFont typeface="Wingdings" pitchFamily="2" charset="2"/>
              <a:buChar char="Øꖜ䀩꒐䀩"/>
            </a:pPr>
            <a:r>
              <a:rPr lang="es-ES" sz="2800" dirty="0"/>
              <a:t>Aceitunas rellenas de anchoa.</a:t>
            </a:r>
          </a:p>
          <a:p>
            <a:pPr>
              <a:buFont typeface="Wingdings" pitchFamily="2" charset="2"/>
              <a:buChar char="Øꖜ䀩꒐䀩"/>
            </a:pPr>
            <a:r>
              <a:rPr lang="es-ES" sz="2800" dirty="0"/>
              <a:t>Tortas saladas.</a:t>
            </a:r>
          </a:p>
          <a:p>
            <a:pPr>
              <a:buFont typeface="Wingdings" pitchFamily="2" charset="2"/>
              <a:buChar char="Øꖜ䀩꒐䀩"/>
            </a:pPr>
            <a:r>
              <a:rPr lang="es-ES" sz="2800" dirty="0"/>
              <a:t>Queso.</a:t>
            </a:r>
          </a:p>
          <a:p>
            <a:pPr>
              <a:buFont typeface="Wingdings" pitchFamily="2" charset="2"/>
              <a:buChar char="Øꖜ䀩꒐䀩"/>
            </a:pPr>
            <a:r>
              <a:rPr lang="es-ES" sz="2800" dirty="0"/>
              <a:t>Golosinas </a:t>
            </a:r>
            <a:r>
              <a:rPr lang="es-ES" sz="2800" dirty="0" err="1"/>
              <a:t>veganas</a:t>
            </a:r>
            <a:r>
              <a:rPr lang="es-ES" sz="2800" dirty="0"/>
              <a:t>.</a:t>
            </a:r>
          </a:p>
          <a:p>
            <a:pPr>
              <a:buFont typeface="Wingdings" pitchFamily="2" charset="2"/>
              <a:buChar char="Øꖜ䀩꒐䀩"/>
            </a:pPr>
            <a:r>
              <a:rPr lang="es-ES" sz="2800" dirty="0"/>
              <a:t>Sal de </a:t>
            </a:r>
            <a:r>
              <a:rPr lang="es-ES" sz="2800" dirty="0" err="1"/>
              <a:t>Torrevieja</a:t>
            </a:r>
            <a:r>
              <a:rPr lang="es-ES" sz="2800" dirty="0"/>
              <a:t>.</a:t>
            </a:r>
          </a:p>
          <a:p>
            <a:pPr>
              <a:buFont typeface="Wingdings" pitchFamily="2" charset="2"/>
              <a:buChar char="Øꖜ䀩꒐䀩"/>
            </a:pPr>
            <a:r>
              <a:rPr lang="es-ES" sz="2800" dirty="0" err="1"/>
              <a:t>Fartons</a:t>
            </a:r>
            <a:r>
              <a:rPr lang="es-ES" sz="2800" dirty="0"/>
              <a:t>.</a:t>
            </a:r>
          </a:p>
          <a:p>
            <a:pPr>
              <a:buFont typeface="Wingdings" pitchFamily="2" charset="2"/>
              <a:buChar char="Øꖜ䀩꒐䀩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1034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14042-22BC-E246-914D-82D64C1E7B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73306" y="652840"/>
            <a:ext cx="4153693" cy="1528763"/>
          </a:xfrm>
        </p:spPr>
        <p:txBody>
          <a:bodyPr>
            <a:normAutofit fontScale="90000"/>
          </a:bodyPr>
          <a:lstStyle/>
          <a:p>
            <a:r>
              <a:rPr lang="es-ES" dirty="0"/>
              <a:t>Aceitunas rellenas de anchoa</a:t>
            </a: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C4FE4223-16CF-F344-BDF7-EDC62FFBAF1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b="6895"/>
          <a:stretch/>
        </p:blipFill>
        <p:spPr>
          <a:xfrm>
            <a:off x="0" y="0"/>
            <a:ext cx="7954963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C22C9D-3348-5D4F-B385-EE0DF693B7E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673306" y="2643112"/>
            <a:ext cx="3200400" cy="3676650"/>
          </a:xfrm>
        </p:spPr>
        <p:txBody>
          <a:bodyPr/>
          <a:lstStyle/>
          <a:p>
            <a:pPr fontAlgn="base"/>
            <a:r>
              <a:rPr lang="es-ES" sz="1600" b="0" i="0" dirty="0">
                <a:effectLst/>
                <a:latin typeface="Open Sans"/>
              </a:rPr>
              <a:t>Aceitunas de manzanilla cuidadosamente seleccionadas y rellenadas con anchoas de </a:t>
            </a:r>
            <a:r>
              <a:rPr lang="es-ES" sz="1600" b="0" i="0" dirty="0" err="1">
                <a:effectLst/>
                <a:latin typeface="Open Sans"/>
              </a:rPr>
              <a:t>Santoña</a:t>
            </a:r>
            <a:r>
              <a:rPr lang="es-ES" sz="1600" b="0" i="0" dirty="0">
                <a:effectLst/>
                <a:latin typeface="Open Sans"/>
              </a:rPr>
              <a:t>.</a:t>
            </a:r>
          </a:p>
          <a:p>
            <a:pPr fontAlgn="base"/>
            <a:r>
              <a:rPr lang="es-ES" sz="1600" b="0" i="0" dirty="0">
                <a:effectLst/>
                <a:latin typeface="Open Sans"/>
              </a:rPr>
              <a:t>Aceitunas de primera categoría gigantes.</a:t>
            </a:r>
          </a:p>
          <a:p>
            <a:pPr fontAlgn="base"/>
            <a:r>
              <a:rPr lang="es-ES" sz="1600" dirty="0">
                <a:latin typeface="Open Sans"/>
              </a:rPr>
              <a:t>Cantidad: </a:t>
            </a:r>
            <a:r>
              <a:rPr lang="es-ES" sz="1600" b="1" dirty="0">
                <a:latin typeface="Open Sans"/>
              </a:rPr>
              <a:t>150 gramos.</a:t>
            </a:r>
            <a:endParaRPr lang="es-ES" sz="1600" u="sng" dirty="0">
              <a:latin typeface="Open Sans"/>
            </a:endParaRPr>
          </a:p>
          <a:p>
            <a:pPr fontAlgn="base"/>
            <a:endParaRPr lang="es-ES" sz="2400" b="1" i="0" dirty="0">
              <a:effectLst/>
              <a:latin typeface="Open Sans"/>
            </a:endParaRPr>
          </a:p>
          <a:p>
            <a:pPr fontAlgn="base"/>
            <a:r>
              <a:rPr lang="es-ES" sz="2400" b="1" dirty="0">
                <a:latin typeface="Open Sans"/>
              </a:rPr>
              <a:t>Precio: 1,90€/</a:t>
            </a:r>
            <a:r>
              <a:rPr lang="es-ES" sz="2400" b="1" dirty="0" err="1">
                <a:latin typeface="Open Sans"/>
              </a:rPr>
              <a:t>ud</a:t>
            </a:r>
            <a:endParaRPr lang="es-ES" sz="2400" b="1" i="0" dirty="0">
              <a:effectLst/>
              <a:latin typeface="Open Sans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990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08DD0-731C-5C47-BED7-CCD3172488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43950" y="211667"/>
            <a:ext cx="3448050" cy="1736725"/>
          </a:xfrm>
        </p:spPr>
        <p:txBody>
          <a:bodyPr>
            <a:normAutofit/>
          </a:bodyPr>
          <a:lstStyle/>
          <a:p>
            <a:r>
              <a:rPr lang="es-ES" sz="3700" dirty="0"/>
              <a:t>TORTAS SALADAS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8DB668D3-3D3F-A24F-A5BB-D329533D532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" b="4921"/>
          <a:stretch/>
        </p:blipFill>
        <p:spPr>
          <a:xfrm>
            <a:off x="0" y="0"/>
            <a:ext cx="8304213" cy="685800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D83DA6-D839-E64A-AA41-715B7FC72CD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743950" y="2105025"/>
            <a:ext cx="3448050" cy="3897313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s-ES" sz="3200" dirty="0">
                <a:latin typeface="Source Sans Pro"/>
              </a:rPr>
              <a:t>Se</a:t>
            </a:r>
            <a:r>
              <a:rPr lang="es-ES" sz="1700" b="0" i="0" dirty="0">
                <a:effectLst/>
                <a:latin typeface="Source Sans Pro"/>
              </a:rPr>
              <a:t> </a:t>
            </a:r>
            <a:r>
              <a:rPr lang="es-ES" sz="3100" b="0" i="0" dirty="0">
                <a:effectLst/>
                <a:latin typeface="Source Sans Pro"/>
              </a:rPr>
              <a:t>tratan de unas tortas hojaldradas, muy crujientes y frágiles, se rompen con mucha facilidad al morder y el sabor es una delicia.</a:t>
            </a:r>
          </a:p>
          <a:p>
            <a:pPr fontAlgn="base"/>
            <a:r>
              <a:rPr lang="es-ES" sz="3100" b="0" i="0" dirty="0">
                <a:effectLst/>
                <a:latin typeface="Source Sans Pro"/>
              </a:rPr>
              <a:t>Lleva una cantidad mínima de sal en la masa que es inapreciable.</a:t>
            </a:r>
          </a:p>
          <a:p>
            <a:pPr fontAlgn="base"/>
            <a:r>
              <a:rPr lang="es-ES" sz="3100" dirty="0">
                <a:latin typeface="Source Sans Pro"/>
              </a:rPr>
              <a:t>Están</a:t>
            </a:r>
            <a:r>
              <a:rPr lang="es-ES" sz="3100" b="0" i="0" dirty="0">
                <a:effectLst/>
                <a:latin typeface="Source Sans Pro"/>
              </a:rPr>
              <a:t> elaboradas artesanalmente en horno de leña.</a:t>
            </a:r>
          </a:p>
          <a:p>
            <a:pPr fontAlgn="base"/>
            <a:r>
              <a:rPr lang="es-ES" sz="3100" b="0" i="0" dirty="0">
                <a:effectLst/>
                <a:latin typeface="Source Sans Pro"/>
              </a:rPr>
              <a:t>Son típicas de la zona de Alicante y Murcia, son ideales para picar entre</a:t>
            </a:r>
            <a:r>
              <a:rPr lang="es-ES" sz="3200" i="0" dirty="0">
                <a:effectLst/>
                <a:latin typeface="Source Sans Pro"/>
              </a:rPr>
              <a:t> horas. </a:t>
            </a:r>
          </a:p>
          <a:p>
            <a:r>
              <a:rPr lang="es-ES" sz="3200" dirty="0"/>
              <a:t>Cantidad: 150g </a:t>
            </a:r>
            <a:r>
              <a:rPr lang="es-ES" sz="3200" dirty="0" err="1"/>
              <a:t>aprox</a:t>
            </a:r>
            <a:r>
              <a:rPr lang="es-ES" sz="3200" dirty="0"/>
              <a:t>/</a:t>
            </a:r>
            <a:r>
              <a:rPr lang="es-ES" sz="3200" dirty="0" err="1"/>
              <a:t>ud</a:t>
            </a:r>
            <a:endParaRPr lang="es-ES" sz="3200" dirty="0"/>
          </a:p>
          <a:p>
            <a:r>
              <a:rPr lang="es-ES" sz="4200" dirty="0"/>
              <a:t>PRECIO: 2€</a:t>
            </a:r>
          </a:p>
        </p:txBody>
      </p:sp>
    </p:spTree>
    <p:extLst>
      <p:ext uri="{BB962C8B-B14F-4D97-AF65-F5344CB8AC3E}">
        <p14:creationId xmlns:p14="http://schemas.microsoft.com/office/powerpoint/2010/main" val="84179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CA7F-DAA1-CB4D-A017-0F5FD27CF1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16950" y="536954"/>
            <a:ext cx="3764540" cy="1655308"/>
          </a:xfrm>
        </p:spPr>
        <p:txBody>
          <a:bodyPr>
            <a:normAutofit/>
          </a:bodyPr>
          <a:lstStyle/>
          <a:p>
            <a:r>
              <a:rPr lang="es-ES" sz="3400" dirty="0"/>
              <a:t>CUÑA DE QUESO CURADO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D9CD92A4-4153-394B-8961-8314B1907D5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 b="3402"/>
          <a:stretch/>
        </p:blipFill>
        <p:spPr>
          <a:xfrm>
            <a:off x="0" y="385763"/>
            <a:ext cx="6823075" cy="5895975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B955D0-1129-484A-9103-737D35B1E4A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616950" y="2452763"/>
            <a:ext cx="3200400" cy="3292475"/>
          </a:xfrm>
        </p:spPr>
        <p:txBody>
          <a:bodyPr/>
          <a:lstStyle/>
          <a:p>
            <a:r>
              <a:rPr lang="es-ES" sz="1600" b="0" i="0" dirty="0">
                <a:effectLst/>
                <a:latin typeface="Helvetica Neue" panose="02000503000000020004" pitchFamily="2"/>
              </a:rPr>
              <a:t>Cuña de queso curado mezcla </a:t>
            </a:r>
            <a:r>
              <a:rPr lang="es-ES" sz="1600" b="0" i="0" dirty="0" err="1">
                <a:effectLst/>
                <a:latin typeface="Helvetica Neue" panose="02000503000000020004" pitchFamily="2"/>
              </a:rPr>
              <a:t>Entrepinares</a:t>
            </a:r>
            <a:r>
              <a:rPr lang="es-ES" sz="1600" b="0" i="0" dirty="0">
                <a:effectLst/>
                <a:latin typeface="Helvetica Neue" panose="02000503000000020004" pitchFamily="2"/>
              </a:rPr>
              <a:t>.</a:t>
            </a:r>
            <a:r>
              <a:rPr lang="es-ES" b="0" i="0" dirty="0">
                <a:effectLst/>
                <a:latin typeface="Helvetica Neue" panose="02000503000000020004" pitchFamily="2"/>
              </a:rPr>
              <a:t> </a:t>
            </a:r>
          </a:p>
          <a:p>
            <a:r>
              <a:rPr lang="es-ES" sz="1600" dirty="0">
                <a:latin typeface="Helvetica Neue" panose="02000503000000020004" pitchFamily="2"/>
              </a:rPr>
              <a:t>Cantidad: </a:t>
            </a:r>
            <a:r>
              <a:rPr lang="es-ES" sz="1600" b="1" i="0" dirty="0">
                <a:effectLst/>
                <a:latin typeface="Helvetica Neue" panose="02000503000000020004" pitchFamily="2"/>
              </a:rPr>
              <a:t>330 g.</a:t>
            </a:r>
            <a:endParaRPr lang="es-ES" sz="1600" b="1" dirty="0">
              <a:latin typeface="Helvetica Neue" panose="02000503000000020004" pitchFamily="2"/>
            </a:endParaRPr>
          </a:p>
          <a:p>
            <a:endParaRPr lang="es-ES" dirty="0">
              <a:latin typeface="Helvetica Neue" panose="02000503000000020004" pitchFamily="2"/>
            </a:endParaRPr>
          </a:p>
          <a:p>
            <a:endParaRPr lang="es-ES" dirty="0">
              <a:latin typeface="Helvetica Neue" panose="02000503000000020004" pitchFamily="2"/>
            </a:endParaRPr>
          </a:p>
          <a:p>
            <a:r>
              <a:rPr lang="es-ES" b="1" dirty="0">
                <a:latin typeface="Helvetica Neue" panose="02000503000000020004" pitchFamily="2"/>
              </a:rPr>
              <a:t>PRECIO: 4,50€ /</a:t>
            </a:r>
            <a:r>
              <a:rPr lang="es-ES" b="1" dirty="0" err="1">
                <a:latin typeface="Helvetica Neue" panose="02000503000000020004" pitchFamily="2"/>
              </a:rPr>
              <a:t>ud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791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7B6F3-44E7-5D42-B00B-984FB74E7F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91600" y="277360"/>
            <a:ext cx="3817937" cy="1738312"/>
          </a:xfrm>
        </p:spPr>
        <p:txBody>
          <a:bodyPr>
            <a:normAutofit/>
          </a:bodyPr>
          <a:lstStyle/>
          <a:p>
            <a:r>
              <a:rPr lang="es-ES" sz="3400" dirty="0"/>
              <a:t>GOLOSINAS </a:t>
            </a:r>
            <a:r>
              <a:rPr lang="es-ES" sz="3400" dirty="0" err="1"/>
              <a:t>VEGANAS</a:t>
            </a:r>
            <a:endParaRPr lang="es-ES" sz="3400" dirty="0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148C83F7-DDA1-3842-8923-D6B81F45D2F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595313"/>
            <a:ext cx="8321675" cy="5738812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0F41CF-2F75-A740-B077-13C714F27E2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991600" y="2135188"/>
            <a:ext cx="3200400" cy="3790950"/>
          </a:xfrm>
        </p:spPr>
        <p:txBody>
          <a:bodyPr>
            <a:normAutofit fontScale="92500" lnSpcReduction="10000"/>
          </a:bodyPr>
          <a:lstStyle/>
          <a:p>
            <a:r>
              <a:rPr lang="es-ES" sz="1600" i="0" dirty="0">
                <a:solidFill>
                  <a:srgbClr val="333333"/>
                </a:solidFill>
                <a:effectLst/>
                <a:latin typeface="Roboto"/>
              </a:rPr>
              <a:t>A partir</a:t>
            </a:r>
            <a:r>
              <a:rPr lang="es-ES" sz="1600" b="0" i="0" dirty="0">
                <a:solidFill>
                  <a:srgbClr val="333333"/>
                </a:solidFill>
                <a:effectLst/>
                <a:latin typeface="Roboto"/>
              </a:rPr>
              <a:t> de puré y zumo concentrado de frutas, principalmente de manzana, se elaboran estas deliciosas golosinas con sabor a fresa y pera.</a:t>
            </a:r>
          </a:p>
          <a:p>
            <a:r>
              <a:rPr lang="es-ES" sz="1600" b="0" i="0" dirty="0">
                <a:solidFill>
                  <a:srgbClr val="333333"/>
                </a:solidFill>
                <a:effectLst/>
                <a:latin typeface="Roboto"/>
              </a:rPr>
              <a:t>N</a:t>
            </a:r>
            <a:r>
              <a:rPr lang="es-ES" sz="1600" i="0" dirty="0">
                <a:solidFill>
                  <a:srgbClr val="333333"/>
                </a:solidFill>
                <a:effectLst/>
                <a:latin typeface="Roboto"/>
              </a:rPr>
              <a:t>o contienen azúcares añadidos, </a:t>
            </a:r>
            <a:r>
              <a:rPr lang="es-ES" sz="1600" b="0" i="0" dirty="0">
                <a:solidFill>
                  <a:srgbClr val="333333"/>
                </a:solidFill>
                <a:effectLst/>
                <a:latin typeface="Roboto"/>
              </a:rPr>
              <a:t>sino solo el que se encuentra presente de manera natural en la fruta.</a:t>
            </a:r>
          </a:p>
          <a:p>
            <a:r>
              <a:rPr lang="es-ES" sz="1600" dirty="0">
                <a:solidFill>
                  <a:srgbClr val="333333"/>
                </a:solidFill>
                <a:latin typeface="Roboto"/>
              </a:rPr>
              <a:t>Son aptas para </a:t>
            </a:r>
            <a:r>
              <a:rPr lang="es-ES" sz="1600" u="sng" dirty="0">
                <a:solidFill>
                  <a:srgbClr val="333333"/>
                </a:solidFill>
                <a:latin typeface="Roboto"/>
              </a:rPr>
              <a:t>vegetarianos y </a:t>
            </a:r>
            <a:r>
              <a:rPr lang="es-ES" sz="1600" u="sng" dirty="0" err="1">
                <a:solidFill>
                  <a:srgbClr val="333333"/>
                </a:solidFill>
                <a:latin typeface="Roboto"/>
              </a:rPr>
              <a:t>veganos</a:t>
            </a:r>
            <a:r>
              <a:rPr lang="es-ES" sz="1600" dirty="0">
                <a:solidFill>
                  <a:srgbClr val="333333"/>
                </a:solidFill>
                <a:latin typeface="Roboto"/>
              </a:rPr>
              <a:t>.</a:t>
            </a:r>
          </a:p>
          <a:p>
            <a:r>
              <a:rPr lang="es-ES" sz="1600" dirty="0">
                <a:solidFill>
                  <a:srgbClr val="333333"/>
                </a:solidFill>
                <a:latin typeface="Roboto"/>
              </a:rPr>
              <a:t>Cantidad: 50g</a:t>
            </a:r>
          </a:p>
          <a:p>
            <a:endParaRPr lang="es-ES" dirty="0">
              <a:solidFill>
                <a:srgbClr val="333333"/>
              </a:solidFill>
              <a:latin typeface="Roboto"/>
            </a:endParaRPr>
          </a:p>
          <a:p>
            <a:r>
              <a:rPr lang="es-ES" sz="2000" dirty="0">
                <a:solidFill>
                  <a:srgbClr val="333333"/>
                </a:solidFill>
                <a:latin typeface="Roboto"/>
              </a:rPr>
              <a:t>PRECIO: 1,50€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54323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78611-1CAE-6744-A8AD-DB165A5561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53148" y="287261"/>
            <a:ext cx="3800475" cy="1736725"/>
          </a:xfrm>
        </p:spPr>
        <p:txBody>
          <a:bodyPr>
            <a:normAutofit/>
          </a:bodyPr>
          <a:lstStyle/>
          <a:p>
            <a:r>
              <a:rPr lang="es-ES" sz="3300" dirty="0"/>
              <a:t>SAL DE </a:t>
            </a:r>
            <a:r>
              <a:rPr lang="es-ES" sz="3300" dirty="0" err="1"/>
              <a:t>TORREVIEJA</a:t>
            </a:r>
            <a:r>
              <a:rPr lang="es-ES" sz="3300" dirty="0"/>
              <a:t> 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50FADB25-EA15-D54E-B4A9-2C479AA3EA7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2" r="21731"/>
          <a:stretch/>
        </p:blipFill>
        <p:spPr>
          <a:xfrm>
            <a:off x="1012976" y="0"/>
            <a:ext cx="5957888" cy="685800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9CB036-49F0-9047-81DF-5045CFD7387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553148" y="2161419"/>
            <a:ext cx="3200400" cy="3568700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La sal de </a:t>
            </a:r>
            <a:r>
              <a:rPr lang="es-ES" sz="1600" dirty="0" err="1">
                <a:solidFill>
                  <a:schemeClr val="tx1"/>
                </a:solidFill>
              </a:rPr>
              <a:t>Torrevieja</a:t>
            </a:r>
            <a:r>
              <a:rPr lang="es-ES" sz="1600" dirty="0">
                <a:solidFill>
                  <a:schemeClr val="tx1"/>
                </a:solidFill>
              </a:rPr>
              <a:t>, </a:t>
            </a:r>
            <a:r>
              <a:rPr lang="es-ES" sz="1600" dirty="0">
                <a:solidFill>
                  <a:schemeClr val="tx1"/>
                </a:solidFill>
                <a:latin typeface="robotoregular"/>
              </a:rPr>
              <a:t>mu</a:t>
            </a:r>
            <a:r>
              <a:rPr lang="es-ES" sz="1600" b="0" i="0" dirty="0">
                <a:solidFill>
                  <a:schemeClr val="tx1"/>
                </a:solidFill>
                <a:effectLst/>
                <a:latin typeface="robotoregular"/>
              </a:rPr>
              <a:t>y valorada en el mercado, se extrae recogiendo la sal cuajada más ligera que flota, apenas perceptible, por la superficie de la laguna. </a:t>
            </a:r>
          </a:p>
          <a:p>
            <a:r>
              <a:rPr lang="es-ES" sz="1600" dirty="0">
                <a:solidFill>
                  <a:schemeClr val="tx1"/>
                </a:solidFill>
                <a:latin typeface="robotoregular"/>
              </a:rPr>
              <a:t>Es uno de los productos estrella aquí en </a:t>
            </a:r>
            <a:r>
              <a:rPr lang="es-ES" sz="1600" dirty="0" err="1">
                <a:solidFill>
                  <a:schemeClr val="tx1"/>
                </a:solidFill>
                <a:latin typeface="robotoregular"/>
              </a:rPr>
              <a:t>Torrevieja</a:t>
            </a:r>
            <a:r>
              <a:rPr lang="es-ES" sz="1600" dirty="0">
                <a:solidFill>
                  <a:schemeClr val="tx1"/>
                </a:solidFill>
                <a:latin typeface="robotoregular"/>
              </a:rPr>
              <a:t>.</a:t>
            </a:r>
          </a:p>
          <a:p>
            <a:r>
              <a:rPr lang="es-ES" sz="1600" dirty="0">
                <a:solidFill>
                  <a:schemeClr val="tx1"/>
                </a:solidFill>
                <a:latin typeface="robotoregular"/>
              </a:rPr>
              <a:t>Cantidad: 500g</a:t>
            </a:r>
          </a:p>
          <a:p>
            <a:endParaRPr lang="es-ES" sz="1600" dirty="0">
              <a:solidFill>
                <a:schemeClr val="tx1"/>
              </a:solidFill>
              <a:latin typeface="robotoregular"/>
            </a:endParaRPr>
          </a:p>
          <a:p>
            <a:r>
              <a:rPr lang="es-ES" sz="2000" dirty="0">
                <a:solidFill>
                  <a:schemeClr val="tx1"/>
                </a:solidFill>
                <a:latin typeface="robotoregular"/>
              </a:rPr>
              <a:t>PRECIO: 1,20€ </a:t>
            </a:r>
          </a:p>
        </p:txBody>
      </p:sp>
    </p:spTree>
    <p:extLst>
      <p:ext uri="{BB962C8B-B14F-4D97-AF65-F5344CB8AC3E}">
        <p14:creationId xmlns:p14="http://schemas.microsoft.com/office/powerpoint/2010/main" val="358466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AF479-FEE9-F543-8EC8-18B2EE949B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56600" y="258763"/>
            <a:ext cx="3200400" cy="1736725"/>
          </a:xfrm>
        </p:spPr>
        <p:txBody>
          <a:bodyPr>
            <a:normAutofit/>
          </a:bodyPr>
          <a:lstStyle/>
          <a:p>
            <a:r>
              <a:rPr lang="es-ES" sz="3800" dirty="0" err="1"/>
              <a:t>FARTONS</a:t>
            </a:r>
            <a:endParaRPr lang="es-ES" sz="3800" dirty="0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1FF5A579-8E93-1F4A-83E0-5330AE6353A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8" b="8708"/>
          <a:stretch/>
        </p:blipFill>
        <p:spPr>
          <a:xfrm>
            <a:off x="453572" y="520549"/>
            <a:ext cx="7405688" cy="611663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BBEAB3-7C5D-954C-A0CE-0FBACA6A96A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56600" y="1995488"/>
            <a:ext cx="3200400" cy="3719512"/>
          </a:xfrm>
        </p:spPr>
        <p:txBody>
          <a:bodyPr>
            <a:noAutofit/>
          </a:bodyPr>
          <a:lstStyle/>
          <a:p>
            <a:r>
              <a:rPr lang="es-ES" sz="1600" b="0" i="0" dirty="0">
                <a:solidFill>
                  <a:srgbClr val="222222"/>
                </a:solidFill>
                <a:effectLst/>
                <a:latin typeface="Helvetica Neue" panose="02000503000000020004" pitchFamily="2"/>
              </a:rPr>
              <a:t>El </a:t>
            </a:r>
            <a:r>
              <a:rPr lang="es-ES" sz="1600" i="0" dirty="0" err="1">
                <a:solidFill>
                  <a:srgbClr val="222222"/>
                </a:solidFill>
                <a:effectLst/>
                <a:latin typeface="Helvetica Neue" panose="02000503000000020004" pitchFamily="2"/>
              </a:rPr>
              <a:t>fartón</a:t>
            </a:r>
            <a:r>
              <a:rPr lang="es-ES" sz="1600" b="0" i="0" dirty="0">
                <a:solidFill>
                  <a:srgbClr val="222222"/>
                </a:solidFill>
                <a:effectLst/>
                <a:latin typeface="Helvetica Neue" panose="02000503000000020004" pitchFamily="2"/>
              </a:rPr>
              <a:t> es un dulce típico de Valencia, que es un tipo de bollo alargado blando, dulce y absorbente, ideal para mojar en horchata.</a:t>
            </a:r>
          </a:p>
          <a:p>
            <a:r>
              <a:rPr lang="es-ES" sz="1600" dirty="0">
                <a:solidFill>
                  <a:srgbClr val="222222"/>
                </a:solidFill>
                <a:latin typeface="Helvetica Neue" panose="02000503000000020004" pitchFamily="2"/>
              </a:rPr>
              <a:t>También </a:t>
            </a:r>
            <a:r>
              <a:rPr lang="es-ES" sz="1600" b="0" i="0" dirty="0">
                <a:solidFill>
                  <a:srgbClr val="222222"/>
                </a:solidFill>
                <a:effectLst/>
                <a:latin typeface="Helvetica Neue" panose="02000503000000020004" pitchFamily="2"/>
              </a:rPr>
              <a:t>combina perfectamente con bebidas calientes como el chocolate a la taza o incluso el café con leche, ya que también resulta un bollo ideal para absorber bebidas típicas del desayuno o merienda.</a:t>
            </a:r>
          </a:p>
          <a:p>
            <a:r>
              <a:rPr lang="es-ES" sz="1600" dirty="0">
                <a:solidFill>
                  <a:srgbClr val="222222"/>
                </a:solidFill>
                <a:latin typeface="Helvetica Neue" panose="02000503000000020004" pitchFamily="2"/>
              </a:rPr>
              <a:t>Cantidad: 120g/ 6 uds.</a:t>
            </a:r>
          </a:p>
          <a:p>
            <a:endParaRPr lang="es-ES" sz="1600" dirty="0">
              <a:solidFill>
                <a:srgbClr val="222222"/>
              </a:solidFill>
              <a:latin typeface="Helvetica Neue" panose="02000503000000020004" pitchFamily="2"/>
            </a:endParaRPr>
          </a:p>
          <a:p>
            <a:r>
              <a:rPr lang="es-ES" sz="2000" dirty="0">
                <a:solidFill>
                  <a:srgbClr val="222222"/>
                </a:solidFill>
                <a:latin typeface="Helvetica Neue" panose="02000503000000020004" pitchFamily="2"/>
              </a:rPr>
              <a:t>PRECIO: 2€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29044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323A9-E92F-4E40-9567-40677390AA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58981" y="117474"/>
            <a:ext cx="3200400" cy="1736726"/>
          </a:xfrm>
        </p:spPr>
        <p:txBody>
          <a:bodyPr>
            <a:normAutofit/>
          </a:bodyPr>
          <a:lstStyle/>
          <a:p>
            <a:r>
              <a:rPr lang="es-ES" sz="3500" dirty="0"/>
              <a:t>BARCOS DECORATIVOS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81480CBA-057E-C549-AB84-4542E78B7237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r="9637"/>
          <a:stretch/>
        </p:blipFill>
        <p:spPr>
          <a:xfrm>
            <a:off x="0" y="0"/>
            <a:ext cx="4702175" cy="370840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95D1B9-4FF0-8142-9429-9172ED8839A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658981" y="2010758"/>
            <a:ext cx="3200400" cy="3779837"/>
          </a:xfrm>
        </p:spPr>
        <p:txBody>
          <a:bodyPr>
            <a:normAutofit fontScale="92500" lnSpcReduction="20000"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Objetos decorativos típicos de </a:t>
            </a:r>
            <a:r>
              <a:rPr lang="es-ES" sz="1600" dirty="0" err="1">
                <a:solidFill>
                  <a:schemeClr val="tx1"/>
                </a:solidFill>
              </a:rPr>
              <a:t>Torrevieja</a:t>
            </a:r>
            <a:r>
              <a:rPr lang="es-ES" sz="1600" dirty="0">
                <a:solidFill>
                  <a:schemeClr val="tx1"/>
                </a:solidFill>
              </a:rPr>
              <a:t>.  </a:t>
            </a:r>
          </a:p>
          <a:p>
            <a:r>
              <a:rPr lang="es-ES" sz="1600" dirty="0">
                <a:solidFill>
                  <a:schemeClr val="tx1"/>
                </a:solidFill>
              </a:rPr>
              <a:t>Ideales para darle un toque marítimo a tu casa.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PRECIO: 8€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*semejantes a los de las fotos*</a:t>
            </a: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A883478F-524E-F64F-9234-4C7EA1E88D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6"/>
          <a:stretch/>
        </p:blipFill>
        <p:spPr>
          <a:xfrm>
            <a:off x="3356429" y="3708554"/>
            <a:ext cx="4991403" cy="314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06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Letras en madera</vt:lpstr>
      <vt:lpstr>CATÁLOGO DE PRODUCTOS</vt:lpstr>
      <vt:lpstr>PRODUCtos </vt:lpstr>
      <vt:lpstr>Aceitunas rellenas de anchoa</vt:lpstr>
      <vt:lpstr>TORTAS SALADAS</vt:lpstr>
      <vt:lpstr>CUÑA DE QUESO CURADO</vt:lpstr>
      <vt:lpstr>GOLOSINAS VEGANAS</vt:lpstr>
      <vt:lpstr>SAL DE TORREVIEJA </vt:lpstr>
      <vt:lpstr>FARTONS</vt:lpstr>
      <vt:lpstr>BARCOS DECORATIVOS</vt:lpstr>
      <vt:lpstr>Imanes</vt:lpstr>
      <vt:lpstr>PLATOS DECORATIVOS</vt:lpstr>
      <vt:lpstr>LLAVEROS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PRODUCTOS</dc:title>
  <cp:revision>14</cp:revision>
  <dcterms:modified xsi:type="dcterms:W3CDTF">2018-03-19T19:58:23Z</dcterms:modified>
</cp:coreProperties>
</file>