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271" r:id="rId2"/>
    <p:sldId id="257" r:id="rId3"/>
    <p:sldId id="258" r:id="rId4"/>
    <p:sldId id="260" r:id="rId5"/>
    <p:sldId id="261" r:id="rId6"/>
    <p:sldId id="263" r:id="rId7"/>
    <p:sldId id="264" r:id="rId8"/>
    <p:sldId id="266" r:id="rId9"/>
    <p:sldId id="265" r:id="rId10"/>
    <p:sldId id="267" r:id="rId11"/>
    <p:sldId id="269" r:id="rId12"/>
    <p:sldId id="276" r:id="rId13"/>
    <p:sldId id="272" r:id="rId14"/>
    <p:sldId id="273" r:id="rId15"/>
    <p:sldId id="274"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0CC87-F950-4193-800E-4A21016EE169}" type="datetimeFigureOut">
              <a:rPr lang="es-ES" smtClean="0"/>
              <a:pPr/>
              <a:t>25/04/2018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D158F5-C653-4C71-A8F9-6633A4058D42}"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9BD158F5-C653-4C71-A8F9-6633A4058D42}"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12C5CE3-A143-4C87-BE95-64EE836E73C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60C9FDC0-1456-438E-88FB-C384B50DED36}" type="datetimeFigureOut">
              <a:rPr lang="es-ES" smtClean="0"/>
              <a:pPr/>
              <a:t>25/04/2018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012C5CE3-A143-4C87-BE95-64EE836E73C0}"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C9FDC0-1456-438E-88FB-C384B50DED36}" type="datetimeFigureOut">
              <a:rPr lang="es-ES" smtClean="0"/>
              <a:pPr/>
              <a:t>25/04/2018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2C5CE3-A143-4C87-BE95-64EE836E73C0}"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5.xml"/><Relationship Id="rId5" Type="http://schemas.openxmlformats.org/officeDocument/2006/relationships/image" Target="../media/image19.jpeg"/><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demacasturias@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gif"/></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476672"/>
            <a:ext cx="8640960" cy="5760640"/>
          </a:xfrm>
        </p:spPr>
        <p:txBody>
          <a:bodyPr>
            <a:normAutofit lnSpcReduction="10000"/>
          </a:bodyPr>
          <a:lstStyle/>
          <a:p>
            <a:pPr algn="ctr"/>
            <a:r>
              <a:rPr lang="es-ES" sz="9600" b="1" dirty="0" smtClean="0">
                <a:ln w="18000">
                  <a:solidFill>
                    <a:srgbClr val="0033CC"/>
                  </a:solidFill>
                  <a:prstDash val="solid"/>
                  <a:miter lim="800000"/>
                </a:ln>
                <a:solidFill>
                  <a:srgbClr val="FFFF00"/>
                </a:solidFill>
                <a:effectLst>
                  <a:outerShdw blurRad="25500" dist="23000" dir="7020000" algn="tl">
                    <a:srgbClr val="000000">
                      <a:alpha val="50000"/>
                    </a:srgbClr>
                  </a:outerShdw>
                </a:effectLst>
                <a:latin typeface="Algerian" pitchFamily="82" charset="0"/>
              </a:rPr>
              <a:t>CATÁLOGO DE         PRODUCTOS ASTURIANOS</a:t>
            </a:r>
          </a:p>
          <a:p>
            <a:pPr algn="ctr">
              <a:buClr>
                <a:srgbClr val="FFFF00"/>
              </a:buClr>
              <a:buFont typeface="Wingdings" pitchFamily="2" charset="2"/>
              <a:buChar char="Ø"/>
            </a:pPr>
            <a:r>
              <a:rPr lang="es-ES" sz="9600" b="1" dirty="0" err="1" smtClean="0">
                <a:ln w="18000">
                  <a:solidFill>
                    <a:srgbClr val="0033CC"/>
                  </a:solidFill>
                  <a:prstDash val="solid"/>
                  <a:miter lim="800000"/>
                </a:ln>
                <a:solidFill>
                  <a:srgbClr val="FFFF00"/>
                </a:solidFill>
                <a:effectLst>
                  <a:outerShdw blurRad="25500" dist="23000" dir="7020000" algn="tl">
                    <a:srgbClr val="000000">
                      <a:alpha val="50000"/>
                    </a:srgbClr>
                  </a:outerShdw>
                </a:effectLst>
                <a:latin typeface="Algerian" pitchFamily="82" charset="0"/>
              </a:rPr>
              <a:t>dmacs</a:t>
            </a:r>
            <a:endParaRPr lang="es-ES" sz="9600" b="1" dirty="0">
              <a:ln w="18000">
                <a:solidFill>
                  <a:srgbClr val="0033CC"/>
                </a:solidFill>
                <a:prstDash val="solid"/>
                <a:miter lim="800000"/>
              </a:ln>
              <a:solidFill>
                <a:srgbClr val="FFFF00"/>
              </a:solidFill>
              <a:effectLst>
                <a:outerShdw blurRad="25500" dist="23000" dir="7020000" algn="tl">
                  <a:srgbClr val="000000">
                    <a:alpha val="50000"/>
                  </a:srgbClr>
                </a:outerShdw>
              </a:effectLst>
              <a:latin typeface="Algerian" pitchFamily="82" charset="0"/>
            </a:endParaRPr>
          </a:p>
        </p:txBody>
      </p:sp>
      <p:sp>
        <p:nvSpPr>
          <p:cNvPr id="4" name="3 CuadroTexto"/>
          <p:cNvSpPr txBox="1"/>
          <p:nvPr/>
        </p:nvSpPr>
        <p:spPr>
          <a:xfrm>
            <a:off x="2699792" y="5589240"/>
            <a:ext cx="2232248" cy="369332"/>
          </a:xfrm>
          <a:prstGeom prst="rect">
            <a:avLst/>
          </a:prstGeom>
          <a:noFill/>
        </p:spPr>
        <p:txBody>
          <a:bodyPr wrap="square" rtlCol="0">
            <a:spAutoFit/>
          </a:bodyPr>
          <a:lstStyle/>
          <a:p>
            <a:endParaRPr lang="es-ES"/>
          </a:p>
        </p:txBody>
      </p:sp>
      <p:pic>
        <p:nvPicPr>
          <p:cNvPr id="5" name="4 Marcador de contenido" descr="Asturias.png"/>
          <p:cNvPicPr>
            <a:picLocks noChangeAspect="1"/>
          </p:cNvPicPr>
          <p:nvPr/>
        </p:nvPicPr>
        <p:blipFill>
          <a:blip r:embed="rId2" cstate="print"/>
          <a:stretch>
            <a:fillRect/>
          </a:stretch>
        </p:blipFill>
        <p:spPr>
          <a:xfrm>
            <a:off x="7236296" y="6110536"/>
            <a:ext cx="1907704" cy="7474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Paté DE CABRACHO</a:t>
            </a:r>
            <a:endParaRPr lang="es-ES"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sp>
        <p:nvSpPr>
          <p:cNvPr id="6" name="5 Marcador de contenido"/>
          <p:cNvSpPr>
            <a:spLocks noGrp="1"/>
          </p:cNvSpPr>
          <p:nvPr>
            <p:ph sz="quarter" idx="4"/>
          </p:nvPr>
        </p:nvSpPr>
        <p:spPr>
          <a:xfrm>
            <a:off x="4645025" y="2514600"/>
            <a:ext cx="3887415" cy="3845720"/>
          </a:xfrm>
        </p:spPr>
        <p:txBody>
          <a:bodyPr/>
          <a:lstStyle/>
          <a:p>
            <a:r>
              <a:rPr lang="es-ES" dirty="0" smtClean="0"/>
              <a:t>Un paté de pescado de inconfundible sabor marino, de calidad extra, sabor fresco y que encanta a toda la familia.</a:t>
            </a:r>
          </a:p>
          <a:p>
            <a:r>
              <a:rPr lang="es-ES" dirty="0" smtClean="0"/>
              <a:t>Peso:100g</a:t>
            </a:r>
          </a:p>
          <a:p>
            <a:r>
              <a:rPr lang="es-ES" dirty="0" smtClean="0"/>
              <a:t>Precio:2,20</a:t>
            </a:r>
            <a:endParaRPr lang="es-ES" dirty="0"/>
          </a:p>
        </p:txBody>
      </p:sp>
      <p:pic>
        <p:nvPicPr>
          <p:cNvPr id="7" name="6 Marcador de contenido" descr="pate cabracho.jpg"/>
          <p:cNvPicPr>
            <a:picLocks noGrp="1" noChangeAspect="1"/>
          </p:cNvPicPr>
          <p:nvPr>
            <p:ph sz="quarter" idx="2"/>
          </p:nvPr>
        </p:nvPicPr>
        <p:blipFill>
          <a:blip r:embed="rId2" cstate="print"/>
          <a:stretch>
            <a:fillRect/>
          </a:stretch>
        </p:blipFill>
        <p:spPr>
          <a:xfrm>
            <a:off x="251520" y="1916832"/>
            <a:ext cx="2304256" cy="2304256"/>
          </a:xfrm>
        </p:spPr>
      </p:pic>
      <p:pic>
        <p:nvPicPr>
          <p:cNvPr id="1026" name="Picture 2" descr="C:\Users\Alumno\Desktop\pastel-kabrarroka-xl-321x171x80xX.jpg"/>
          <p:cNvPicPr>
            <a:picLocks noChangeAspect="1" noChangeArrowheads="1"/>
          </p:cNvPicPr>
          <p:nvPr/>
        </p:nvPicPr>
        <p:blipFill>
          <a:blip r:embed="rId3" cstate="print"/>
          <a:srcRect/>
          <a:stretch>
            <a:fillRect/>
          </a:stretch>
        </p:blipFill>
        <p:spPr bwMode="auto">
          <a:xfrm>
            <a:off x="1475656" y="4509120"/>
            <a:ext cx="3024336" cy="191680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mermeladas artesanales</a:t>
            </a:r>
            <a:endParaRPr lang="es-ES" i="1" dirty="0">
              <a:solidFill>
                <a:schemeClr val="bg2">
                  <a:lumMod val="20000"/>
                  <a:lumOff val="80000"/>
                </a:schemeClr>
              </a:solidFill>
              <a:effectLst>
                <a:outerShdw blurRad="38100" dist="38100" dir="2700000" algn="tl">
                  <a:srgbClr val="000000">
                    <a:alpha val="43137"/>
                  </a:srgbClr>
                </a:outerShdw>
              </a:effectLst>
              <a:latin typeface="Arial Black" pitchFamily="34" charset="0"/>
            </a:endParaRPr>
          </a:p>
        </p:txBody>
      </p:sp>
      <p:sp>
        <p:nvSpPr>
          <p:cNvPr id="4" name="3 Marcador de texto"/>
          <p:cNvSpPr>
            <a:spLocks noGrp="1"/>
          </p:cNvSpPr>
          <p:nvPr>
            <p:ph type="body" idx="1"/>
          </p:nvPr>
        </p:nvSpPr>
        <p:spPr>
          <a:xfrm>
            <a:off x="179512" y="1772816"/>
            <a:ext cx="1656184" cy="936104"/>
          </a:xfrm>
        </p:spPr>
        <p:txBody>
          <a:bodyPr>
            <a:normAutofit/>
          </a:bodyPr>
          <a:lstStyle/>
          <a:p>
            <a:r>
              <a:rPr lang="es-ES" sz="1800" dirty="0" smtClean="0">
                <a:solidFill>
                  <a:srgbClr val="7030A0"/>
                </a:solidFill>
                <a:latin typeface="Arial Rounded MT Bold" pitchFamily="34" charset="0"/>
              </a:rPr>
              <a:t>Mermelada de    arándanos</a:t>
            </a:r>
            <a:endParaRPr lang="es-ES" sz="1800" dirty="0">
              <a:solidFill>
                <a:srgbClr val="7030A0"/>
              </a:solidFill>
              <a:latin typeface="Arial Rounded MT Bold" pitchFamily="34" charset="0"/>
            </a:endParaRPr>
          </a:p>
        </p:txBody>
      </p:sp>
      <p:sp>
        <p:nvSpPr>
          <p:cNvPr id="6" name="5 Marcador de texto"/>
          <p:cNvSpPr>
            <a:spLocks noGrp="1"/>
          </p:cNvSpPr>
          <p:nvPr>
            <p:ph type="body" sz="quarter" idx="3"/>
          </p:nvPr>
        </p:nvSpPr>
        <p:spPr>
          <a:xfrm flipH="1">
            <a:off x="4427984" y="1988840"/>
            <a:ext cx="1944216" cy="720080"/>
          </a:xfrm>
        </p:spPr>
        <p:txBody>
          <a:bodyPr>
            <a:normAutofit/>
          </a:bodyPr>
          <a:lstStyle/>
          <a:p>
            <a:r>
              <a:rPr lang="es-ES" sz="1800" dirty="0" smtClean="0">
                <a:solidFill>
                  <a:schemeClr val="accent5">
                    <a:lumMod val="50000"/>
                  </a:schemeClr>
                </a:solidFill>
              </a:rPr>
              <a:t>Mermelada de melocotón</a:t>
            </a:r>
            <a:endParaRPr lang="es-ES" sz="1800" dirty="0">
              <a:solidFill>
                <a:schemeClr val="accent5">
                  <a:lumMod val="50000"/>
                </a:schemeClr>
              </a:solidFill>
            </a:endParaRPr>
          </a:p>
        </p:txBody>
      </p:sp>
      <p:pic>
        <p:nvPicPr>
          <p:cNvPr id="2050" name="Picture 2" descr="C:\Users\Alumno\Desktop\mermelada-extra-de-arandanos-sin-azucar.jpg"/>
          <p:cNvPicPr>
            <a:picLocks noGrp="1" noChangeAspect="1" noChangeArrowheads="1"/>
          </p:cNvPicPr>
          <p:nvPr>
            <p:ph sz="half" idx="2"/>
          </p:nvPr>
        </p:nvPicPr>
        <p:blipFill>
          <a:blip r:embed="rId2" cstate="print"/>
          <a:srcRect/>
          <a:stretch>
            <a:fillRect/>
          </a:stretch>
        </p:blipFill>
        <p:spPr bwMode="auto">
          <a:xfrm>
            <a:off x="107503" y="2697528"/>
            <a:ext cx="1872209" cy="2819706"/>
          </a:xfrm>
          <a:prstGeom prst="rect">
            <a:avLst/>
          </a:prstGeom>
          <a:noFill/>
        </p:spPr>
      </p:pic>
      <p:pic>
        <p:nvPicPr>
          <p:cNvPr id="2051" name="Picture 3" descr="C:\Users\Alumno\Desktop\mermelada-extra-de-melocoton.jpg"/>
          <p:cNvPicPr>
            <a:picLocks noGrp="1" noChangeAspect="1" noChangeArrowheads="1"/>
          </p:cNvPicPr>
          <p:nvPr>
            <p:ph sz="quarter" idx="4"/>
          </p:nvPr>
        </p:nvPicPr>
        <p:blipFill>
          <a:blip r:embed="rId3" cstate="print"/>
          <a:srcRect/>
          <a:stretch>
            <a:fillRect/>
          </a:stretch>
        </p:blipFill>
        <p:spPr bwMode="auto">
          <a:xfrm>
            <a:off x="4283968" y="2708920"/>
            <a:ext cx="2088232" cy="2834029"/>
          </a:xfrm>
          <a:prstGeom prst="rect">
            <a:avLst/>
          </a:prstGeom>
          <a:noFill/>
        </p:spPr>
      </p:pic>
      <p:pic>
        <p:nvPicPr>
          <p:cNvPr id="1026" name="Picture 2" descr="C:\Users\Alumno\Desktop\mermelada-extra-de-fresa.jpg"/>
          <p:cNvPicPr>
            <a:picLocks noChangeAspect="1" noChangeArrowheads="1"/>
          </p:cNvPicPr>
          <p:nvPr/>
        </p:nvPicPr>
        <p:blipFill>
          <a:blip r:embed="rId4" cstate="print"/>
          <a:srcRect/>
          <a:stretch>
            <a:fillRect/>
          </a:stretch>
        </p:blipFill>
        <p:spPr bwMode="auto">
          <a:xfrm>
            <a:off x="2123728" y="2708920"/>
            <a:ext cx="1944216" cy="2807628"/>
          </a:xfrm>
          <a:prstGeom prst="rect">
            <a:avLst/>
          </a:prstGeom>
          <a:noFill/>
        </p:spPr>
      </p:pic>
      <p:sp>
        <p:nvSpPr>
          <p:cNvPr id="8" name="7 CuadroTexto"/>
          <p:cNvSpPr txBox="1"/>
          <p:nvPr/>
        </p:nvSpPr>
        <p:spPr>
          <a:xfrm>
            <a:off x="2339752" y="1988840"/>
            <a:ext cx="1800200" cy="646331"/>
          </a:xfrm>
          <a:prstGeom prst="rect">
            <a:avLst/>
          </a:prstGeom>
          <a:noFill/>
        </p:spPr>
        <p:txBody>
          <a:bodyPr wrap="square" rtlCol="0">
            <a:spAutoFit/>
          </a:bodyPr>
          <a:lstStyle/>
          <a:p>
            <a:r>
              <a:rPr lang="es-ES" b="1" dirty="0" smtClean="0">
                <a:solidFill>
                  <a:srgbClr val="C00000"/>
                </a:solidFill>
              </a:rPr>
              <a:t>MERMELADA DE FRESA</a:t>
            </a:r>
            <a:endParaRPr lang="es-ES" b="1" dirty="0">
              <a:solidFill>
                <a:srgbClr val="C00000"/>
              </a:solidFill>
            </a:endParaRPr>
          </a:p>
        </p:txBody>
      </p:sp>
      <p:sp>
        <p:nvSpPr>
          <p:cNvPr id="10" name="9 CuadroTexto"/>
          <p:cNvSpPr txBox="1"/>
          <p:nvPr/>
        </p:nvSpPr>
        <p:spPr>
          <a:xfrm>
            <a:off x="251520" y="5445224"/>
            <a:ext cx="2088232" cy="646331"/>
          </a:xfrm>
          <a:prstGeom prst="rect">
            <a:avLst/>
          </a:prstGeom>
          <a:noFill/>
        </p:spPr>
        <p:txBody>
          <a:bodyPr wrap="square" rtlCol="0">
            <a:spAutoFit/>
          </a:bodyPr>
          <a:lstStyle/>
          <a:p>
            <a:r>
              <a:rPr lang="es-ES" dirty="0" smtClean="0"/>
              <a:t>Peso:250g</a:t>
            </a:r>
          </a:p>
          <a:p>
            <a:r>
              <a:rPr lang="es-ES" dirty="0" smtClean="0"/>
              <a:t>Precio:2,20€</a:t>
            </a:r>
            <a:endParaRPr lang="es-ES" dirty="0"/>
          </a:p>
        </p:txBody>
      </p:sp>
      <p:pic>
        <p:nvPicPr>
          <p:cNvPr id="1027" name="Picture 3" descr="C:\Users\Alumno\Desktop\manzana-sidra.jpg"/>
          <p:cNvPicPr>
            <a:picLocks noChangeAspect="1" noChangeArrowheads="1"/>
          </p:cNvPicPr>
          <p:nvPr/>
        </p:nvPicPr>
        <p:blipFill>
          <a:blip r:embed="rId5" cstate="print"/>
          <a:srcRect/>
          <a:stretch>
            <a:fillRect/>
          </a:stretch>
        </p:blipFill>
        <p:spPr bwMode="auto">
          <a:xfrm>
            <a:off x="6444208" y="3057882"/>
            <a:ext cx="2088232" cy="2171318"/>
          </a:xfrm>
          <a:prstGeom prst="rect">
            <a:avLst/>
          </a:prstGeom>
          <a:noFill/>
        </p:spPr>
      </p:pic>
      <p:sp>
        <p:nvSpPr>
          <p:cNvPr id="15" name="14 CuadroTexto"/>
          <p:cNvSpPr txBox="1"/>
          <p:nvPr/>
        </p:nvSpPr>
        <p:spPr>
          <a:xfrm>
            <a:off x="6732240" y="1844824"/>
            <a:ext cx="1872208" cy="923330"/>
          </a:xfrm>
          <a:prstGeom prst="rect">
            <a:avLst/>
          </a:prstGeom>
          <a:noFill/>
        </p:spPr>
        <p:txBody>
          <a:bodyPr wrap="square" rtlCol="0">
            <a:spAutoFit/>
          </a:bodyPr>
          <a:lstStyle/>
          <a:p>
            <a:r>
              <a:rPr lang="es-ES" dirty="0" smtClean="0">
                <a:solidFill>
                  <a:schemeClr val="accent4">
                    <a:lumMod val="50000"/>
                  </a:schemeClr>
                </a:solidFill>
              </a:rPr>
              <a:t>MERMELADA DE MANZANA CON SIDRA</a:t>
            </a:r>
            <a:endParaRPr lang="es-ES"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p:txBody>
          <a:bodyPr>
            <a:normAutofit lnSpcReduction="10000"/>
          </a:bodyPr>
          <a:lstStyle/>
          <a:p>
            <a:r>
              <a:rPr lang="es-ES" sz="2000" b="1" dirty="0" smtClean="0"/>
              <a:t> Exquisito postre elaborado tradicionalmente de forma artesanal a partir de yema de huevo y azúcar. Muy dulce, de textura suave, blanda y jugosa. Presenta un atractivo color crema oro por efecto del caramelo que lo corona, se lleva elaborando desde finales del S.XIX por la familia tejéiro de Grado. El tocinillo es famoso en toda Asturias.</a:t>
            </a:r>
          </a:p>
          <a:p>
            <a:r>
              <a:rPr lang="es-ES" sz="2000" b="1" dirty="0" smtClean="0"/>
              <a:t>ENVASE: 100g </a:t>
            </a:r>
          </a:p>
          <a:p>
            <a:r>
              <a:rPr lang="es-ES" sz="2000" b="1" dirty="0" smtClean="0"/>
              <a:t>PRECIO: </a:t>
            </a:r>
            <a:r>
              <a:rPr lang="es-ES" sz="2000" b="1" dirty="0" smtClean="0"/>
              <a:t>1,20</a:t>
            </a:r>
            <a:endParaRPr lang="es-ES" sz="2000" b="1" dirty="0" smtClean="0"/>
          </a:p>
          <a:p>
            <a:endParaRPr lang="es-ES" sz="2000" b="1" dirty="0" smtClean="0"/>
          </a:p>
          <a:p>
            <a:pPr>
              <a:buNone/>
            </a:pPr>
            <a:endParaRPr lang="es-ES" sz="2000" b="1" dirty="0" smtClean="0">
              <a:latin typeface="+mj-lt"/>
            </a:endParaRPr>
          </a:p>
          <a:p>
            <a:endParaRPr lang="es-ES" sz="2000" b="1" dirty="0" smtClean="0"/>
          </a:p>
          <a:p>
            <a:pPr>
              <a:buNone/>
            </a:pPr>
            <a:endParaRPr lang="es-ES" b="1" dirty="0"/>
          </a:p>
        </p:txBody>
      </p:sp>
      <p:sp>
        <p:nvSpPr>
          <p:cNvPr id="7" name="6 Rectángulo"/>
          <p:cNvSpPr/>
          <p:nvPr/>
        </p:nvSpPr>
        <p:spPr>
          <a:xfrm>
            <a:off x="1390139" y="404664"/>
            <a:ext cx="5939768" cy="923330"/>
          </a:xfrm>
          <a:prstGeom prst="rect">
            <a:avLst/>
          </a:prstGeom>
          <a:noFill/>
        </p:spPr>
        <p:txBody>
          <a:bodyPr wrap="none" lIns="91440" tIns="45720" rIns="91440" bIns="45720">
            <a:spAutoFit/>
          </a:bodyPr>
          <a:lstStyle/>
          <a:p>
            <a:pPr algn="ctr"/>
            <a:r>
              <a:rPr lang="es-E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Tocinillo de cielo</a:t>
            </a:r>
            <a:endParaRPr lang="es-E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9" name="8 Imagen" descr="tocinillo 1.jpg"/>
          <p:cNvPicPr>
            <a:picLocks noChangeAspect="1"/>
          </p:cNvPicPr>
          <p:nvPr/>
        </p:nvPicPr>
        <p:blipFill>
          <a:blip r:embed="rId2" cstate="print"/>
          <a:stretch>
            <a:fillRect/>
          </a:stretch>
        </p:blipFill>
        <p:spPr>
          <a:xfrm>
            <a:off x="683568" y="1268760"/>
            <a:ext cx="3888432" cy="2304256"/>
          </a:xfrm>
          <a:prstGeom prst="rect">
            <a:avLst/>
          </a:prstGeom>
        </p:spPr>
      </p:pic>
      <p:pic>
        <p:nvPicPr>
          <p:cNvPr id="10" name="9 Imagen" descr="tocinillo.jpg"/>
          <p:cNvPicPr>
            <a:picLocks noChangeAspect="1"/>
          </p:cNvPicPr>
          <p:nvPr/>
        </p:nvPicPr>
        <p:blipFill>
          <a:blip r:embed="rId3" cstate="print"/>
          <a:stretch>
            <a:fillRect/>
          </a:stretch>
        </p:blipFill>
        <p:spPr>
          <a:xfrm>
            <a:off x="1043608" y="3789040"/>
            <a:ext cx="2952328" cy="280831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 b="1" i="1" u="sng" dirty="0" smtClean="0"/>
              <a:t>Características de las mermeladas</a:t>
            </a:r>
            <a:endParaRPr lang="es-ES" b="1" i="1" u="sng" dirty="0"/>
          </a:p>
        </p:txBody>
      </p:sp>
      <p:sp>
        <p:nvSpPr>
          <p:cNvPr id="8" name="7 Marcador de contenido"/>
          <p:cNvSpPr>
            <a:spLocks noGrp="1"/>
          </p:cNvSpPr>
          <p:nvPr>
            <p:ph idx="1"/>
          </p:nvPr>
        </p:nvSpPr>
        <p:spPr/>
        <p:txBody>
          <a:bodyPr/>
          <a:lstStyle/>
          <a:p>
            <a:pPr>
              <a:buNone/>
            </a:pPr>
            <a:endParaRPr lang="es-ES" dirty="0" smtClean="0"/>
          </a:p>
          <a:p>
            <a:pPr algn="just">
              <a:buNone/>
            </a:pPr>
            <a:r>
              <a:rPr lang="es-ES" sz="3200" dirty="0" smtClean="0"/>
              <a:t>Mermeladas elaboradas artesanalmente en Asturias con materias primas naturales sin colorantes, ni conservantes, ni pectinas, buscando la máxima calidad a partir de una fabricación que respeta la receta tradicional y en base a unos ingredientes rigurosamente seleccionados.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692696"/>
            <a:ext cx="8640960" cy="1140736"/>
          </a:xfrm>
        </p:spPr>
        <p:txBody>
          <a:bodyPr>
            <a:noAutofit/>
          </a:bodyPr>
          <a:lstStyle/>
          <a:p>
            <a:pPr algn="ctr"/>
            <a:r>
              <a:rPr lang="es-ES" dirty="0" smtClean="0"/>
              <a:t>Condiciones de Pedido</a:t>
            </a:r>
            <a:endParaRPr lang="es-ES" dirty="0"/>
          </a:p>
        </p:txBody>
      </p:sp>
      <p:sp>
        <p:nvSpPr>
          <p:cNvPr id="3" name="2 Marcador de contenido"/>
          <p:cNvSpPr>
            <a:spLocks noGrp="1"/>
          </p:cNvSpPr>
          <p:nvPr>
            <p:ph idx="1"/>
          </p:nvPr>
        </p:nvSpPr>
        <p:spPr>
          <a:xfrm>
            <a:off x="251520" y="2492896"/>
            <a:ext cx="8640960" cy="3312368"/>
          </a:xfrm>
        </p:spPr>
        <p:txBody>
          <a:bodyPr/>
          <a:lstStyle/>
          <a:p>
            <a:r>
              <a:rPr lang="es-ES" sz="3000" dirty="0" smtClean="0">
                <a:latin typeface="+mj-lt"/>
              </a:rPr>
              <a:t>Los gastos de envío no van incluidos en el precio del producto y correrán a cargo del comprador.</a:t>
            </a:r>
          </a:p>
          <a:p>
            <a:endParaRPr lang="es-ES" sz="2800" dirty="0" smtClean="0">
              <a:latin typeface="+mj-lt"/>
            </a:endParaRPr>
          </a:p>
          <a:p>
            <a:pPr>
              <a:buNone/>
            </a:pPr>
            <a:endParaRPr lang="es-ES" sz="2800" dirty="0" smtClean="0">
              <a:latin typeface="+mj-lt"/>
            </a:endParaRPr>
          </a:p>
          <a:p>
            <a:r>
              <a:rPr lang="es-ES" sz="3000" dirty="0" smtClean="0">
                <a:latin typeface="+mj-lt"/>
              </a:rPr>
              <a:t>Los pedidos deberán realizarse con un mínimo de 15 días de antelación.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Datos de Contacto</a:t>
            </a:r>
            <a:endParaRPr lang="es-ES" dirty="0"/>
          </a:p>
        </p:txBody>
      </p:sp>
      <p:sp>
        <p:nvSpPr>
          <p:cNvPr id="3" name="2 Marcador de contenido"/>
          <p:cNvSpPr>
            <a:spLocks noGrp="1"/>
          </p:cNvSpPr>
          <p:nvPr>
            <p:ph idx="1"/>
          </p:nvPr>
        </p:nvSpPr>
        <p:spPr>
          <a:xfrm>
            <a:off x="457200" y="2132856"/>
            <a:ext cx="8229600" cy="4191744"/>
          </a:xfrm>
        </p:spPr>
        <p:txBody>
          <a:bodyPr>
            <a:normAutofit fontScale="85000" lnSpcReduction="20000"/>
          </a:bodyPr>
          <a:lstStyle/>
          <a:p>
            <a:r>
              <a:rPr lang="es-ES" sz="3200" dirty="0" smtClean="0">
                <a:latin typeface="+mj-lt"/>
              </a:rPr>
              <a:t>Cooperativa DMACS</a:t>
            </a:r>
          </a:p>
          <a:p>
            <a:endParaRPr lang="es-ES" sz="2800" dirty="0" smtClean="0">
              <a:latin typeface="+mj-lt"/>
            </a:endParaRPr>
          </a:p>
          <a:p>
            <a:r>
              <a:rPr lang="es-ES" sz="2800" dirty="0" smtClean="0">
                <a:latin typeface="+mj-lt"/>
              </a:rPr>
              <a:t>IES. Cesar Rodríguez</a:t>
            </a:r>
          </a:p>
          <a:p>
            <a:endParaRPr lang="es-ES" sz="2800" dirty="0" smtClean="0">
              <a:latin typeface="+mj-lt"/>
            </a:endParaRPr>
          </a:p>
          <a:p>
            <a:r>
              <a:rPr lang="es-ES" sz="2800" dirty="0" smtClean="0">
                <a:latin typeface="+mj-lt"/>
              </a:rPr>
              <a:t>Avd. </a:t>
            </a:r>
            <a:r>
              <a:rPr lang="es-ES" sz="2800" dirty="0" err="1" smtClean="0">
                <a:latin typeface="+mj-lt"/>
              </a:rPr>
              <a:t>Villabella</a:t>
            </a:r>
            <a:r>
              <a:rPr lang="es-ES" sz="2800" dirty="0" smtClean="0">
                <a:latin typeface="+mj-lt"/>
              </a:rPr>
              <a:t> s/n</a:t>
            </a:r>
          </a:p>
          <a:p>
            <a:endParaRPr lang="es-ES" sz="2800" dirty="0" smtClean="0">
              <a:latin typeface="+mj-lt"/>
            </a:endParaRPr>
          </a:p>
          <a:p>
            <a:r>
              <a:rPr lang="es-ES" sz="2800" dirty="0" smtClean="0">
                <a:latin typeface="+mj-lt"/>
              </a:rPr>
              <a:t>33820 Grado (Asturias)</a:t>
            </a:r>
          </a:p>
          <a:p>
            <a:endParaRPr lang="es-ES" sz="2800" dirty="0" smtClean="0">
              <a:latin typeface="+mj-lt"/>
            </a:endParaRPr>
          </a:p>
          <a:p>
            <a:r>
              <a:rPr lang="es-ES" sz="2800" dirty="0" smtClean="0">
                <a:latin typeface="+mj-lt"/>
              </a:rPr>
              <a:t>Correo electrónico: </a:t>
            </a:r>
            <a:r>
              <a:rPr lang="es-ES" sz="2800" dirty="0" smtClean="0">
                <a:hlinkClick r:id="rId2"/>
              </a:rPr>
              <a:t>demacasturias@gmail.com</a:t>
            </a:r>
            <a:endParaRPr lang="es-ES" sz="2800" dirty="0" smtClean="0">
              <a:latin typeface="+mj-lt"/>
            </a:endParaRPr>
          </a:p>
          <a:p>
            <a:endParaRPr lang="es-ES" sz="2800" dirty="0" smtClean="0">
              <a:latin typeface="+mj-lt"/>
            </a:endParaRPr>
          </a:p>
          <a:p>
            <a:r>
              <a:rPr lang="es-ES" sz="2800" dirty="0" smtClean="0">
                <a:latin typeface="+mj-lt"/>
              </a:rPr>
              <a:t>Telefono:985750152</a:t>
            </a:r>
          </a:p>
          <a:p>
            <a:pPr>
              <a:buNone/>
            </a:pPr>
            <a:endParaRPr lang="es-ES" sz="2800" dirty="0" smtClean="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carajitos_12.jpg"/>
          <p:cNvPicPr>
            <a:picLocks noGrp="1" noChangeAspect="1"/>
          </p:cNvPicPr>
          <p:nvPr>
            <p:ph sz="half" idx="1"/>
          </p:nvPr>
        </p:nvPicPr>
        <p:blipFill>
          <a:blip r:embed="rId2" cstate="print"/>
          <a:stretch>
            <a:fillRect/>
          </a:stretch>
        </p:blipFill>
        <p:spPr>
          <a:xfrm>
            <a:off x="251520" y="1700808"/>
            <a:ext cx="4388296" cy="2952328"/>
          </a:xfrm>
        </p:spPr>
      </p:pic>
      <p:sp>
        <p:nvSpPr>
          <p:cNvPr id="4" name="3 Marcador de contenido"/>
          <p:cNvSpPr>
            <a:spLocks noGrp="1"/>
          </p:cNvSpPr>
          <p:nvPr>
            <p:ph sz="half" idx="2"/>
          </p:nvPr>
        </p:nvSpPr>
        <p:spPr>
          <a:xfrm>
            <a:off x="4716016" y="1340768"/>
            <a:ext cx="3970784" cy="5256584"/>
          </a:xfrm>
        </p:spPr>
        <p:txBody>
          <a:bodyPr>
            <a:normAutofit/>
          </a:bodyPr>
          <a:lstStyle/>
          <a:p>
            <a:pPr>
              <a:buFont typeface="Wingdings" pitchFamily="2" charset="2"/>
              <a:buChar char="§"/>
            </a:pPr>
            <a:r>
              <a:rPr lang="es-ES" sz="2000" dirty="0" smtClean="0"/>
              <a:t>Los carajitos son un dulce típico de Asturias elaborados de forma artesanal con avellana, azúcar y clara de huevo.</a:t>
            </a:r>
          </a:p>
          <a:p>
            <a:pPr>
              <a:buFont typeface="Wingdings" pitchFamily="2" charset="2"/>
              <a:buChar char="§"/>
            </a:pPr>
            <a:r>
              <a:rPr lang="es-ES" sz="2000" dirty="0" smtClean="0"/>
              <a:t>Son unas pastas en las que disfrutarás en cada mordisco del extraordinario y crujiente sabor a avellana. </a:t>
            </a:r>
          </a:p>
          <a:p>
            <a:pPr>
              <a:buFont typeface="Wingdings" pitchFamily="2" charset="2"/>
              <a:buChar char="§"/>
            </a:pPr>
            <a:r>
              <a:rPr lang="es-ES" sz="2000" dirty="0" smtClean="0"/>
              <a:t>Cada caja contiene 12 unidades </a:t>
            </a:r>
          </a:p>
          <a:p>
            <a:pPr>
              <a:buFont typeface="Wingdings" pitchFamily="2" charset="2"/>
              <a:buChar char="§"/>
            </a:pPr>
            <a:r>
              <a:rPr lang="es-ES" sz="2000" dirty="0" smtClean="0"/>
              <a:t>Peso:300g</a:t>
            </a:r>
          </a:p>
          <a:p>
            <a:pPr>
              <a:buFont typeface="Wingdings" pitchFamily="2" charset="2"/>
              <a:buChar char="§"/>
            </a:pPr>
            <a:r>
              <a:rPr lang="es-ES" sz="2000" dirty="0" smtClean="0"/>
              <a:t>Precio:4,20€</a:t>
            </a:r>
          </a:p>
          <a:p>
            <a:pPr>
              <a:buNone/>
            </a:pPr>
            <a:endParaRPr lang="es-ES" sz="2000" dirty="0" smtClean="0"/>
          </a:p>
          <a:p>
            <a:pPr>
              <a:buNone/>
            </a:pPr>
            <a:endParaRPr lang="es-ES" sz="2000" dirty="0" smtClean="0"/>
          </a:p>
          <a:p>
            <a:pPr>
              <a:buFont typeface="Wingdings" pitchFamily="2" charset="2"/>
              <a:buChar char="§"/>
            </a:pPr>
            <a:endParaRPr lang="es-ES" sz="2000" dirty="0"/>
          </a:p>
        </p:txBody>
      </p:sp>
      <p:pic>
        <p:nvPicPr>
          <p:cNvPr id="8" name="4 Marcador de contenido" descr="Asturias.png"/>
          <p:cNvPicPr>
            <a:picLocks noChangeAspect="1"/>
          </p:cNvPicPr>
          <p:nvPr/>
        </p:nvPicPr>
        <p:blipFill>
          <a:blip r:embed="rId3" cstate="print"/>
          <a:stretch>
            <a:fillRect/>
          </a:stretch>
        </p:blipFill>
        <p:spPr>
          <a:xfrm>
            <a:off x="7236296" y="6110536"/>
            <a:ext cx="1907704" cy="747464"/>
          </a:xfrm>
          <a:prstGeom prst="rect">
            <a:avLst/>
          </a:prstGeom>
        </p:spPr>
      </p:pic>
      <p:sp>
        <p:nvSpPr>
          <p:cNvPr id="7" name="6 CuadroTexto"/>
          <p:cNvSpPr txBox="1"/>
          <p:nvPr/>
        </p:nvSpPr>
        <p:spPr>
          <a:xfrm>
            <a:off x="323528" y="692696"/>
            <a:ext cx="8640960" cy="923330"/>
          </a:xfrm>
          <a:prstGeom prst="rect">
            <a:avLst/>
          </a:prstGeom>
          <a:noFill/>
        </p:spPr>
        <p:txBody>
          <a:bodyPr wrap="square" rtlCol="0">
            <a:spAutoFit/>
          </a:bodyPr>
          <a:lstStyle/>
          <a:p>
            <a:r>
              <a:rPr lang="es-ES" sz="5400" b="1" i="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cs typeface="Andalus" pitchFamily="18" charset="-78"/>
              </a:rPr>
              <a:t>CARAJITOS</a:t>
            </a:r>
            <a:endParaRPr lang="es-ES" sz="5400" i="1" dirty="0">
              <a:ln w="31550" cmpd="sng">
                <a:solidFill>
                  <a:schemeClr val="tx1">
                    <a:lumMod val="95000"/>
                    <a:lumOff val="5000"/>
                  </a:schemeClr>
                </a:solidFill>
                <a:prstDash val="solid"/>
              </a:ln>
              <a:solidFill>
                <a:schemeClr val="accent3">
                  <a:lumMod val="60000"/>
                  <a:lumOff val="40000"/>
                </a:schemeClr>
              </a:solidFill>
              <a:latin typeface="Algerian" pitchFamily="82" charset="0"/>
              <a:cs typeface="Andalus"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ln w="17780" cmpd="sng">
                  <a:solidFill>
                    <a:schemeClr val="bg1"/>
                  </a:solidFill>
                  <a:prstDash val="solid"/>
                  <a:miter lim="800000"/>
                </a:ln>
                <a:solidFill>
                  <a:srgbClr val="00B0F0"/>
                </a:solidFill>
                <a:effectLst>
                  <a:outerShdw blurRad="50800" dist="38100" dir="16200000" rotWithShape="0">
                    <a:prstClr val="black">
                      <a:alpha val="40000"/>
                    </a:prstClr>
                  </a:outerShdw>
                </a:effectLst>
              </a:rPr>
              <a:t/>
            </a:r>
            <a:br>
              <a:rPr lang="es-ES" b="1" dirty="0" smtClean="0">
                <a:ln w="17780" cmpd="sng">
                  <a:solidFill>
                    <a:schemeClr val="bg1"/>
                  </a:solidFill>
                  <a:prstDash val="solid"/>
                  <a:miter lim="800000"/>
                </a:ln>
                <a:solidFill>
                  <a:srgbClr val="00B0F0"/>
                </a:solidFill>
                <a:effectLst>
                  <a:outerShdw blurRad="50800" dist="38100" dir="16200000" rotWithShape="0">
                    <a:prstClr val="black">
                      <a:alpha val="40000"/>
                    </a:prstClr>
                  </a:outerShdw>
                </a:effectLst>
              </a:rPr>
            </a:br>
            <a:r>
              <a:rPr lang="es-ES" sz="4900" b="1" dirty="0" smtClean="0">
                <a:ln w="17780" cmpd="sng">
                  <a:solidFill>
                    <a:schemeClr val="bg1"/>
                  </a:solidFill>
                  <a:prstDash val="solid"/>
                  <a:miter lim="800000"/>
                </a:ln>
                <a:solidFill>
                  <a:srgbClr val="00B0F0"/>
                </a:solidFill>
                <a:effectLst>
                  <a:outerShdw blurRad="50800" dist="38100" dir="16200000" rotWithShape="0">
                    <a:prstClr val="black">
                      <a:alpha val="40000"/>
                    </a:prstClr>
                  </a:outerShdw>
                </a:effectLst>
              </a:rPr>
              <a:t/>
            </a:r>
            <a:br>
              <a:rPr lang="es-ES" sz="4900" b="1" dirty="0" smtClean="0">
                <a:ln w="17780" cmpd="sng">
                  <a:solidFill>
                    <a:schemeClr val="bg1"/>
                  </a:solidFill>
                  <a:prstDash val="solid"/>
                  <a:miter lim="800000"/>
                </a:ln>
                <a:solidFill>
                  <a:srgbClr val="00B0F0"/>
                </a:solidFill>
                <a:effectLst>
                  <a:outerShdw blurRad="50800" dist="38100" dir="16200000" rotWithShape="0">
                    <a:prstClr val="black">
                      <a:alpha val="40000"/>
                    </a:prstClr>
                  </a:outerShdw>
                </a:effectLst>
              </a:rPr>
            </a:br>
            <a:endParaRPr lang="es-ES" sz="4900" dirty="0"/>
          </a:p>
        </p:txBody>
      </p:sp>
      <p:pic>
        <p:nvPicPr>
          <p:cNvPr id="5" name="4 Marcador de contenido" descr="domin.jpg"/>
          <p:cNvPicPr>
            <a:picLocks noGrp="1" noChangeAspect="1"/>
          </p:cNvPicPr>
          <p:nvPr>
            <p:ph sz="half" idx="1"/>
          </p:nvPr>
        </p:nvPicPr>
        <p:blipFill>
          <a:blip r:embed="rId2" cstate="print"/>
          <a:stretch>
            <a:fillRect/>
          </a:stretch>
        </p:blipFill>
        <p:spPr>
          <a:xfrm>
            <a:off x="539552" y="2204864"/>
            <a:ext cx="3744416" cy="2313831"/>
          </a:xfrm>
        </p:spPr>
      </p:pic>
      <p:sp>
        <p:nvSpPr>
          <p:cNvPr id="4" name="3 Marcador de contenido"/>
          <p:cNvSpPr>
            <a:spLocks noGrp="1"/>
          </p:cNvSpPr>
          <p:nvPr>
            <p:ph sz="half" idx="2"/>
          </p:nvPr>
        </p:nvSpPr>
        <p:spPr/>
        <p:txBody>
          <a:bodyPr>
            <a:normAutofit lnSpcReduction="10000"/>
          </a:bodyPr>
          <a:lstStyle/>
          <a:p>
            <a:r>
              <a:rPr lang="es-ES" sz="2400" dirty="0" smtClean="0"/>
              <a:t>La casadiella es un dulce típico asturiano. Se trata de una especie de empanadilla frita elaborada con una masa de harina de trigo que se rellena con una mezcla de nueces, azúcar y anís.</a:t>
            </a:r>
          </a:p>
          <a:p>
            <a:r>
              <a:rPr lang="es-ES" sz="2400" dirty="0" smtClean="0"/>
              <a:t>Cada caja contiene 6 unidades.</a:t>
            </a:r>
          </a:p>
          <a:p>
            <a:r>
              <a:rPr lang="es-ES" sz="2400" dirty="0" smtClean="0"/>
              <a:t>Peso:300g</a:t>
            </a:r>
          </a:p>
          <a:p>
            <a:r>
              <a:rPr lang="es-ES" sz="2400" dirty="0" smtClean="0"/>
              <a:t>Precio:3€</a:t>
            </a:r>
            <a:endParaRPr lang="es-ES" sz="2400" dirty="0"/>
          </a:p>
        </p:txBody>
      </p:sp>
      <p:pic>
        <p:nvPicPr>
          <p:cNvPr id="7" name="4 Marcador de contenido" descr="Asturias.png"/>
          <p:cNvPicPr>
            <a:picLocks noChangeAspect="1"/>
          </p:cNvPicPr>
          <p:nvPr/>
        </p:nvPicPr>
        <p:blipFill>
          <a:blip r:embed="rId3" cstate="print"/>
          <a:stretch>
            <a:fillRect/>
          </a:stretch>
        </p:blipFill>
        <p:spPr>
          <a:xfrm>
            <a:off x="7236296" y="6110536"/>
            <a:ext cx="1907704" cy="747464"/>
          </a:xfrm>
          <a:prstGeom prst="rect">
            <a:avLst/>
          </a:prstGeom>
        </p:spPr>
      </p:pic>
      <p:sp>
        <p:nvSpPr>
          <p:cNvPr id="10" name="9 CuadroTexto"/>
          <p:cNvSpPr txBox="1"/>
          <p:nvPr/>
        </p:nvSpPr>
        <p:spPr>
          <a:xfrm>
            <a:off x="683568" y="836712"/>
            <a:ext cx="7776864" cy="923330"/>
          </a:xfrm>
          <a:prstGeom prst="rect">
            <a:avLst/>
          </a:prstGeom>
          <a:noFill/>
        </p:spPr>
        <p:txBody>
          <a:bodyPr wrap="square" rtlCol="0">
            <a:spAutoFit/>
          </a:bodyPr>
          <a:lstStyle/>
          <a:p>
            <a:r>
              <a:rPr lang="es-ES" sz="5400" b="1" i="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CASADIELLAS</a:t>
            </a:r>
            <a:endParaRPr lang="es-ES" sz="5400" b="1" i="1" dirty="0">
              <a:ln w="31550" cmpd="sng">
                <a:solidFill>
                  <a:schemeClr val="tx1">
                    <a:lumMod val="95000"/>
                    <a:lumOff val="5000"/>
                  </a:schemeClr>
                </a:solidFill>
                <a:prstDash val="solid"/>
              </a:ln>
              <a:solidFill>
                <a:schemeClr val="accent3">
                  <a:lumMod val="60000"/>
                  <a:lumOff val="40000"/>
                </a:schemeClr>
              </a:solidFill>
              <a:latin typeface="Algerian"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descr="chorizo_jabali.jpg"/>
          <p:cNvPicPr>
            <a:picLocks noGrp="1" noChangeAspect="1"/>
          </p:cNvPicPr>
          <p:nvPr>
            <p:ph sz="half" idx="1"/>
          </p:nvPr>
        </p:nvPicPr>
        <p:blipFill>
          <a:blip r:embed="rId2" cstate="print"/>
          <a:stretch>
            <a:fillRect/>
          </a:stretch>
        </p:blipFill>
        <p:spPr>
          <a:xfrm>
            <a:off x="-1668" y="2060848"/>
            <a:ext cx="4515056" cy="3888432"/>
          </a:xfrm>
        </p:spPr>
      </p:pic>
      <p:sp>
        <p:nvSpPr>
          <p:cNvPr id="4" name="3 Marcador de contenido"/>
          <p:cNvSpPr>
            <a:spLocks noGrp="1"/>
          </p:cNvSpPr>
          <p:nvPr>
            <p:ph sz="half" idx="2"/>
          </p:nvPr>
        </p:nvSpPr>
        <p:spPr/>
        <p:txBody>
          <a:bodyPr>
            <a:normAutofit/>
          </a:bodyPr>
          <a:lstStyle/>
          <a:p>
            <a:r>
              <a:rPr lang="es-ES" sz="2000" dirty="0" smtClean="0"/>
              <a:t>Embutido natural, elaborado de manera tradicional, sin conservantes, ahumado con leña de roble y curado en un microclima especial.</a:t>
            </a:r>
          </a:p>
          <a:p>
            <a:r>
              <a:rPr lang="es-ES" sz="2000" dirty="0" smtClean="0"/>
              <a:t>Su sabor fuerte y salvaje da a este chorizo, un sabor distinto y fuerte, difícil de igualar.</a:t>
            </a:r>
          </a:p>
          <a:p>
            <a:r>
              <a:rPr lang="es-ES" sz="2000" dirty="0" smtClean="0"/>
              <a:t>Peso: 200g</a:t>
            </a:r>
          </a:p>
          <a:p>
            <a:r>
              <a:rPr lang="es-ES" sz="2000" dirty="0" smtClean="0"/>
              <a:t>Precio: 2.70€</a:t>
            </a:r>
            <a:endParaRPr lang="es-ES" sz="2000" dirty="0"/>
          </a:p>
        </p:txBody>
      </p:sp>
      <p:sp>
        <p:nvSpPr>
          <p:cNvPr id="8" name="7 CuadroTexto"/>
          <p:cNvSpPr txBox="1"/>
          <p:nvPr/>
        </p:nvSpPr>
        <p:spPr>
          <a:xfrm>
            <a:off x="971600" y="836712"/>
            <a:ext cx="7416824" cy="923330"/>
          </a:xfrm>
          <a:prstGeom prst="rect">
            <a:avLst/>
          </a:prstGeom>
          <a:noFill/>
        </p:spPr>
        <p:txBody>
          <a:bodyPr wrap="square" rtlCol="0">
            <a:spAutoFit/>
          </a:bodyPr>
          <a:lstStyle/>
          <a:p>
            <a:r>
              <a:rPr lang="es-ES" sz="5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CHORIZO DE JABALÍ</a:t>
            </a:r>
            <a:endParaRPr lang="es-ES" sz="5400"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descr="chorizo_ciervo.jpg"/>
          <p:cNvPicPr>
            <a:picLocks noGrp="1" noChangeAspect="1"/>
          </p:cNvPicPr>
          <p:nvPr>
            <p:ph sz="half" idx="1"/>
          </p:nvPr>
        </p:nvPicPr>
        <p:blipFill>
          <a:blip r:embed="rId2" cstate="print"/>
          <a:stretch>
            <a:fillRect/>
          </a:stretch>
        </p:blipFill>
        <p:spPr>
          <a:xfrm>
            <a:off x="201216" y="2276872"/>
            <a:ext cx="4132659" cy="3284934"/>
          </a:xfrm>
        </p:spPr>
      </p:pic>
      <p:sp>
        <p:nvSpPr>
          <p:cNvPr id="4" name="3 Marcador de contenido"/>
          <p:cNvSpPr>
            <a:spLocks noGrp="1"/>
          </p:cNvSpPr>
          <p:nvPr>
            <p:ph sz="half" idx="2"/>
          </p:nvPr>
        </p:nvSpPr>
        <p:spPr/>
        <p:txBody>
          <a:bodyPr/>
          <a:lstStyle/>
          <a:p>
            <a:r>
              <a:rPr lang="es-ES" dirty="0" smtClean="0"/>
              <a:t>Exquisito chorizo de color rojizo  oscuro.</a:t>
            </a:r>
          </a:p>
          <a:p>
            <a:r>
              <a:rPr lang="es-ES" dirty="0" smtClean="0"/>
              <a:t> Elaborado con carne y panceta de ciervo, que aporta un grado de jugosidad extra al embutido.</a:t>
            </a:r>
          </a:p>
          <a:p>
            <a:r>
              <a:rPr lang="es-ES" dirty="0" smtClean="0"/>
              <a:t>Peso: 200g</a:t>
            </a:r>
          </a:p>
          <a:p>
            <a:r>
              <a:rPr lang="es-ES" dirty="0" smtClean="0"/>
              <a:t>Precio: 2.70€</a:t>
            </a:r>
            <a:endParaRPr lang="es-ES" dirty="0"/>
          </a:p>
        </p:txBody>
      </p:sp>
      <p:sp>
        <p:nvSpPr>
          <p:cNvPr id="5" name="4 CuadroTexto"/>
          <p:cNvSpPr txBox="1"/>
          <p:nvPr/>
        </p:nvSpPr>
        <p:spPr>
          <a:xfrm>
            <a:off x="683568" y="908720"/>
            <a:ext cx="7776864" cy="923330"/>
          </a:xfrm>
          <a:prstGeom prst="rect">
            <a:avLst/>
          </a:prstGeom>
          <a:noFill/>
        </p:spPr>
        <p:txBody>
          <a:bodyPr wrap="square" rtlCol="0">
            <a:spAutoFit/>
          </a:bodyPr>
          <a:lstStyle/>
          <a:p>
            <a:r>
              <a:rPr lang="es-ES" sz="5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CHORIZO DE CIERVO</a:t>
            </a:r>
            <a:endParaRPr lang="es-ES" sz="5400"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60648"/>
            <a:ext cx="9144000" cy="1143000"/>
          </a:xfrm>
        </p:spPr>
        <p:txBody>
          <a:bodyPr>
            <a:normAutofit/>
          </a:bodyPr>
          <a:lstStyle/>
          <a:p>
            <a:r>
              <a:rPr lang="es-ES" sz="4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Queso de </a:t>
            </a:r>
            <a:r>
              <a:rPr lang="es-ES" sz="4400" b="1" dirty="0" err="1"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Afuega´l</a:t>
            </a:r>
            <a:r>
              <a:rPr lang="es-ES" sz="4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 </a:t>
            </a:r>
            <a:r>
              <a:rPr lang="es-ES" sz="4400" b="1" dirty="0" err="1"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Pitu</a:t>
            </a:r>
            <a:r>
              <a:rPr lang="es-ES" sz="4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 Blanco</a:t>
            </a:r>
            <a:endParaRPr lang="es-ES" sz="4400"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pic>
        <p:nvPicPr>
          <p:cNvPr id="1029" name="Picture 5" descr="C:\Users\Alumno\Desktop\228133170_1.jpg"/>
          <p:cNvPicPr>
            <a:picLocks noGrp="1" noChangeAspect="1" noChangeArrowheads="1"/>
          </p:cNvPicPr>
          <p:nvPr>
            <p:ph sz="half" idx="1"/>
          </p:nvPr>
        </p:nvPicPr>
        <p:blipFill>
          <a:blip r:embed="rId2" cstate="print"/>
          <a:srcRect/>
          <a:stretch>
            <a:fillRect/>
          </a:stretch>
        </p:blipFill>
        <p:spPr bwMode="auto">
          <a:xfrm>
            <a:off x="214282" y="1571612"/>
            <a:ext cx="3583292" cy="2592288"/>
          </a:xfrm>
          <a:prstGeom prst="rect">
            <a:avLst/>
          </a:prstGeom>
          <a:noFill/>
        </p:spPr>
      </p:pic>
      <p:sp>
        <p:nvSpPr>
          <p:cNvPr id="4" name="3 Marcador de contenido"/>
          <p:cNvSpPr>
            <a:spLocks noGrp="1"/>
          </p:cNvSpPr>
          <p:nvPr>
            <p:ph sz="half" idx="2"/>
          </p:nvPr>
        </p:nvSpPr>
        <p:spPr>
          <a:xfrm>
            <a:off x="4860032" y="1700808"/>
            <a:ext cx="3816424" cy="4014208"/>
          </a:xfrm>
        </p:spPr>
        <p:txBody>
          <a:bodyPr>
            <a:noAutofit/>
          </a:bodyPr>
          <a:lstStyle/>
          <a:p>
            <a:r>
              <a:rPr lang="es-ES" sz="1600" dirty="0" smtClean="0"/>
              <a:t>El queso </a:t>
            </a:r>
            <a:r>
              <a:rPr lang="es-ES" sz="1600" dirty="0" err="1" smtClean="0"/>
              <a:t>Afuega´l</a:t>
            </a:r>
            <a:r>
              <a:rPr lang="es-ES" sz="1600" dirty="0" smtClean="0"/>
              <a:t> </a:t>
            </a:r>
            <a:r>
              <a:rPr lang="es-ES" sz="1600" dirty="0" err="1" smtClean="0"/>
              <a:t>Pitu</a:t>
            </a:r>
            <a:r>
              <a:rPr lang="es-ES" sz="1600" dirty="0" smtClean="0"/>
              <a:t> se elabora con leche de vaca procedente de ganaderías ubicadas en la zona geográfica protegida. </a:t>
            </a:r>
          </a:p>
          <a:p>
            <a:pPr>
              <a:buNone/>
            </a:pPr>
            <a:endParaRPr lang="es-ES" sz="1600" dirty="0" smtClean="0"/>
          </a:p>
          <a:p>
            <a:r>
              <a:rPr lang="es-ES" sz="1600" dirty="0" smtClean="0"/>
              <a:t>Cuenta la leyenda que el nombre </a:t>
            </a:r>
            <a:r>
              <a:rPr lang="es-ES" sz="1600" dirty="0" err="1" smtClean="0"/>
              <a:t>Afuega'l</a:t>
            </a:r>
            <a:r>
              <a:rPr lang="es-ES" sz="1600" dirty="0" smtClean="0"/>
              <a:t> </a:t>
            </a:r>
            <a:r>
              <a:rPr lang="es-ES" sz="1600" dirty="0" err="1" smtClean="0"/>
              <a:t>Pitu</a:t>
            </a:r>
            <a:r>
              <a:rPr lang="es-ES" sz="1600" dirty="0" smtClean="0"/>
              <a:t> (</a:t>
            </a:r>
            <a:r>
              <a:rPr lang="es-ES" sz="1600" i="1" dirty="0" smtClean="0"/>
              <a:t>"ahogar la garganta"</a:t>
            </a:r>
            <a:r>
              <a:rPr lang="es-ES" sz="1600" dirty="0" smtClean="0"/>
              <a:t> en asturiano) proviene de su mayor peculiaridad: la textura compacta y firme que aumenta en su maduración.</a:t>
            </a:r>
          </a:p>
          <a:p>
            <a:endParaRPr lang="es-ES" sz="1600" dirty="0" smtClean="0"/>
          </a:p>
          <a:p>
            <a:r>
              <a:rPr lang="es-ES" sz="1600" dirty="0" smtClean="0"/>
              <a:t>Se envían envasados al vacío individualmente.</a:t>
            </a:r>
          </a:p>
          <a:p>
            <a:endParaRPr lang="es-ES" sz="1600" dirty="0" smtClean="0"/>
          </a:p>
          <a:p>
            <a:r>
              <a:rPr lang="es-ES" sz="1600" dirty="0" smtClean="0"/>
              <a:t>Peso: 300g   </a:t>
            </a:r>
          </a:p>
          <a:p>
            <a:endParaRPr lang="es-ES" sz="1600" dirty="0" smtClean="0"/>
          </a:p>
          <a:p>
            <a:r>
              <a:rPr lang="es-ES" sz="1600" dirty="0" smtClean="0"/>
              <a:t>Precio: 3,80€</a:t>
            </a:r>
          </a:p>
          <a:p>
            <a:pPr>
              <a:buNone/>
            </a:pPr>
            <a:endParaRPr lang="es-ES" sz="1600" dirty="0" smtClean="0">
              <a:latin typeface="Arial Rounded MT Bold" pitchFamily="34" charset="0"/>
            </a:endParaRPr>
          </a:p>
        </p:txBody>
      </p:sp>
      <p:pic>
        <p:nvPicPr>
          <p:cNvPr id="1028" name="Picture 4" descr="C:\Users\Alumno\Desktop\logo-queseria-la-borbolla.png"/>
          <p:cNvPicPr>
            <a:picLocks noChangeAspect="1" noChangeArrowheads="1"/>
          </p:cNvPicPr>
          <p:nvPr/>
        </p:nvPicPr>
        <p:blipFill>
          <a:blip r:embed="rId3" cstate="print"/>
          <a:srcRect/>
          <a:stretch>
            <a:fillRect/>
          </a:stretch>
        </p:blipFill>
        <p:spPr bwMode="auto">
          <a:xfrm>
            <a:off x="0" y="4286256"/>
            <a:ext cx="2160240" cy="1098553"/>
          </a:xfrm>
          <a:prstGeom prst="rect">
            <a:avLst/>
          </a:prstGeom>
          <a:noFill/>
        </p:spPr>
      </p:pic>
      <p:pic>
        <p:nvPicPr>
          <p:cNvPr id="1030" name="Picture 6" descr="C:\Users\Alumno\Desktop\logo.gif"/>
          <p:cNvPicPr>
            <a:picLocks noChangeAspect="1" noChangeArrowheads="1"/>
          </p:cNvPicPr>
          <p:nvPr/>
        </p:nvPicPr>
        <p:blipFill>
          <a:blip r:embed="rId4" cstate="print"/>
          <a:srcRect/>
          <a:stretch>
            <a:fillRect/>
          </a:stretch>
        </p:blipFill>
        <p:spPr bwMode="auto">
          <a:xfrm>
            <a:off x="2214546" y="4214818"/>
            <a:ext cx="1475656" cy="147565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42852"/>
            <a:ext cx="8763866" cy="1413940"/>
          </a:xfrm>
        </p:spPr>
        <p:txBody>
          <a:bodyPr>
            <a:normAutofit fontScale="90000"/>
          </a:bodyPr>
          <a:lstStyle/>
          <a:p>
            <a:r>
              <a:rPr lang="es-ES" dirty="0" smtClean="0">
                <a:solidFill>
                  <a:sysClr val="windowText" lastClr="000000"/>
                </a:solidFill>
              </a:rPr>
              <a:t/>
            </a:r>
            <a:br>
              <a:rPr lang="es-ES" dirty="0" smtClean="0">
                <a:solidFill>
                  <a:sysClr val="windowText" lastClr="000000"/>
                </a:solidFill>
              </a:rPr>
            </a:br>
            <a:r>
              <a:rPr lang="es-ES" dirty="0" smtClean="0">
                <a:solidFill>
                  <a:sysClr val="windowText" lastClr="000000"/>
                </a:solidFill>
              </a:rPr>
              <a:t/>
            </a:r>
            <a:br>
              <a:rPr lang="es-ES" dirty="0" smtClean="0">
                <a:solidFill>
                  <a:sysClr val="windowText" lastClr="000000"/>
                </a:solidFill>
              </a:rPr>
            </a:br>
            <a:r>
              <a:rPr lang="es-ES" dirty="0" smtClean="0">
                <a:solidFill>
                  <a:sysClr val="windowText" lastClr="000000"/>
                </a:solidFill>
              </a:rPr>
              <a:t/>
            </a:r>
            <a:br>
              <a:rPr lang="es-ES" dirty="0" smtClean="0">
                <a:solidFill>
                  <a:sysClr val="windowText" lastClr="000000"/>
                </a:solidFill>
              </a:rPr>
            </a:br>
            <a:r>
              <a:rPr lang="es-ES" dirty="0" smtClean="0">
                <a:solidFill>
                  <a:sysClr val="windowText" lastClr="000000"/>
                </a:solidFill>
              </a:rPr>
              <a:t/>
            </a:r>
            <a:br>
              <a:rPr lang="es-ES" dirty="0" smtClean="0">
                <a:solidFill>
                  <a:sysClr val="windowText" lastClr="000000"/>
                </a:solidFill>
              </a:rPr>
            </a:br>
            <a:r>
              <a:rPr lang="es-ES" sz="53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Queso</a:t>
            </a:r>
            <a:r>
              <a:rPr lang="es-ES" sz="5300" dirty="0" smtClean="0">
                <a:solidFill>
                  <a:sysClr val="windowText" lastClr="000000"/>
                </a:solidFill>
                <a:latin typeface="Algerian" pitchFamily="82" charset="0"/>
              </a:rPr>
              <a:t> </a:t>
            </a:r>
            <a:r>
              <a:rPr lang="es-ES" sz="5300" b="1" dirty="0" err="1"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AfuegA´l</a:t>
            </a:r>
            <a:r>
              <a:rPr lang="es-ES" sz="53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 </a:t>
            </a:r>
            <a:r>
              <a:rPr lang="es-ES" sz="5300" b="1" dirty="0" err="1"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Pitu</a:t>
            </a:r>
            <a:r>
              <a:rPr lang="es-ES" sz="53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 Rojo</a:t>
            </a:r>
            <a:endParaRPr lang="es-ES" sz="5300" dirty="0">
              <a:ln w="31550" cmpd="sng">
                <a:solidFill>
                  <a:schemeClr val="tx1">
                    <a:lumMod val="95000"/>
                    <a:lumOff val="5000"/>
                  </a:schemeClr>
                </a:solidFill>
                <a:prstDash val="solid"/>
              </a:ln>
              <a:solidFill>
                <a:schemeClr val="accent3">
                  <a:lumMod val="60000"/>
                  <a:lumOff val="40000"/>
                </a:schemeClr>
              </a:solidFill>
              <a:latin typeface="Algerian" pitchFamily="82" charset="0"/>
            </a:endParaRPr>
          </a:p>
        </p:txBody>
      </p:sp>
      <p:pic>
        <p:nvPicPr>
          <p:cNvPr id="1026" name="Picture 2" descr="C:\Users\alumno.Lenovo-PC\Desktop\Queso-Afuega´l-Pitu-Rojo-D.O.-QUESOS-ASTURIANOS-600x450.jpg"/>
          <p:cNvPicPr>
            <a:picLocks noGrp="1" noChangeAspect="1" noChangeArrowheads="1"/>
          </p:cNvPicPr>
          <p:nvPr>
            <p:ph sz="half" idx="1"/>
          </p:nvPr>
        </p:nvPicPr>
        <p:blipFill>
          <a:blip r:embed="rId2" cstate="print"/>
          <a:srcRect/>
          <a:stretch>
            <a:fillRect/>
          </a:stretch>
        </p:blipFill>
        <p:spPr bwMode="auto">
          <a:xfrm>
            <a:off x="179512" y="1988840"/>
            <a:ext cx="3786214" cy="2928958"/>
          </a:xfrm>
          <a:prstGeom prst="rect">
            <a:avLst/>
          </a:prstGeom>
          <a:noFill/>
        </p:spPr>
      </p:pic>
      <p:sp>
        <p:nvSpPr>
          <p:cNvPr id="4" name="3 Marcador de contenido"/>
          <p:cNvSpPr>
            <a:spLocks noGrp="1"/>
          </p:cNvSpPr>
          <p:nvPr>
            <p:ph sz="half" idx="2"/>
          </p:nvPr>
        </p:nvSpPr>
        <p:spPr>
          <a:xfrm>
            <a:off x="4067944" y="1785926"/>
            <a:ext cx="5076056" cy="4307370"/>
          </a:xfrm>
        </p:spPr>
        <p:txBody>
          <a:bodyPr>
            <a:noAutofit/>
          </a:bodyPr>
          <a:lstStyle/>
          <a:p>
            <a:r>
              <a:rPr lang="es-ES" sz="2000" dirty="0" smtClean="0"/>
              <a:t> Se diferencia del blanco además de por el color, ya que presenta un tono rojo anaranjado sin corteza definida, por el sabor, ya que ha sido amasado con pimentón dándole un sabor picante e intenso.</a:t>
            </a:r>
          </a:p>
          <a:p>
            <a:r>
              <a:rPr lang="es-ES" sz="2000" dirty="0" smtClean="0"/>
              <a:t> Su peculiar nombre se debe a su textura y sabor, untuoso y recio, que hace que algunas veces se pegue a la garganta.</a:t>
            </a:r>
            <a:endParaRPr lang="es-ES" sz="2000" dirty="0" smtClean="0">
              <a:latin typeface="Berlin Sans FB Demi" pitchFamily="34" charset="0"/>
            </a:endParaRPr>
          </a:p>
          <a:p>
            <a:r>
              <a:rPr lang="es-ES" sz="2000" dirty="0" smtClean="0"/>
              <a:t>Peso:300g</a:t>
            </a:r>
          </a:p>
          <a:p>
            <a:r>
              <a:rPr lang="es-ES" sz="2000" dirty="0" smtClean="0"/>
              <a:t>Precio:4€</a:t>
            </a:r>
            <a:endParaRPr lang="es-ES" sz="2000" dirty="0" smtClean="0">
              <a:latin typeface="Berlin Sans FB Dem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Marcador de contenido" descr="productos.jpg"/>
          <p:cNvPicPr>
            <a:picLocks noGrp="1" noChangeAspect="1"/>
          </p:cNvPicPr>
          <p:nvPr>
            <p:ph sz="half" idx="1"/>
          </p:nvPr>
        </p:nvPicPr>
        <p:blipFill>
          <a:blip r:embed="rId3" cstate="print"/>
          <a:stretch>
            <a:fillRect/>
          </a:stretch>
        </p:blipFill>
        <p:spPr>
          <a:xfrm>
            <a:off x="323528" y="1844824"/>
            <a:ext cx="4193407" cy="3888432"/>
          </a:xfrm>
        </p:spPr>
      </p:pic>
      <p:sp>
        <p:nvSpPr>
          <p:cNvPr id="6" name="5 Marcador de contenido"/>
          <p:cNvSpPr>
            <a:spLocks noGrp="1"/>
          </p:cNvSpPr>
          <p:nvPr>
            <p:ph sz="half" idx="2"/>
          </p:nvPr>
        </p:nvSpPr>
        <p:spPr>
          <a:xfrm>
            <a:off x="4648200" y="1556792"/>
            <a:ext cx="4316288" cy="4840960"/>
          </a:xfrm>
        </p:spPr>
        <p:txBody>
          <a:bodyPr>
            <a:normAutofit/>
          </a:bodyPr>
          <a:lstStyle/>
          <a:p>
            <a:endParaRPr lang="es-ES" sz="2000" dirty="0" smtClean="0"/>
          </a:p>
          <a:p>
            <a:r>
              <a:rPr lang="es-ES" sz="2400" dirty="0" smtClean="0"/>
              <a:t>Sabrosísimas galletas artesanales de Grado, hechas de harina, azúcar y huevo, elaboradas en Peñaflor (pueblo de Grado), desde hace 200 años.</a:t>
            </a:r>
          </a:p>
          <a:p>
            <a:r>
              <a:rPr lang="es-ES" sz="2400" dirty="0" smtClean="0"/>
              <a:t>Peso de la caja: 750/800gr aprox.</a:t>
            </a:r>
          </a:p>
          <a:p>
            <a:r>
              <a:rPr lang="es-ES" sz="2400" dirty="0" smtClean="0"/>
              <a:t>Precio: 2´50€</a:t>
            </a:r>
          </a:p>
          <a:p>
            <a:pPr>
              <a:buNone/>
            </a:pPr>
            <a:endParaRPr lang="es-ES" b="1" dirty="0" smtClean="0"/>
          </a:p>
          <a:p>
            <a:pPr>
              <a:buNone/>
            </a:pPr>
            <a:endParaRPr lang="es-ES" b="1" dirty="0"/>
          </a:p>
        </p:txBody>
      </p:sp>
      <p:sp>
        <p:nvSpPr>
          <p:cNvPr id="5" name="4 CuadroTexto"/>
          <p:cNvSpPr txBox="1"/>
          <p:nvPr/>
        </p:nvSpPr>
        <p:spPr>
          <a:xfrm>
            <a:off x="179512" y="476672"/>
            <a:ext cx="8856984" cy="923330"/>
          </a:xfrm>
          <a:prstGeom prst="rect">
            <a:avLst/>
          </a:prstGeom>
          <a:noFill/>
        </p:spPr>
        <p:txBody>
          <a:bodyPr wrap="square" rtlCol="0">
            <a:spAutoFit/>
          </a:bodyPr>
          <a:lstStyle/>
          <a:p>
            <a:r>
              <a:rPr lang="es-ES" sz="5400"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SUSPIROS LA TRIUNFANTE</a:t>
            </a:r>
            <a:endParaRPr lang="es-ES" sz="5400"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rPr>
              <a:t>Paté DE CABRALES</a:t>
            </a:r>
            <a:endParaRPr lang="es-ES" b="1" dirty="0">
              <a:ln w="31550" cmpd="sng">
                <a:solidFill>
                  <a:schemeClr val="tx1">
                    <a:lumMod val="95000"/>
                    <a:lumOff val="5000"/>
                  </a:schemeClr>
                </a:solidFill>
                <a:prstDash val="solid"/>
              </a:ln>
              <a:solidFill>
                <a:schemeClr val="accent3">
                  <a:lumMod val="60000"/>
                  <a:lumOff val="40000"/>
                </a:schemeClr>
              </a:solidFill>
              <a:effectLst>
                <a:outerShdw blurRad="41275" dist="12700" dir="12000000" algn="tl" rotWithShape="0">
                  <a:srgbClr val="000000">
                    <a:alpha val="40000"/>
                  </a:srgbClr>
                </a:outerShdw>
              </a:effectLst>
              <a:latin typeface="Algerian" pitchFamily="82" charset="0"/>
            </a:endParaRPr>
          </a:p>
        </p:txBody>
      </p:sp>
      <p:sp>
        <p:nvSpPr>
          <p:cNvPr id="4" name="3 Marcador de contenido"/>
          <p:cNvSpPr>
            <a:spLocks noGrp="1"/>
          </p:cNvSpPr>
          <p:nvPr>
            <p:ph sz="half" idx="2"/>
          </p:nvPr>
        </p:nvSpPr>
        <p:spPr/>
        <p:txBody>
          <a:bodyPr/>
          <a:lstStyle/>
          <a:p>
            <a:endParaRPr lang="es-ES" sz="2400" dirty="0" smtClean="0"/>
          </a:p>
          <a:p>
            <a:r>
              <a:rPr lang="es-ES" sz="2400" dirty="0" smtClean="0"/>
              <a:t>Paté artesanal de queso de cabrales, un producto de textura fina, muy untuoso, con el sabor y la fuerza del queso Asturiano más internacional</a:t>
            </a:r>
          </a:p>
          <a:p>
            <a:r>
              <a:rPr lang="es-ES" sz="2400" dirty="0" smtClean="0"/>
              <a:t>Peso:100g</a:t>
            </a:r>
          </a:p>
          <a:p>
            <a:r>
              <a:rPr lang="es-ES" sz="2400" dirty="0" smtClean="0"/>
              <a:t>Precio:2,20</a:t>
            </a:r>
          </a:p>
          <a:p>
            <a:pPr>
              <a:buNone/>
            </a:pPr>
            <a:endParaRPr lang="es-ES" dirty="0"/>
          </a:p>
        </p:txBody>
      </p:sp>
      <p:pic>
        <p:nvPicPr>
          <p:cNvPr id="2050" name="Picture 2" descr="C:\Users\Alumno\Desktop\cabrales.jpg"/>
          <p:cNvPicPr>
            <a:picLocks noGrp="1" noChangeAspect="1" noChangeArrowheads="1"/>
          </p:cNvPicPr>
          <p:nvPr>
            <p:ph sz="half" idx="1"/>
          </p:nvPr>
        </p:nvPicPr>
        <p:blipFill>
          <a:blip r:embed="rId2" cstate="print"/>
          <a:srcRect/>
          <a:stretch>
            <a:fillRect/>
          </a:stretch>
        </p:blipFill>
        <p:spPr bwMode="auto">
          <a:xfrm>
            <a:off x="1259632" y="4581128"/>
            <a:ext cx="3287819" cy="2016224"/>
          </a:xfrm>
          <a:prstGeom prst="rect">
            <a:avLst/>
          </a:prstGeom>
          <a:noFill/>
        </p:spPr>
      </p:pic>
      <p:pic>
        <p:nvPicPr>
          <p:cNvPr id="2051" name="Picture 3" descr="C:\Users\Alumno\Desktop\photo.jpg"/>
          <p:cNvPicPr>
            <a:picLocks noChangeAspect="1" noChangeArrowheads="1"/>
          </p:cNvPicPr>
          <p:nvPr/>
        </p:nvPicPr>
        <p:blipFill>
          <a:blip r:embed="rId3" cstate="print"/>
          <a:srcRect/>
          <a:stretch>
            <a:fillRect/>
          </a:stretch>
        </p:blipFill>
        <p:spPr bwMode="auto">
          <a:xfrm>
            <a:off x="467544" y="2132856"/>
            <a:ext cx="2952328" cy="209139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289</TotalTime>
  <Words>485</Words>
  <Application>Microsoft Office PowerPoint</Application>
  <PresentationFormat>Presentación en pantalla (4:3)</PresentationFormat>
  <Paragraphs>88</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Flujo</vt:lpstr>
      <vt:lpstr>Diapositiva 1</vt:lpstr>
      <vt:lpstr>Diapositiva 2</vt:lpstr>
      <vt:lpstr>  </vt:lpstr>
      <vt:lpstr>Diapositiva 4</vt:lpstr>
      <vt:lpstr>Diapositiva 5</vt:lpstr>
      <vt:lpstr>Queso de Afuega´l Pitu Blanco</vt:lpstr>
      <vt:lpstr>    Queso AfuegA´l Pitu Rojo</vt:lpstr>
      <vt:lpstr>Diapositiva 8</vt:lpstr>
      <vt:lpstr>Paté DE CABRALES</vt:lpstr>
      <vt:lpstr>Paté DE CABRACHO</vt:lpstr>
      <vt:lpstr>mermeladas artesanales</vt:lpstr>
      <vt:lpstr>Diapositiva 12</vt:lpstr>
      <vt:lpstr>Características de las mermeladas</vt:lpstr>
      <vt:lpstr>Condiciones de Pedido</vt:lpstr>
      <vt:lpstr>Datos de Contacto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Alumno</dc:creator>
  <cp:lastModifiedBy>Alumno</cp:lastModifiedBy>
  <cp:revision>38</cp:revision>
  <dcterms:created xsi:type="dcterms:W3CDTF">2018-01-15T08:12:05Z</dcterms:created>
  <dcterms:modified xsi:type="dcterms:W3CDTF">2018-04-25T10:19:24Z</dcterms:modified>
</cp:coreProperties>
</file>