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Merriweather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Merriweather-bold.fntdata"/><Relationship Id="rId16" Type="http://schemas.openxmlformats.org/officeDocument/2006/relationships/font" Target="fonts/Merriweather-regular.fntdata"/><Relationship Id="rId5" Type="http://schemas.openxmlformats.org/officeDocument/2006/relationships/slide" Target="slides/slide1.xml"/><Relationship Id="rId19" Type="http://schemas.openxmlformats.org/officeDocument/2006/relationships/font" Target="fonts/Merriweather-boldItalic.fntdata"/><Relationship Id="rId6" Type="http://schemas.openxmlformats.org/officeDocument/2006/relationships/slide" Target="slides/slide2.xml"/><Relationship Id="rId18" Type="http://schemas.openxmlformats.org/officeDocument/2006/relationships/font" Target="fonts/Merriweather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96500" y="144050"/>
            <a:ext cx="8520600" cy="234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700"/>
              <a:t>BandariLetona</a:t>
            </a:r>
            <a:endParaRPr sz="67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700"/>
              <a:t>Catalogo</a:t>
            </a:r>
            <a:endParaRPr sz="6700"/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0600" y="2485238"/>
            <a:ext cx="3511975" cy="273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122425" y="64675"/>
            <a:ext cx="3706500" cy="5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/>
              <a:t>Ogi-Saskia / Panera</a:t>
            </a:r>
            <a:r>
              <a:rPr lang="es" sz="2200"/>
              <a:t>  13€</a:t>
            </a:r>
            <a:endParaRPr sz="2200"/>
          </a:p>
        </p:txBody>
      </p:sp>
      <p:sp>
        <p:nvSpPr>
          <p:cNvPr id="132" name="Shape 132"/>
          <p:cNvSpPr txBox="1"/>
          <p:nvPr/>
        </p:nvSpPr>
        <p:spPr>
          <a:xfrm>
            <a:off x="64450" y="3146800"/>
            <a:ext cx="3290400" cy="16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CASTELLANO:</a:t>
            </a:r>
            <a:endParaRPr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Cestas artesanales hechas de mimbre, a mano y con amor.</a:t>
            </a:r>
            <a:endParaRPr sz="15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Bonitas, útiles y baratas.</a:t>
            </a:r>
            <a:endParaRPr sz="15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133" name="Shape 133"/>
          <p:cNvCxnSpPr/>
          <p:nvPr/>
        </p:nvCxnSpPr>
        <p:spPr>
          <a:xfrm>
            <a:off x="0" y="3069675"/>
            <a:ext cx="44721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4" name="Shape 134"/>
          <p:cNvSpPr txBox="1"/>
          <p:nvPr/>
        </p:nvSpPr>
        <p:spPr>
          <a:xfrm>
            <a:off x="122425" y="978525"/>
            <a:ext cx="2991600" cy="1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EUSKERA/VASCO: </a:t>
            </a:r>
            <a:endParaRPr b="1" sz="15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Eskus egindako </a:t>
            </a:r>
            <a:r>
              <a:rPr lang="es" sz="15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saskiak, zumez eta maitasunez  egindako sakiak</a:t>
            </a:r>
            <a:endParaRPr sz="15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Ederrak, erabilgarriak eta merkeak.</a:t>
            </a:r>
            <a:endParaRPr sz="15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 b="21396" l="38651" r="38331" t="44811"/>
          <a:stretch/>
        </p:blipFill>
        <p:spPr>
          <a:xfrm>
            <a:off x="4616225" y="1138775"/>
            <a:ext cx="4324227" cy="2979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160150" y="371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Arropa saskia</a:t>
            </a:r>
            <a:r>
              <a:rPr lang="es"/>
              <a:t> / </a:t>
            </a:r>
            <a:r>
              <a:rPr lang="es"/>
              <a:t>Cesto de ropa 26 €</a:t>
            </a:r>
            <a:endParaRPr/>
          </a:p>
        </p:txBody>
      </p:sp>
      <p:sp>
        <p:nvSpPr>
          <p:cNvPr id="141" name="Shape 141"/>
          <p:cNvSpPr txBox="1"/>
          <p:nvPr/>
        </p:nvSpPr>
        <p:spPr>
          <a:xfrm>
            <a:off x="160150" y="3352425"/>
            <a:ext cx="3290400" cy="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CASTELLANO:</a:t>
            </a:r>
            <a:endParaRPr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Cesta para la ropa sucia artesanal. Hecho a mano con mimbre y con mucha  ilusión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2" name="Shape 142"/>
          <p:cNvSpPr txBox="1"/>
          <p:nvPr/>
        </p:nvSpPr>
        <p:spPr>
          <a:xfrm>
            <a:off x="106450" y="1232225"/>
            <a:ext cx="3397800" cy="15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EUSKERA:</a:t>
            </a:r>
            <a:endParaRPr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Artisau saskia  arropa zikina gordetzeko. Zumez eta ilusioz egindakoa.</a:t>
            </a:r>
            <a:endParaRPr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143" name="Shape 143"/>
          <p:cNvCxnSpPr/>
          <p:nvPr/>
        </p:nvCxnSpPr>
        <p:spPr>
          <a:xfrm>
            <a:off x="0" y="3069675"/>
            <a:ext cx="44721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44" name="Shape 144"/>
          <p:cNvPicPr preferRelativeResize="0"/>
          <p:nvPr/>
        </p:nvPicPr>
        <p:blipFill rotWithShape="1">
          <a:blip r:embed="rId3">
            <a:alphaModFix/>
          </a:blip>
          <a:srcRect b="11825" l="19002" r="36753" t="15357"/>
          <a:stretch/>
        </p:blipFill>
        <p:spPr>
          <a:xfrm>
            <a:off x="5282950" y="1232225"/>
            <a:ext cx="3397799" cy="3143933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/>
          <p:nvPr/>
        </p:nvSpPr>
        <p:spPr>
          <a:xfrm rot="-268416">
            <a:off x="6711028" y="2623568"/>
            <a:ext cx="457694" cy="18356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45550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Índice</a:t>
            </a:r>
            <a:r>
              <a:rPr lang="es"/>
              <a:t>:</a:t>
            </a:r>
            <a:endParaRPr/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eriod"/>
            </a:pPr>
            <a:r>
              <a:rPr lang="es" sz="1800">
                <a:solidFill>
                  <a:srgbClr val="FFFFFF"/>
                </a:solidFill>
              </a:rPr>
              <a:t>Alimentación</a:t>
            </a:r>
            <a:endParaRPr sz="1800">
              <a:solidFill>
                <a:srgbClr val="FFFFFF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lphaLcPeriod"/>
            </a:pPr>
            <a:r>
              <a:rPr lang="es" sz="1800">
                <a:solidFill>
                  <a:srgbClr val="FFFFFF"/>
                </a:solidFill>
              </a:rPr>
              <a:t>Queso entero Etxezuri</a:t>
            </a:r>
            <a:endParaRPr sz="1800">
              <a:solidFill>
                <a:srgbClr val="FFFFFF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lphaLcPeriod"/>
            </a:pPr>
            <a:r>
              <a:rPr lang="es" sz="1800">
                <a:solidFill>
                  <a:srgbClr val="FFFFFF"/>
                </a:solidFill>
              </a:rPr>
              <a:t>Sal de Leintz Gatzaga</a:t>
            </a:r>
            <a:endParaRPr sz="1800">
              <a:solidFill>
                <a:srgbClr val="FFFFFF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lphaLcPeriod"/>
            </a:pPr>
            <a:r>
              <a:rPr lang="es" sz="1800">
                <a:solidFill>
                  <a:srgbClr val="FFFFFF"/>
                </a:solidFill>
              </a:rPr>
              <a:t>Sal con polvo de pimienta</a:t>
            </a:r>
            <a:endParaRPr sz="1800">
              <a:solidFill>
                <a:srgbClr val="FFFFFF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lphaLcPeriod"/>
            </a:pPr>
            <a:r>
              <a:rPr lang="es" sz="1800">
                <a:solidFill>
                  <a:srgbClr val="FFFFFF"/>
                </a:solidFill>
              </a:rPr>
              <a:t>Mermelada Jakion (Kiwi, Melocoton)</a:t>
            </a:r>
            <a:endParaRPr sz="1800">
              <a:solidFill>
                <a:srgbClr val="FFFFFF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lphaLcPeriod"/>
            </a:pPr>
            <a:r>
              <a:rPr lang="es" sz="1800">
                <a:solidFill>
                  <a:srgbClr val="FFFFFF"/>
                </a:solidFill>
              </a:rPr>
              <a:t>Acelgas Euskal Baserri</a:t>
            </a:r>
            <a:endParaRPr sz="1800">
              <a:solidFill>
                <a:srgbClr val="FFFFFF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lphaLcPeriod"/>
            </a:pPr>
            <a:r>
              <a:rPr lang="es" sz="1800">
                <a:solidFill>
                  <a:srgbClr val="FFFFFF"/>
                </a:solidFill>
              </a:rPr>
              <a:t>Tomate natural </a:t>
            </a:r>
            <a:r>
              <a:rPr lang="es" sz="1800">
                <a:solidFill>
                  <a:schemeClr val="dk1"/>
                </a:solidFill>
              </a:rPr>
              <a:t>Euskal Baserri</a:t>
            </a:r>
            <a:endParaRPr sz="1800">
              <a:solidFill>
                <a:srgbClr val="FFFFFF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FFFF"/>
                </a:solidFill>
              </a:rPr>
              <a:t> 2.    Artesania</a:t>
            </a:r>
            <a:endParaRPr sz="1800">
              <a:solidFill>
                <a:srgbClr val="FFFFFF"/>
              </a:solidFill>
            </a:endParaRPr>
          </a:p>
          <a:p>
            <a:pPr indent="-342900" lvl="0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lphaLcPeriod"/>
            </a:pPr>
            <a:r>
              <a:rPr lang="es">
                <a:solidFill>
                  <a:srgbClr val="FFFFFF"/>
                </a:solidFill>
              </a:rPr>
              <a:t>Panera</a:t>
            </a:r>
            <a:endParaRPr>
              <a:solidFill>
                <a:srgbClr val="FFFFFF"/>
              </a:solidFill>
            </a:endParaRPr>
          </a:p>
          <a:p>
            <a:pPr indent="-342900" lvl="0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lphaLcPeriod"/>
            </a:pPr>
            <a:r>
              <a:rPr lang="es">
                <a:solidFill>
                  <a:srgbClr val="FFFFFF"/>
                </a:solidFill>
              </a:rPr>
              <a:t>Cesto de ropa</a:t>
            </a:r>
            <a:endParaRPr>
              <a:solidFill>
                <a:srgbClr val="FFFFFF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pic>
        <p:nvPicPr>
          <p:cNvPr descr="Resultado de imagen de indice png" id="62" name="Shape 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87450" y="1290775"/>
            <a:ext cx="2561949" cy="2561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299075" y="4452875"/>
            <a:ext cx="3557400" cy="4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Queso ENTERO de Etxezuri (1,600 kg) (18,8 €/kg)"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1750" y="584100"/>
            <a:ext cx="4245525" cy="42455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15450" y="120850"/>
            <a:ext cx="42456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s" sz="2200">
                <a:solidFill>
                  <a:srgbClr val="FFFFFF"/>
                </a:solidFill>
              </a:rPr>
              <a:t>Queso entero de Etxezuri (1,600 kg) (18€/kg)</a:t>
            </a:r>
            <a:endParaRPr sz="2200">
              <a:solidFill>
                <a:srgbClr val="FFFFFF"/>
              </a:solidFill>
            </a:endParaRPr>
          </a:p>
        </p:txBody>
      </p:sp>
      <p:sp>
        <p:nvSpPr>
          <p:cNvPr id="70" name="Shape 70"/>
          <p:cNvSpPr txBox="1"/>
          <p:nvPr/>
        </p:nvSpPr>
        <p:spPr>
          <a:xfrm>
            <a:off x="15450" y="2726175"/>
            <a:ext cx="4451700" cy="14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CASTELLANO:</a:t>
            </a:r>
            <a:endParaRPr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Queso de Pastor, con Denominación de Origen Idiazabal. Trabajado y elaborado de manera artesanal. Entero (aproximadamente 1,600 kg)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58950" y="1256701"/>
            <a:ext cx="4364700" cy="128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EUSKERA/VASCO:</a:t>
            </a:r>
            <a:r>
              <a:rPr lang="es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Artzain Gazta, Idiazabal Jatorrizko Deitura. Eskuz egindako gazta (gutxi gorabehera 1.600 kg)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72" name="Shape 72"/>
          <p:cNvCxnSpPr/>
          <p:nvPr/>
        </p:nvCxnSpPr>
        <p:spPr>
          <a:xfrm>
            <a:off x="-14850" y="2615963"/>
            <a:ext cx="4513800" cy="240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0" y="58375"/>
            <a:ext cx="4659900" cy="4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/>
              <a:t>Sal de Leintz Gatzaga. 160g  3€</a:t>
            </a:r>
            <a:endParaRPr sz="22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 txBox="1"/>
          <p:nvPr/>
        </p:nvSpPr>
        <p:spPr>
          <a:xfrm>
            <a:off x="0" y="638800"/>
            <a:ext cx="3970800" cy="13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EUSKERA/VASCO:</a:t>
            </a:r>
            <a:r>
              <a:rPr lang="es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(160gr) Historiaz betetako gatza su txikian erauzia, 200 milioi urtetik gorako antzinatasuna duen lurpeko gatz harritik ateratakoa. Mineral eta propietate ugarirekin, egokia jaki mota ezberdinen zaporea areagotzeko.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1475" y="152400"/>
            <a:ext cx="363099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/>
        </p:nvSpPr>
        <p:spPr>
          <a:xfrm>
            <a:off x="0" y="2720500"/>
            <a:ext cx="4195200" cy="151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CASTELLANO:</a:t>
            </a:r>
            <a:endParaRPr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(160gr) Sal de yacimiento millenario de mas de 200 millones de años. Obtenido de una forma artesanal. Con muchas propiedades como minerales. Fantastico para potenciar el sabor de los platos.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81" name="Shape 81"/>
          <p:cNvCxnSpPr/>
          <p:nvPr/>
        </p:nvCxnSpPr>
        <p:spPr>
          <a:xfrm flipH="1" rot="10800000">
            <a:off x="0" y="2451825"/>
            <a:ext cx="4700400" cy="3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170325" y="143850"/>
            <a:ext cx="3984300" cy="8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rgbClr val="FFFFFF"/>
                </a:solidFill>
              </a:rPr>
              <a:t>Gatzagako </a:t>
            </a:r>
            <a:r>
              <a:rPr lang="es" sz="2200">
                <a:solidFill>
                  <a:srgbClr val="FFFFFF"/>
                </a:solidFill>
              </a:rPr>
              <a:t>Arane, Ibarrako pipar hautsarekin: 4,5€</a:t>
            </a:r>
            <a:endParaRPr sz="2200">
              <a:solidFill>
                <a:srgbClr val="FFFFFF"/>
              </a:solidFill>
            </a:endParaRP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7612" y="143850"/>
            <a:ext cx="4340525" cy="49461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24675" y="1463050"/>
            <a:ext cx="42756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EUSKERA:</a:t>
            </a:r>
            <a:endParaRPr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Leintz Gatzagako gatza Ibarrako piper hautsarekin. Ezin hobea jaki ezberdinetarako; arraina, haragia, olagarroa, pasta... 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9" name="Shape 89"/>
          <p:cNvSpPr txBox="1"/>
          <p:nvPr/>
        </p:nvSpPr>
        <p:spPr>
          <a:xfrm>
            <a:off x="89850" y="2782250"/>
            <a:ext cx="44049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CASTELLANO:</a:t>
            </a:r>
            <a:endParaRPr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Sal de Leintz Gatzaga con polvo de pimienta Ibarra. Ideal para diferentes comidas; pescado, carne, pulpo, pasta ...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90" name="Shape 90"/>
          <p:cNvCxnSpPr>
            <a:endCxn id="87" idx="1"/>
          </p:cNvCxnSpPr>
          <p:nvPr/>
        </p:nvCxnSpPr>
        <p:spPr>
          <a:xfrm>
            <a:off x="26712" y="2613038"/>
            <a:ext cx="4530900" cy="39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0" y="196125"/>
            <a:ext cx="3787200" cy="8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rgbClr val="FFFFFF"/>
                </a:solidFill>
              </a:rPr>
              <a:t>Kiwi mermelada (250ml) 4€</a:t>
            </a:r>
            <a:endParaRPr b="1" sz="2200">
              <a:solidFill>
                <a:srgbClr val="FFFFFF"/>
              </a:solidFill>
            </a:endParaRPr>
          </a:p>
          <a:p>
            <a:pPr indent="0" lvl="0" marL="0" rtl="0">
              <a:lnSpc>
                <a:spcPct val="13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t/>
            </a:r>
            <a:endParaRPr b="1" sz="2100">
              <a:solidFill>
                <a:srgbClr val="5A5A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119200" y="1014825"/>
            <a:ext cx="4419900" cy="15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EUSKERA/VASCO:</a:t>
            </a:r>
            <a:endParaRPr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Formatua: 250ml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Osagaiak: Kiwi, azukrea eta limoi-zukua.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Pisu garbia: 280g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70 g-ko fruta 100 g produktu bakoitzarekin.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Guztira 40g azukre edukia 100 g produktu bakoitzeko.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1725" y="515350"/>
            <a:ext cx="4092325" cy="41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119200" y="2995400"/>
            <a:ext cx="40923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CASTELLANO:</a:t>
            </a:r>
            <a:endParaRPr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Formato: 250ml 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Ingredientes: Kiwi, azúcar y zumo de limón. 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Peso neto: 280g 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Elaborado con 70g de fruta por 100g de producto. 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Contenido total en azúcares 40g por 100g de producto.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99" name="Shape 99"/>
          <p:cNvCxnSpPr/>
          <p:nvPr/>
        </p:nvCxnSpPr>
        <p:spPr>
          <a:xfrm>
            <a:off x="-13425" y="2854800"/>
            <a:ext cx="48345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0" y="0"/>
            <a:ext cx="5130300" cy="4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rgbClr val="FFFFFF"/>
                </a:solidFill>
              </a:rPr>
              <a:t>Mermelada de melocotón de Jakion 4€</a:t>
            </a:r>
            <a:endParaRPr sz="2200">
              <a:solidFill>
                <a:srgbClr val="FFFFFF"/>
              </a:solidFill>
            </a:endParaRPr>
          </a:p>
          <a:p>
            <a:pPr indent="0" lvl="0" marL="0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 txBox="1"/>
          <p:nvPr/>
        </p:nvSpPr>
        <p:spPr>
          <a:xfrm>
            <a:off x="215575" y="3001150"/>
            <a:ext cx="31992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CASTELLANO:</a:t>
            </a:r>
            <a:endParaRPr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Referencia: 0155 Formato: 250ml Ingredientes: melocotón, azúcar y zumo de limón Peso neto: 280g Elaborado con 70g de fruta por 100g de producto Contenido total en azúcares 40g por 100g de producto Unidades por caja: 6 ó 12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7275" y="459100"/>
            <a:ext cx="3906425" cy="390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163900" y="1174100"/>
            <a:ext cx="30000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EUSKERA/VASCO: 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Ereferentzia: 0155 Neurria: 250ml Osagaiak: muxika, azukrea, limoi ura Pisu garbia: 280g 70g fruta 100g produktuko 40g azukre 100g produktuko Unitateak kaxako: 6 edo 12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108" name="Shape 108"/>
          <p:cNvCxnSpPr/>
          <p:nvPr/>
        </p:nvCxnSpPr>
        <p:spPr>
          <a:xfrm>
            <a:off x="13425" y="2733925"/>
            <a:ext cx="48615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0" y="107425"/>
            <a:ext cx="5772000" cy="59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/>
              <a:t>Acelga troceada Euskal Baserri (Jakion) 2€</a:t>
            </a:r>
            <a:endParaRPr sz="2200"/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4825" y="1131662"/>
            <a:ext cx="3507175" cy="350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94000" y="1028375"/>
            <a:ext cx="4055700" cy="14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EUSKERA/VASCO:</a:t>
            </a:r>
            <a:endParaRPr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Formatua: 720ml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Osagaiak: Zerbak, limoi-zukua eta gatza.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Pisu garbia: 660 g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Pisu xukatua: 425g (meharra)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EUSKAL BASERRI produktuak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6" name="Shape 116"/>
          <p:cNvSpPr txBox="1"/>
          <p:nvPr/>
        </p:nvSpPr>
        <p:spPr>
          <a:xfrm>
            <a:off x="94000" y="3163675"/>
            <a:ext cx="4055700" cy="16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CASTELLANO:</a:t>
            </a:r>
            <a:endParaRPr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Formato: 720ml 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Ingredientes: Acelga, zumo de limón y sal. 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Peso neto: 660g 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Peso escurrido: 425g  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Producto: EUSKAL BASERRI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7" name="Shape 117"/>
          <p:cNvCxnSpPr/>
          <p:nvPr/>
        </p:nvCxnSpPr>
        <p:spPr>
          <a:xfrm>
            <a:off x="13425" y="2881650"/>
            <a:ext cx="4087800" cy="72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110250" y="82425"/>
            <a:ext cx="5946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/>
              <a:t>Tomate natural en bote - Euskal Baserri 1.5 €</a:t>
            </a:r>
            <a:endParaRPr sz="2200"/>
          </a:p>
        </p:txBody>
      </p:sp>
      <p:cxnSp>
        <p:nvCxnSpPr>
          <p:cNvPr id="123" name="Shape 123"/>
          <p:cNvCxnSpPr/>
          <p:nvPr/>
        </p:nvCxnSpPr>
        <p:spPr>
          <a:xfrm>
            <a:off x="0" y="2589300"/>
            <a:ext cx="4826400" cy="165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4" name="Shape 124"/>
          <p:cNvSpPr txBox="1"/>
          <p:nvPr/>
        </p:nvSpPr>
        <p:spPr>
          <a:xfrm>
            <a:off x="110250" y="2472600"/>
            <a:ext cx="2863800" cy="22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CASTELLANO:</a:t>
            </a:r>
            <a:endParaRPr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Referencia: 5005 Formato: 445ml Ingredientes: tomate y sal Peso neto: 415g Unidades por caja: 6 ó 12 Producto Euskal Baserri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 b="0" l="0" r="5276" t="32764"/>
          <a:stretch/>
        </p:blipFill>
        <p:spPr>
          <a:xfrm>
            <a:off x="5403425" y="816597"/>
            <a:ext cx="2863800" cy="351031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>
            <a:off x="42150" y="1699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EUSKERA/VASCO</a:t>
            </a:r>
            <a:r>
              <a:rPr b="1" lang="es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:</a:t>
            </a:r>
            <a:endParaRPr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Erreferentzia: 5005 Formatua: 445ml. Osagaiak: tomatea eta gatza. Pisu garbia: 415g. Kaxa bakoitzeko unitateak: 6 edo 12. Euskal Baserriko produktua.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