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32F12358-E5FC-403F-95D0-2238A5EFCC06}" type="datetimeFigureOut">
              <a:rPr lang="es-ES" smtClean="0"/>
              <a:t>09/12/2017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370993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2F12358-E5FC-403F-95D0-2238A5EFCC06}" type="datetimeFigureOut">
              <a:rPr lang="es-ES" smtClean="0"/>
              <a:t>09/12/2017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284340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2F12358-E5FC-403F-95D0-2238A5EFCC06}" type="datetimeFigureOut">
              <a:rPr lang="es-ES" smtClean="0"/>
              <a:t>09/12/2017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9256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2F12358-E5FC-403F-95D0-2238A5EFCC06}" type="datetimeFigureOut">
              <a:rPr lang="es-ES" smtClean="0"/>
              <a:t>09/12/2017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48216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2"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2F12358-E5FC-403F-95D0-2238A5EFCC06}" type="datetimeFigureOut">
              <a:rPr lang="es-ES" smtClean="0"/>
              <a:t>09/12/2017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295619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2F12358-E5FC-403F-95D0-2238A5EFCC06}" type="datetimeFigureOut">
              <a:rPr lang="es-ES" smtClean="0"/>
              <a:t>09/12/2017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361604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9" y="2505076"/>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2" y="2505076"/>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2F12358-E5FC-403F-95D0-2238A5EFCC06}" type="datetimeFigureOut">
              <a:rPr lang="es-ES" smtClean="0"/>
              <a:t>09/12/2017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79756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2F12358-E5FC-403F-95D0-2238A5EFCC06}" type="datetimeFigureOut">
              <a:rPr lang="es-ES" smtClean="0"/>
              <a:t>09/12/2017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283050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2F12358-E5FC-403F-95D0-2238A5EFCC06}" type="datetimeFigureOut">
              <a:rPr lang="es-ES" smtClean="0"/>
              <a:t>09/12/2017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131643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2F12358-E5FC-403F-95D0-2238A5EFCC06}" type="datetimeFigureOut">
              <a:rPr lang="es-ES" smtClean="0"/>
              <a:t>09/12/2017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100098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ES"/>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2F12358-E5FC-403F-95D0-2238A5EFCC06}" type="datetimeFigureOut">
              <a:rPr lang="es-ES" smtClean="0"/>
              <a:t>09/12/2017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0F3B40-02F5-454F-A08F-D7FF985AC450}" type="slidenum">
              <a:rPr lang="es-ES" smtClean="0"/>
              <a:t>‹Nº›</a:t>
            </a:fld>
            <a:endParaRPr lang="es-ES"/>
          </a:p>
        </p:txBody>
      </p:sp>
    </p:spTree>
    <p:extLst>
      <p:ext uri="{BB962C8B-B14F-4D97-AF65-F5344CB8AC3E}">
        <p14:creationId xmlns:p14="http://schemas.microsoft.com/office/powerpoint/2010/main" val="168865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12358-E5FC-403F-95D0-2238A5EFCC06}" type="datetimeFigureOut">
              <a:rPr lang="es-ES" smtClean="0"/>
              <a:t>09/12/2017</a:t>
            </a:fld>
            <a:endParaRPr lang="es-ES"/>
          </a:p>
        </p:txBody>
      </p:sp>
      <p:sp>
        <p:nvSpPr>
          <p:cNvPr id="5" name="Marcador de pie de página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F3B40-02F5-454F-A08F-D7FF985AC450}" type="slidenum">
              <a:rPr lang="es-ES" smtClean="0"/>
              <a:t>‹Nº›</a:t>
            </a:fld>
            <a:endParaRPr lang="es-ES"/>
          </a:p>
        </p:txBody>
      </p:sp>
    </p:spTree>
    <p:extLst>
      <p:ext uri="{BB962C8B-B14F-4D97-AF65-F5344CB8AC3E}">
        <p14:creationId xmlns:p14="http://schemas.microsoft.com/office/powerpoint/2010/main" val="3027268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9698" y="483475"/>
            <a:ext cx="2806262" cy="283780"/>
          </a:xfrm>
        </p:spPr>
        <p:txBody>
          <a:bodyPr>
            <a:noAutofit/>
          </a:bodyPr>
          <a:lstStyle/>
          <a:p>
            <a:r>
              <a:rPr lang="es-ES" sz="4400">
                <a:solidFill>
                  <a:schemeClr val="accent2">
                    <a:lumMod val="75000"/>
                  </a:schemeClr>
                </a:solidFill>
                <a:latin typeface="Gill Sans MT Condensed" panose="020B0506020104020203" pitchFamily="34" charset="0"/>
              </a:rPr>
              <a:t>ESTATUTOS</a:t>
            </a:r>
            <a:endParaRPr lang="es-ES" sz="4400" dirty="0">
              <a:solidFill>
                <a:schemeClr val="accent2">
                  <a:lumMod val="75000"/>
                </a:schemeClr>
              </a:solidFill>
              <a:latin typeface="Gill Sans MT Condensed" panose="020B0506020104020203" pitchFamily="34" charset="0"/>
            </a:endParaRPr>
          </a:p>
        </p:txBody>
      </p:sp>
      <p:sp>
        <p:nvSpPr>
          <p:cNvPr id="3" name="Subtítulo 2"/>
          <p:cNvSpPr>
            <a:spLocks noGrp="1"/>
          </p:cNvSpPr>
          <p:nvPr>
            <p:ph type="subTitle" idx="1"/>
          </p:nvPr>
        </p:nvSpPr>
        <p:spPr>
          <a:xfrm>
            <a:off x="357352" y="1219200"/>
            <a:ext cx="11456276" cy="5391807"/>
          </a:xfrm>
        </p:spPr>
        <p:txBody>
          <a:bodyPr>
            <a:normAutofit/>
          </a:bodyPr>
          <a:lstStyle/>
          <a:p>
            <a:pPr algn="l"/>
            <a:r>
              <a:rPr lang="es-ES" sz="2800" dirty="0">
                <a:solidFill>
                  <a:schemeClr val="accent2">
                    <a:lumMod val="75000"/>
                  </a:schemeClr>
                </a:solidFill>
                <a:latin typeface="Gill Sans MT Condensed" panose="020B0506020104020203" pitchFamily="34" charset="0"/>
              </a:rPr>
              <a:t>Objetivo</a:t>
            </a:r>
          </a:p>
          <a:p>
            <a:pPr algn="l"/>
            <a:r>
              <a:rPr lang="es-ES" sz="1800" dirty="0"/>
              <a:t>Esta cooperativa se crea dentro del marco del proyecto educativo empresa joven Europea con una finalidad didáctica que permitirá a sus miembros:</a:t>
            </a:r>
          </a:p>
          <a:p>
            <a:pPr algn="l"/>
            <a:r>
              <a:rPr lang="es-ES" sz="1800" dirty="0"/>
              <a:t>• Conocer y poner en práctica los valores de cooperación: equidad, democracia, igualdad, solidaridad.</a:t>
            </a:r>
          </a:p>
          <a:p>
            <a:pPr algn="l"/>
            <a:r>
              <a:rPr lang="es-ES" sz="1800" dirty="0"/>
              <a:t>• Tomar decisiones de manera democrática.</a:t>
            </a:r>
          </a:p>
          <a:p>
            <a:pPr algn="l"/>
            <a:r>
              <a:rPr lang="es-ES" sz="1800" dirty="0"/>
              <a:t>• Gestionar un proyecto de forma cooperativa :  reparto de tareas y recursos , interdependencia positiva y resultados positivos.</a:t>
            </a:r>
          </a:p>
          <a:p>
            <a:pPr algn="l"/>
            <a:r>
              <a:rPr lang="es-ES" sz="1800" dirty="0"/>
              <a:t>• Tener un primer contacto con la creación y gestión de una empresa : Marketing , recursos humanos , administración , producción y comunicación. Esta cooperativa no está legalmente constituida. Sin embargo quedara registrada en el registro central de cooperativas eje y será administrada según las reglas del funcionamiento de una cooperativa real.</a:t>
            </a:r>
          </a:p>
          <a:p>
            <a:pPr algn="l"/>
            <a:r>
              <a:rPr lang="es-ES" sz="1800" dirty="0"/>
              <a:t>• Promoverá la participación de los socios.</a:t>
            </a:r>
          </a:p>
          <a:p>
            <a:pPr algn="l"/>
            <a:r>
              <a:rPr lang="es-ES" sz="1800" dirty="0"/>
              <a:t>• Será administrada por los socios.</a:t>
            </a:r>
          </a:p>
          <a:p>
            <a:pPr algn="l"/>
            <a:r>
              <a:rPr lang="es-ES" sz="1800" dirty="0"/>
              <a:t>• Pertenecerá a los </a:t>
            </a:r>
            <a:r>
              <a:rPr lang="es-ES" sz="1800" dirty="0" smtClean="0"/>
              <a:t>socios trabajadores.</a:t>
            </a:r>
            <a:endParaRPr lang="es-ES" sz="1800" dirty="0"/>
          </a:p>
          <a:p>
            <a:pPr algn="l"/>
            <a:r>
              <a:rPr lang="es-ES" sz="1800" dirty="0"/>
              <a:t>• Contribuirá a la formación de los </a:t>
            </a:r>
            <a:r>
              <a:rPr lang="es-ES" sz="1800" dirty="0" smtClean="0"/>
              <a:t>socios trabajadores.</a:t>
            </a:r>
            <a:endParaRPr lang="es-ES" sz="1800" dirty="0"/>
          </a:p>
          <a:p>
            <a:pPr algn="l"/>
            <a:endParaRPr lang="es-ES" sz="1800" dirty="0"/>
          </a:p>
          <a:p>
            <a:pPr algn="l"/>
            <a:endParaRPr lang="es-ES" sz="1800" dirty="0"/>
          </a:p>
        </p:txBody>
      </p:sp>
      <p:pic>
        <p:nvPicPr>
          <p:cNvPr id="4" name="Imagen 3"/>
          <p:cNvPicPr>
            <a:picLocks noChangeAspect="1"/>
          </p:cNvPicPr>
          <p:nvPr/>
        </p:nvPicPr>
        <p:blipFill>
          <a:blip r:embed="rId2"/>
          <a:stretch>
            <a:fillRect/>
          </a:stretch>
        </p:blipFill>
        <p:spPr>
          <a:xfrm>
            <a:off x="4423192" y="114300"/>
            <a:ext cx="1208681" cy="1385983"/>
          </a:xfrm>
          <a:prstGeom prst="rect">
            <a:avLst/>
          </a:prstGeom>
        </p:spPr>
      </p:pic>
      <p:sp>
        <p:nvSpPr>
          <p:cNvPr id="5" name="Rectángulo 4"/>
          <p:cNvSpPr/>
          <p:nvPr/>
        </p:nvSpPr>
        <p:spPr>
          <a:xfrm>
            <a:off x="5163350" y="767255"/>
            <a:ext cx="184731" cy="369332"/>
          </a:xfrm>
          <a:prstGeom prst="rect">
            <a:avLst/>
          </a:prstGeom>
        </p:spPr>
        <p:txBody>
          <a:bodyPr wrap="none">
            <a:spAutoFit/>
          </a:bodyPr>
          <a:lstStyle/>
          <a:p>
            <a:endParaRPr lang="es-ES" dirty="0"/>
          </a:p>
        </p:txBody>
      </p:sp>
      <p:sp>
        <p:nvSpPr>
          <p:cNvPr id="6" name="Rectángulo 5"/>
          <p:cNvSpPr/>
          <p:nvPr/>
        </p:nvSpPr>
        <p:spPr>
          <a:xfrm>
            <a:off x="5163350" y="767255"/>
            <a:ext cx="1345753" cy="369332"/>
          </a:xfrm>
          <a:prstGeom prst="rect">
            <a:avLst/>
          </a:prstGeom>
        </p:spPr>
        <p:txBody>
          <a:bodyPr wrap="none">
            <a:spAutoFit/>
          </a:bodyPr>
          <a:lstStyle/>
          <a:p>
            <a:r>
              <a:rPr lang="es-ES" dirty="0"/>
              <a:t>Oriol </a:t>
            </a:r>
            <a:r>
              <a:rPr lang="es-ES" dirty="0" err="1"/>
              <a:t>S.Coop</a:t>
            </a:r>
            <a:endParaRPr lang="es-ES" dirty="0"/>
          </a:p>
        </p:txBody>
      </p:sp>
    </p:spTree>
    <p:extLst>
      <p:ext uri="{BB962C8B-B14F-4D97-AF65-F5344CB8AC3E}">
        <p14:creationId xmlns:p14="http://schemas.microsoft.com/office/powerpoint/2010/main" val="110658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90954"/>
            <a:ext cx="9144000" cy="234463"/>
          </a:xfrm>
        </p:spPr>
        <p:txBody>
          <a:bodyPr>
            <a:normAutofit fontScale="90000"/>
          </a:bodyPr>
          <a:lstStyle/>
          <a:p>
            <a:endParaRPr lang="es-ES" dirty="0"/>
          </a:p>
        </p:txBody>
      </p:sp>
      <p:sp>
        <p:nvSpPr>
          <p:cNvPr id="3" name="Subtítulo 2"/>
          <p:cNvSpPr>
            <a:spLocks noGrp="1"/>
          </p:cNvSpPr>
          <p:nvPr>
            <p:ph type="subTitle" idx="1"/>
          </p:nvPr>
        </p:nvSpPr>
        <p:spPr>
          <a:xfrm>
            <a:off x="398585" y="574431"/>
            <a:ext cx="11301046" cy="5826369"/>
          </a:xfrm>
        </p:spPr>
        <p:txBody>
          <a:bodyPr/>
          <a:lstStyle/>
          <a:p>
            <a:pPr algn="l"/>
            <a:r>
              <a:rPr lang="es-ES" sz="3200" dirty="0" smtClean="0">
                <a:solidFill>
                  <a:schemeClr val="accent2">
                    <a:lumMod val="75000"/>
                  </a:schemeClr>
                </a:solidFill>
                <a:latin typeface="Gill Sans MT Condensed" panose="020B0506020104020203" pitchFamily="34" charset="0"/>
              </a:rPr>
              <a:t>Adhesión</a:t>
            </a:r>
          </a:p>
          <a:p>
            <a:pPr algn="l"/>
            <a:r>
              <a:rPr lang="es-ES" sz="2000" dirty="0" smtClean="0"/>
              <a:t>Los socios de la cooperativa son los estudiantes de 4ESO que cursan la asignatura de Economía en la que promueven la creación de la cooperativa y solicitan su registro al registro central de cooperativas eje.</a:t>
            </a:r>
          </a:p>
          <a:p>
            <a:pPr algn="l"/>
            <a:r>
              <a:rPr lang="es-ES" sz="2000" dirty="0" smtClean="0"/>
              <a:t>Cada uno de los miembros debe realizar una aportación de capital . Esta aportación hace que los socios se comprometan a alcanzar los objetivos de la cooperativa y a respetar las reglas de funcionamiento.</a:t>
            </a:r>
          </a:p>
          <a:p>
            <a:pPr algn="l"/>
            <a:r>
              <a:rPr lang="es-ES" sz="2800" dirty="0" smtClean="0">
                <a:solidFill>
                  <a:schemeClr val="accent2">
                    <a:lumMod val="75000"/>
                  </a:schemeClr>
                </a:solidFill>
                <a:latin typeface="Gill Sans MT Condensed" panose="020B0506020104020203" pitchFamily="34" charset="0"/>
              </a:rPr>
              <a:t>Capital Social</a:t>
            </a:r>
          </a:p>
          <a:p>
            <a:pPr algn="l"/>
            <a:r>
              <a:rPr lang="es-ES" sz="2000" dirty="0" smtClean="0"/>
              <a:t>El capital social de la cooperativa está constituido por todas las aportaciones realizadas por los socios.</a:t>
            </a:r>
          </a:p>
          <a:p>
            <a:pPr algn="l"/>
            <a:r>
              <a:rPr lang="es-ES" sz="2000" dirty="0" smtClean="0"/>
              <a:t>Para adquirir la condición de socio cada miembro debe aportar 10 euros.</a:t>
            </a:r>
          </a:p>
          <a:p>
            <a:pPr algn="l"/>
            <a:r>
              <a:rPr lang="es-ES" sz="2000" dirty="0" smtClean="0"/>
              <a:t>Una vez realizada la aportación, el miembro recibirá un certificado que acredita su condición de socio. La propiedad de aportación social es intransferible.</a:t>
            </a:r>
          </a:p>
          <a:p>
            <a:pPr algn="l"/>
            <a:r>
              <a:rPr lang="es-ES" sz="2000" dirty="0" smtClean="0"/>
              <a:t>El hecho de realizar la aportación inicial es una condición necesaria pero no es suficiente para optar a la devolución del mismo y a la distribución de excedentes.</a:t>
            </a:r>
          </a:p>
          <a:p>
            <a:pPr algn="l"/>
            <a:r>
              <a:rPr lang="es-ES" sz="2000" b="1" u="sng" dirty="0" smtClean="0"/>
              <a:t>Devolución de capital social</a:t>
            </a:r>
          </a:p>
          <a:p>
            <a:pPr algn="l"/>
            <a:r>
              <a:rPr lang="es-ES" sz="2000" dirty="0" smtClean="0"/>
              <a:t>La devolución de la aportación se realizara a final de curso una vez satisfechas todas las deudas contraídas por la cooperativa.</a:t>
            </a:r>
          </a:p>
          <a:p>
            <a:pPr algn="l"/>
            <a:endParaRPr lang="es-ES" sz="2000" dirty="0" smtClean="0"/>
          </a:p>
          <a:p>
            <a:pPr algn="l"/>
            <a:endParaRPr lang="es-ES" sz="2000" dirty="0" smtClean="0"/>
          </a:p>
          <a:p>
            <a:pPr algn="l"/>
            <a:endParaRPr lang="es-ES" sz="2000" dirty="0" smtClean="0"/>
          </a:p>
          <a:p>
            <a:pPr algn="l"/>
            <a:endParaRPr lang="es-ES" dirty="0"/>
          </a:p>
        </p:txBody>
      </p:sp>
    </p:spTree>
    <p:extLst>
      <p:ext uri="{BB962C8B-B14F-4D97-AF65-F5344CB8AC3E}">
        <p14:creationId xmlns:p14="http://schemas.microsoft.com/office/powerpoint/2010/main" val="18046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flipV="1">
            <a:off x="1524000" y="-1078524"/>
            <a:ext cx="9144000" cy="574431"/>
          </a:xfrm>
        </p:spPr>
        <p:txBody>
          <a:bodyPr>
            <a:normAutofit fontScale="90000"/>
          </a:bodyPr>
          <a:lstStyle/>
          <a:p>
            <a:endParaRPr lang="es-ES" dirty="0"/>
          </a:p>
        </p:txBody>
      </p:sp>
      <p:sp>
        <p:nvSpPr>
          <p:cNvPr id="3" name="Subtítulo 2"/>
          <p:cNvSpPr>
            <a:spLocks noGrp="1"/>
          </p:cNvSpPr>
          <p:nvPr>
            <p:ph type="subTitle" idx="1"/>
          </p:nvPr>
        </p:nvSpPr>
        <p:spPr>
          <a:xfrm>
            <a:off x="445477" y="199292"/>
            <a:ext cx="11301046" cy="6307016"/>
          </a:xfrm>
        </p:spPr>
        <p:txBody>
          <a:bodyPr>
            <a:normAutofit lnSpcReduction="10000"/>
          </a:bodyPr>
          <a:lstStyle/>
          <a:p>
            <a:pPr algn="l"/>
            <a:r>
              <a:rPr lang="es-ES" sz="2800" dirty="0" smtClean="0">
                <a:solidFill>
                  <a:schemeClr val="accent2">
                    <a:lumMod val="75000"/>
                  </a:schemeClr>
                </a:solidFill>
                <a:latin typeface="Gill Sans MT Condensed" panose="020B0506020104020203" pitchFamily="34" charset="0"/>
              </a:rPr>
              <a:t>Derechos de los socios</a:t>
            </a:r>
          </a:p>
          <a:p>
            <a:pPr algn="l"/>
            <a:r>
              <a:rPr lang="es-ES" sz="2000" dirty="0" smtClean="0"/>
              <a:t>La condición de socio otorga los siguientes derechos:</a:t>
            </a:r>
          </a:p>
          <a:p>
            <a:pPr algn="l"/>
            <a:r>
              <a:rPr lang="es-ES" sz="2000" dirty="0" smtClean="0"/>
              <a:t>• Participar en el objetivo social de la cooperativa.</a:t>
            </a:r>
          </a:p>
          <a:p>
            <a:pPr algn="l"/>
            <a:r>
              <a:rPr lang="es-ES" sz="2000" dirty="0" smtClean="0"/>
              <a:t>• Ser elector y elegible para los cargos sociales de la cooperativa.</a:t>
            </a:r>
          </a:p>
          <a:p>
            <a:pPr algn="l"/>
            <a:r>
              <a:rPr lang="es-ES" sz="2000" dirty="0" smtClean="0"/>
              <a:t>• Participar con voz y voto en la adopción de acuerdos de la asamblea general y demás órganos sociales de los que forman parte.</a:t>
            </a:r>
          </a:p>
          <a:p>
            <a:pPr algn="l"/>
            <a:r>
              <a:rPr lang="es-ES" sz="2000" dirty="0" smtClean="0"/>
              <a:t>• Obtener información sobre cualquier aspecto de la marcha de la cooperativa.</a:t>
            </a:r>
          </a:p>
          <a:p>
            <a:pPr algn="l"/>
            <a:r>
              <a:rPr lang="es-ES" sz="2000" dirty="0" smtClean="0"/>
              <a:t>• Participar en los excedentes, en proporción al trabajo desarrollado en la cooperativa (y nunca exclusivamente a la aportación de capital desembolsada).</a:t>
            </a:r>
          </a:p>
          <a:p>
            <a:pPr algn="l"/>
            <a:r>
              <a:rPr lang="es-ES" sz="2800" dirty="0" smtClean="0">
                <a:solidFill>
                  <a:schemeClr val="accent2">
                    <a:lumMod val="75000"/>
                  </a:schemeClr>
                </a:solidFill>
                <a:latin typeface="Gill Sans MT Condensed" panose="020B0506020104020203" pitchFamily="34" charset="0"/>
              </a:rPr>
              <a:t>Obligaciones de los socios</a:t>
            </a:r>
          </a:p>
          <a:p>
            <a:pPr algn="l"/>
            <a:r>
              <a:rPr lang="es-ES" sz="2000" dirty="0" smtClean="0"/>
              <a:t>La condición de socio obliga a asumir los siguientes deberes:</a:t>
            </a:r>
          </a:p>
          <a:p>
            <a:pPr algn="l"/>
            <a:r>
              <a:rPr lang="es-ES" sz="2000" dirty="0" smtClean="0"/>
              <a:t>• Asistir a las reuniones de la Asamblea General.</a:t>
            </a:r>
          </a:p>
          <a:p>
            <a:pPr algn="l"/>
            <a:r>
              <a:rPr lang="es-ES" sz="2000" dirty="0" smtClean="0"/>
              <a:t>• Acatar las decisiones adoptadas de manera democrática por la cooperativa.</a:t>
            </a:r>
          </a:p>
          <a:p>
            <a:pPr algn="l"/>
            <a:r>
              <a:rPr lang="es-ES" sz="2000" dirty="0" smtClean="0"/>
              <a:t>• Participar en el objeto social de la cooperativa.</a:t>
            </a:r>
          </a:p>
          <a:p>
            <a:pPr algn="l"/>
            <a:r>
              <a:rPr lang="es-ES" sz="2000" dirty="0" smtClean="0"/>
              <a:t>• Aceptar los cargos sociales para que los que fuesen elegidos, y asumir las responsabilidades.</a:t>
            </a:r>
          </a:p>
          <a:p>
            <a:pPr algn="l"/>
            <a:r>
              <a:rPr lang="es-ES" sz="2000" dirty="0" smtClean="0"/>
              <a:t>• Participar en las actividades de formación e interoperación de la entidad.</a:t>
            </a:r>
          </a:p>
          <a:p>
            <a:pPr algn="l"/>
            <a:endParaRPr lang="es-ES" sz="2000" dirty="0"/>
          </a:p>
        </p:txBody>
      </p:sp>
    </p:spTree>
    <p:extLst>
      <p:ext uri="{BB962C8B-B14F-4D97-AF65-F5344CB8AC3E}">
        <p14:creationId xmlns:p14="http://schemas.microsoft.com/office/powerpoint/2010/main" val="2992567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flipV="1">
            <a:off x="1524000" y="-1594337"/>
            <a:ext cx="9144000" cy="222737"/>
          </a:xfrm>
        </p:spPr>
        <p:txBody>
          <a:bodyPr>
            <a:normAutofit fontScale="90000"/>
          </a:bodyPr>
          <a:lstStyle/>
          <a:p>
            <a:endParaRPr lang="es-ES" dirty="0"/>
          </a:p>
        </p:txBody>
      </p:sp>
      <p:sp>
        <p:nvSpPr>
          <p:cNvPr id="3" name="Subtítulo 2"/>
          <p:cNvSpPr>
            <a:spLocks noGrp="1"/>
          </p:cNvSpPr>
          <p:nvPr>
            <p:ph type="subTitle" idx="1"/>
          </p:nvPr>
        </p:nvSpPr>
        <p:spPr>
          <a:xfrm>
            <a:off x="375138" y="351692"/>
            <a:ext cx="11359662" cy="6248400"/>
          </a:xfrm>
        </p:spPr>
        <p:txBody>
          <a:bodyPr>
            <a:normAutofit/>
          </a:bodyPr>
          <a:lstStyle/>
          <a:p>
            <a:pPr algn="l"/>
            <a:r>
              <a:rPr lang="es-ES" sz="2800" dirty="0" smtClean="0">
                <a:solidFill>
                  <a:schemeClr val="accent2">
                    <a:lumMod val="75000"/>
                  </a:schemeClr>
                </a:solidFill>
                <a:latin typeface="Gill Sans MT Condensed" panose="020B0506020104020203" pitchFamily="34" charset="0"/>
              </a:rPr>
              <a:t>Reuniones</a:t>
            </a:r>
          </a:p>
          <a:p>
            <a:pPr algn="l"/>
            <a:r>
              <a:rPr lang="es-ES" sz="2000" dirty="0" smtClean="0"/>
              <a:t>Las reuniones ordinarias se desarrollarán cuando los miembros de la cooperativa lo estimen oportuno.</a:t>
            </a:r>
          </a:p>
          <a:p>
            <a:pPr algn="l"/>
            <a:r>
              <a:rPr lang="es-ES" sz="2000" dirty="0" smtClean="0"/>
              <a:t>Para que una reunión sea válida debe contar con la presencia del 50% de los socios más uno.</a:t>
            </a:r>
          </a:p>
          <a:p>
            <a:pPr algn="l"/>
            <a:r>
              <a:rPr lang="es-ES" sz="2000" b="1" u="sng" dirty="0" smtClean="0"/>
              <a:t>Duración de la actividad</a:t>
            </a:r>
          </a:p>
          <a:p>
            <a:pPr algn="l"/>
            <a:r>
              <a:rPr lang="es-ES" sz="2000" dirty="0" smtClean="0"/>
              <a:t>La cooperativa se considerará desde el momento en el que solicite su inscripción en el REGISTRO CENTRAL DE COOPERATIVAS EJE y dará por finalizada su actividad al finalizar el curso escolar.</a:t>
            </a:r>
          </a:p>
          <a:p>
            <a:pPr algn="l"/>
            <a:r>
              <a:rPr lang="es-ES" sz="3000" dirty="0" smtClean="0">
                <a:solidFill>
                  <a:schemeClr val="accent2">
                    <a:lumMod val="75000"/>
                  </a:schemeClr>
                </a:solidFill>
                <a:latin typeface="Gill Sans MT Condensed" panose="020B0506020104020203" pitchFamily="34" charset="0"/>
              </a:rPr>
              <a:t>Otras normas</a:t>
            </a:r>
            <a:endParaRPr lang="es-ES" sz="2200" dirty="0" smtClean="0"/>
          </a:p>
          <a:p>
            <a:pPr algn="l"/>
            <a:r>
              <a:rPr lang="es-ES" sz="2200" dirty="0" smtClean="0"/>
              <a:t>• Los socios que no cumplen los plazos de entrega de material y que no realicen la tarea asignada para el proyecto Eje se le descontara un 20% del dinero final recaudado.</a:t>
            </a:r>
          </a:p>
          <a:p>
            <a:pPr algn="l"/>
            <a:r>
              <a:rPr lang="es-ES" sz="2200" dirty="0" smtClean="0"/>
              <a:t>• Los socios que no realizan el trabajo asignado no les contara en la nota final.</a:t>
            </a:r>
          </a:p>
          <a:p>
            <a:pPr algn="l"/>
            <a:r>
              <a:rPr lang="es-ES" sz="2200" dirty="0" smtClean="0"/>
              <a:t>• Los socios que no participan en los mercados organizados por la cooperativa se les descontarán los beneficios de ese mercado. Si la persona que no ha asistido ha trabajado días anteriores para la elaboración del mercado solo se le descontara un 20% del dinero.</a:t>
            </a:r>
          </a:p>
          <a:p>
            <a:pPr algn="l"/>
            <a:endParaRPr lang="es-ES" sz="2200" dirty="0" smtClean="0"/>
          </a:p>
        </p:txBody>
      </p:sp>
    </p:spTree>
    <p:extLst>
      <p:ext uri="{BB962C8B-B14F-4D97-AF65-F5344CB8AC3E}">
        <p14:creationId xmlns:p14="http://schemas.microsoft.com/office/powerpoint/2010/main" val="13144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715108"/>
            <a:ext cx="9144000" cy="70340"/>
          </a:xfrm>
        </p:spPr>
        <p:txBody>
          <a:bodyPr>
            <a:normAutofit fontScale="90000"/>
          </a:bodyPr>
          <a:lstStyle/>
          <a:p>
            <a:endParaRPr lang="es-ES" dirty="0"/>
          </a:p>
        </p:txBody>
      </p:sp>
      <p:sp>
        <p:nvSpPr>
          <p:cNvPr id="3" name="Subtítulo 2"/>
          <p:cNvSpPr>
            <a:spLocks noGrp="1"/>
          </p:cNvSpPr>
          <p:nvPr>
            <p:ph type="subTitle" idx="1"/>
          </p:nvPr>
        </p:nvSpPr>
        <p:spPr>
          <a:xfrm>
            <a:off x="281354" y="316523"/>
            <a:ext cx="11535508" cy="6236677"/>
          </a:xfrm>
        </p:spPr>
        <p:txBody>
          <a:bodyPr>
            <a:normAutofit/>
          </a:bodyPr>
          <a:lstStyle/>
          <a:p>
            <a:pPr algn="l"/>
            <a:r>
              <a:rPr lang="es-ES" sz="2800" dirty="0" smtClean="0">
                <a:solidFill>
                  <a:schemeClr val="accent2">
                    <a:lumMod val="75000"/>
                  </a:schemeClr>
                </a:solidFill>
                <a:latin typeface="Gill Sans MT Condensed" panose="020B0506020104020203" pitchFamily="34" charset="0"/>
              </a:rPr>
              <a:t>Organización y responsabilidades</a:t>
            </a:r>
          </a:p>
          <a:p>
            <a:pPr algn="l"/>
            <a:r>
              <a:rPr lang="es-ES" sz="2000" dirty="0" smtClean="0"/>
              <a:t>La responsabilidad de la gestión recae en los miembros de la cooperativa. Los socios que forman la Asamblea General. Los miembros presentes en la asamblea constituyen el quórum.</a:t>
            </a:r>
          </a:p>
          <a:p>
            <a:pPr algn="l"/>
            <a:r>
              <a:rPr lang="es-ES" sz="2000" dirty="0" smtClean="0"/>
              <a:t>Los miembros presentes en la Asamblea General eligieron a sus representantes que formarán el Consejo Rector de la cooperativa.</a:t>
            </a:r>
          </a:p>
          <a:p>
            <a:pPr algn="l"/>
            <a:r>
              <a:rPr lang="es-ES" sz="2000" dirty="0" smtClean="0"/>
              <a:t>• Presidenta: MARINA</a:t>
            </a:r>
          </a:p>
          <a:p>
            <a:pPr algn="l"/>
            <a:r>
              <a:rPr lang="es-ES" sz="2000" dirty="0" smtClean="0"/>
              <a:t>• Secretaria: MONICA</a:t>
            </a:r>
          </a:p>
          <a:p>
            <a:pPr algn="l"/>
            <a:r>
              <a:rPr lang="es-ES" sz="2000" dirty="0" smtClean="0"/>
              <a:t>• Tesorera: SELENE</a:t>
            </a:r>
          </a:p>
          <a:p>
            <a:pPr algn="l"/>
            <a:r>
              <a:rPr lang="es-ES" sz="2000" dirty="0" smtClean="0"/>
              <a:t>SUPLENTES:</a:t>
            </a:r>
          </a:p>
          <a:p>
            <a:pPr algn="l"/>
            <a:r>
              <a:rPr lang="es-ES" sz="2000" dirty="0" smtClean="0"/>
              <a:t>• Presidente: MARIO </a:t>
            </a:r>
          </a:p>
          <a:p>
            <a:pPr algn="l"/>
            <a:r>
              <a:rPr lang="es-ES" sz="2000" dirty="0" smtClean="0"/>
              <a:t>• Secretaria: LUCIA</a:t>
            </a:r>
          </a:p>
          <a:p>
            <a:pPr algn="l"/>
            <a:r>
              <a:rPr lang="es-ES" sz="2000" dirty="0" smtClean="0"/>
              <a:t>• Tesorera: SARA</a:t>
            </a:r>
          </a:p>
          <a:p>
            <a:pPr algn="l"/>
            <a:r>
              <a:rPr lang="es-ES" sz="2000" dirty="0" smtClean="0"/>
              <a:t>A su vez los socios decidirán también la elección de los siguientes coordinadores:</a:t>
            </a:r>
          </a:p>
          <a:p>
            <a:pPr algn="l"/>
            <a:endParaRPr lang="es-ES" sz="2000" dirty="0"/>
          </a:p>
        </p:txBody>
      </p:sp>
    </p:spTree>
    <p:extLst>
      <p:ext uri="{BB962C8B-B14F-4D97-AF65-F5344CB8AC3E}">
        <p14:creationId xmlns:p14="http://schemas.microsoft.com/office/powerpoint/2010/main" val="204833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flipV="1">
            <a:off x="1524000" y="-797169"/>
            <a:ext cx="9144000" cy="211015"/>
          </a:xfrm>
        </p:spPr>
        <p:txBody>
          <a:bodyPr>
            <a:normAutofit fontScale="90000"/>
          </a:bodyPr>
          <a:lstStyle/>
          <a:p>
            <a:endParaRPr lang="es-ES"/>
          </a:p>
        </p:txBody>
      </p:sp>
      <p:sp>
        <p:nvSpPr>
          <p:cNvPr id="3" name="Subtítulo 2"/>
          <p:cNvSpPr>
            <a:spLocks noGrp="1"/>
          </p:cNvSpPr>
          <p:nvPr>
            <p:ph type="subTitle" idx="1"/>
          </p:nvPr>
        </p:nvSpPr>
        <p:spPr>
          <a:xfrm>
            <a:off x="392723" y="455868"/>
            <a:ext cx="11406554" cy="6060831"/>
          </a:xfrm>
        </p:spPr>
        <p:txBody>
          <a:bodyPr>
            <a:normAutofit fontScale="25000" lnSpcReduction="20000"/>
          </a:bodyPr>
          <a:lstStyle/>
          <a:p>
            <a:pPr algn="l"/>
            <a:r>
              <a:rPr lang="es-ES" sz="2000" dirty="0" smtClean="0"/>
              <a:t>-</a:t>
            </a:r>
            <a:r>
              <a:rPr lang="es-ES" sz="8000" dirty="0" smtClean="0"/>
              <a:t>Coordinación de producción: SARA</a:t>
            </a:r>
          </a:p>
          <a:p>
            <a:pPr algn="l"/>
            <a:r>
              <a:rPr lang="es-ES" sz="8000" dirty="0" smtClean="0"/>
              <a:t>-Coordinador de marketing: MARIO</a:t>
            </a:r>
          </a:p>
          <a:p>
            <a:pPr algn="l"/>
            <a:r>
              <a:rPr lang="es-ES" sz="8000" dirty="0"/>
              <a:t>-</a:t>
            </a:r>
            <a:r>
              <a:rPr lang="es-ES" sz="8000" dirty="0" smtClean="0"/>
              <a:t>Coordinador de administración: LUCIA</a:t>
            </a:r>
          </a:p>
          <a:p>
            <a:pPr algn="l"/>
            <a:r>
              <a:rPr lang="es-ES" sz="8000" dirty="0" smtClean="0"/>
              <a:t>Estos se encargaran de llevar a la práctica las decisiones tomadas por los miembros de la cooperativa y de rendir cuentas a todos los socios.</a:t>
            </a:r>
          </a:p>
          <a:p>
            <a:pPr algn="l"/>
            <a:r>
              <a:rPr lang="es-ES" sz="8000" dirty="0" smtClean="0"/>
              <a:t>El presidente, el secretario y el tesorero son las personas autorizadas para firmar documentos en nombre de la compañía.</a:t>
            </a:r>
          </a:p>
          <a:p>
            <a:pPr algn="l"/>
            <a:r>
              <a:rPr lang="es-ES" sz="8000" dirty="0" smtClean="0"/>
              <a:t>Al final del curso será preciso presentar un informe de actividades ante la asamblea.</a:t>
            </a:r>
            <a:endParaRPr lang="es-ES" sz="8800" dirty="0" smtClean="0"/>
          </a:p>
          <a:p>
            <a:pPr algn="l"/>
            <a:r>
              <a:rPr lang="es-ES" sz="11200" dirty="0" smtClean="0">
                <a:solidFill>
                  <a:schemeClr val="accent2">
                    <a:lumMod val="75000"/>
                  </a:schemeClr>
                </a:solidFill>
                <a:latin typeface="Gill Sans MT Condensed" panose="020B0506020104020203" pitchFamily="34" charset="0"/>
              </a:rPr>
              <a:t>Asamblea General</a:t>
            </a:r>
          </a:p>
          <a:p>
            <a:pPr algn="l"/>
            <a:r>
              <a:rPr lang="es-ES" sz="8000" dirty="0" smtClean="0"/>
              <a:t>Además de las asambleas de constitución de la cooperativa, se convocará otra asamblea  general a final de curso. La convocatoria se hará llegar a todos los socios al menos con una semana de antelación. En la convocatoria se incluirá un orden del día.</a:t>
            </a:r>
          </a:p>
          <a:p>
            <a:pPr algn="l"/>
            <a:r>
              <a:rPr lang="es-ES" sz="8000" dirty="0" smtClean="0"/>
              <a:t>En esta asamblea final el presidente presenta a la asamblea general una memoria final que incluye el estado de las cuentas. La asamblea debe aprobar el reparto de excedentes excluyendo previamente la cantidad destinada a  </a:t>
            </a:r>
            <a:r>
              <a:rPr lang="es-ES" sz="8000" dirty="0" err="1" smtClean="0"/>
              <a:t>Másvida</a:t>
            </a:r>
            <a:r>
              <a:rPr lang="es-ES" sz="8000" dirty="0" smtClean="0"/>
              <a:t>.  Una vez los excedentes se hayan repartido, a mediados de Junio la empresa se liquidará y se extinguirá.</a:t>
            </a:r>
          </a:p>
          <a:p>
            <a:pPr algn="l"/>
            <a:endParaRPr lang="es-ES" sz="8000" dirty="0" smtClean="0"/>
          </a:p>
          <a:p>
            <a:pPr algn="l"/>
            <a:endParaRPr lang="es-ES" sz="8800" dirty="0" smtClean="0"/>
          </a:p>
          <a:p>
            <a:pPr algn="l"/>
            <a:endParaRPr lang="es-ES" dirty="0" smtClean="0"/>
          </a:p>
          <a:p>
            <a:pPr algn="l"/>
            <a:endParaRPr lang="es-ES" dirty="0" smtClean="0"/>
          </a:p>
          <a:p>
            <a:pPr algn="l"/>
            <a:r>
              <a:rPr lang="es-ES" dirty="0" smtClean="0"/>
              <a:t> </a:t>
            </a:r>
          </a:p>
          <a:p>
            <a:pPr algn="l"/>
            <a:endParaRPr lang="es-ES" dirty="0"/>
          </a:p>
        </p:txBody>
      </p:sp>
    </p:spTree>
    <p:extLst>
      <p:ext uri="{BB962C8B-B14F-4D97-AF65-F5344CB8AC3E}">
        <p14:creationId xmlns:p14="http://schemas.microsoft.com/office/powerpoint/2010/main" val="409945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14182989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977</Words>
  <Application>Microsoft Office PowerPoint</Application>
  <PresentationFormat>Panorámica</PresentationFormat>
  <Paragraphs>72</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Gill Sans MT Condensed</vt:lpstr>
      <vt:lpstr>Tema de Office</vt:lpstr>
      <vt:lpstr>ESTATUTOS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ESTATUTOS</dc:title>
  <dc:creator>Alumno</dc:creator>
  <cp:lastModifiedBy>usuario</cp:lastModifiedBy>
  <cp:revision>8</cp:revision>
  <dcterms:created xsi:type="dcterms:W3CDTF">2017-12-13T11:47:28Z</dcterms:created>
  <dcterms:modified xsi:type="dcterms:W3CDTF">2017-12-09T05:34:49Z</dcterms:modified>
</cp:coreProperties>
</file>