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5" r:id="rId14"/>
    <p:sldId id="269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B818A1"/>
    <a:srgbClr val="95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84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4616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33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906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115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408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3876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0903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107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0962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9525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30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2311-EE79-437E-86DF-605D1F6AFF8C}" type="datetimeFigureOut">
              <a:rPr lang="es-ES" smtClean="0"/>
              <a:pPr/>
              <a:t>16/03/2018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9D13-B79A-4A24-B4C3-46E2D087D9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31136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59225" y="1583872"/>
            <a:ext cx="7165910" cy="18124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1754"/>
            <a:ext cx="12192000" cy="3079102"/>
          </a:xfrm>
          <a:gradFill>
            <a:gsLst>
              <a:gs pos="0">
                <a:schemeClr val="bg1"/>
              </a:gs>
              <a:gs pos="22000">
                <a:schemeClr val="accent5"/>
              </a:gs>
              <a:gs pos="48000">
                <a:srgbClr val="FFC000"/>
              </a:gs>
              <a:gs pos="47000">
                <a:schemeClr val="accent1">
                  <a:lumMod val="45000"/>
                  <a:lumOff val="55000"/>
                </a:schemeClr>
              </a:gs>
              <a:gs pos="64000">
                <a:schemeClr val="accent2"/>
              </a:gs>
              <a:gs pos="80000">
                <a:schemeClr val="accent5"/>
              </a:gs>
              <a:gs pos="99000">
                <a:schemeClr val="bg1"/>
              </a:gs>
            </a:gsLst>
            <a:lin ang="5400000" scaled="0"/>
          </a:gra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" sz="7200" dirty="0" smtClean="0">
                <a:ln w="25400">
                  <a:solidFill>
                    <a:schemeClr val="bg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</a:rPr>
              <a:t>CATÁLOGO ( CATALOGUE )</a:t>
            </a:r>
            <a:r>
              <a:rPr lang="es-ES" sz="7200" dirty="0" smtClean="0">
                <a:ln w="25400">
                  <a:solidFill>
                    <a:schemeClr val="bg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doni MT Condensed" panose="02070606080606020203" pitchFamily="18" charset="0"/>
              </a:rPr>
              <a:t/>
            </a:r>
            <a:br>
              <a:rPr lang="es-ES" sz="7200" dirty="0" smtClean="0">
                <a:ln w="25400">
                  <a:solidFill>
                    <a:schemeClr val="bg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doni MT Condensed" panose="02070606080606020203" pitchFamily="18" charset="0"/>
              </a:rPr>
            </a:br>
            <a:endParaRPr lang="es-ES" sz="7200" dirty="0">
              <a:ln w="25400">
                <a:solidFill>
                  <a:schemeClr val="bg2"/>
                </a:solidFill>
              </a:ln>
              <a:solidFill>
                <a:schemeClr val="accent2">
                  <a:lumMod val="75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10800000" flipV="1">
            <a:off x="497631" y="4800597"/>
            <a:ext cx="6388359" cy="87241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" sz="8000" b="1" dirty="0" smtClean="0">
                <a:ln w="19050">
                  <a:solidFill>
                    <a:schemeClr val="accent2"/>
                  </a:solidFill>
                </a:ln>
                <a:latin typeface="Old English Text MT" panose="03040902040508030806" pitchFamily="66" charset="0"/>
              </a:rPr>
              <a:t>Oriol </a:t>
            </a:r>
            <a:r>
              <a:rPr lang="es-ES" sz="8000" b="1" dirty="0" err="1" smtClean="0">
                <a:ln w="19050">
                  <a:solidFill>
                    <a:schemeClr val="accent2"/>
                  </a:solidFill>
                </a:ln>
                <a:latin typeface="Old English Text MT" panose="03040902040508030806" pitchFamily="66" charset="0"/>
              </a:rPr>
              <a:t>S.Coop</a:t>
            </a:r>
            <a:endParaRPr lang="es-ES" sz="8000" b="1" dirty="0" smtClean="0">
              <a:ln w="19050">
                <a:solidFill>
                  <a:schemeClr val="accent2"/>
                </a:solidFill>
              </a:ln>
              <a:latin typeface="Old English Text MT" panose="03040902040508030806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7" y="3921969"/>
            <a:ext cx="3293705" cy="2696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33828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Espárragos 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(</a:t>
            </a:r>
            <a:r>
              <a:rPr lang="es-E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asparagus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389751" y="5958505"/>
            <a:ext cx="5630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medio : </a:t>
            </a:r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0,95 €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/ Tarro 200 g (peso neto escurrido)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Average price: € 0.95 / Jar 200 g (drained net weight)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78971" y="3114523"/>
          <a:ext cx="4310744" cy="2021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55372"/>
                <a:gridCol w="2155372"/>
              </a:tblGrid>
              <a:tr h="354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Calorías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19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 Kcal/100 gr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Proteínas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1.8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 gr/100 gr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Grasas(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fats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0.3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 gr/100 gr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Hidratos de Carbono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carbohydrates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1.5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 gr/100 gr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8 Imagen" descr="Screenshot_2018-03-14-22-54-55.jpeg"/>
          <p:cNvPicPr>
            <a:picLocks noChangeAspect="1"/>
          </p:cNvPicPr>
          <p:nvPr/>
        </p:nvPicPr>
        <p:blipFill>
          <a:blip r:embed="rId2" cstate="print"/>
          <a:srcRect l="17241" t="18201" r="25901" b="18307"/>
          <a:stretch>
            <a:fillRect/>
          </a:stretch>
        </p:blipFill>
        <p:spPr>
          <a:xfrm>
            <a:off x="8026399" y="1233714"/>
            <a:ext cx="2191657" cy="435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Mermelada 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(</a:t>
            </a:r>
            <a:r>
              <a:rPr lang="es-ES" sz="4000" dirty="0" err="1" smtClean="0">
                <a:solidFill>
                  <a:schemeClr val="bg1"/>
                </a:solidFill>
                <a:latin typeface="Franklin Gothic Medium Cond" pitchFamily="34" charset="0"/>
              </a:rPr>
              <a:t>Jam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):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077028" y="14873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62858" y="3158066"/>
          <a:ext cx="4412342" cy="3581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68658"/>
                <a:gridCol w="184368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mutricionales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(</a:t>
                      </a:r>
                      <a:r>
                        <a:rPr lang="es-ES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nutritional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por (100g)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 energético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184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kcal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/ 782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kJ</a:t>
                      </a:r>
                      <a:endParaRPr lang="es-E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Grasas  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fats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                                          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0,0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Hidratos de carbono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carbohydrates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Azúcares 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sugars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45,0 g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43,9 g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Fibra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fiber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1,1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Proteínas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0,5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75771" y="12192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Mermelada sabor arándano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(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Canberry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flavour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jam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) </a:t>
            </a:r>
          </a:p>
          <a:p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  <a:latin typeface="Franklin Gothic Medium Cond" pitchFamily="34" charset="0"/>
            </a:endParaRPr>
          </a:p>
        </p:txBody>
      </p:sp>
      <p:pic>
        <p:nvPicPr>
          <p:cNvPr id="19458" name="Picture 2" descr="Resultado de imagen de mermelada de arandano helios"/>
          <p:cNvPicPr>
            <a:picLocks noChangeAspect="1" noChangeArrowheads="1"/>
          </p:cNvPicPr>
          <p:nvPr/>
        </p:nvPicPr>
        <p:blipFill>
          <a:blip r:embed="rId2" cstate="print"/>
          <a:srcRect l="8435" r="8231"/>
          <a:stretch>
            <a:fillRect/>
          </a:stretch>
        </p:blipFill>
        <p:spPr bwMode="auto">
          <a:xfrm>
            <a:off x="7866742" y="1843316"/>
            <a:ext cx="2830287" cy="33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6773866" y="5973020"/>
            <a:ext cx="4387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por tarro 340g :1,43  €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(Price per </a:t>
            </a:r>
            <a:r>
              <a:rPr lang="es-ES" dirty="0" err="1" smtClean="0">
                <a:solidFill>
                  <a:srgbClr val="FF0000"/>
                </a:solidFill>
              </a:rPr>
              <a:t>jar</a:t>
            </a:r>
            <a:r>
              <a:rPr lang="es-ES" dirty="0" smtClean="0">
                <a:solidFill>
                  <a:srgbClr val="FF0000"/>
                </a:solidFill>
              </a:rPr>
              <a:t> 340g : 1,43  €)</a:t>
            </a:r>
          </a:p>
          <a:p>
            <a:endParaRPr lang="es-E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8119" y="1879991"/>
            <a:ext cx="62592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INGREDIENTES : Arándano, azúcar, pectina de fruta, ácido cítrico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(INGREDIENTS : </a:t>
            </a:r>
            <a:r>
              <a:rPr lang="es-ES" dirty="0" err="1" smtClean="0">
                <a:solidFill>
                  <a:srgbClr val="FF0000"/>
                </a:solidFill>
              </a:rPr>
              <a:t>Cranberry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sugar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fruit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pectin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 err="1" smtClean="0">
                <a:solidFill>
                  <a:srgbClr val="FF0000"/>
                </a:solidFill>
              </a:rPr>
              <a:t>citric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acid</a:t>
            </a:r>
            <a:r>
              <a:rPr lang="es-ES" dirty="0" smtClean="0">
                <a:solidFill>
                  <a:srgbClr val="FF0000"/>
                </a:solidFill>
              </a:rPr>
              <a:t>.)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886857" y="2998409"/>
          <a:ext cx="4412342" cy="30911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68658"/>
                <a:gridCol w="1843684"/>
              </a:tblGrid>
              <a:tr h="644573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mutricionales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por (100g)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3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 energético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180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kcal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/ 766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kJ</a:t>
                      </a:r>
                      <a:endParaRPr lang="es-E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0505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Grasas      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fats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                                     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0,0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737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Hidratos de carbono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carbohydrates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44,0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3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Fibra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fiber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1,2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Proteínas 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0,5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78972" y="595086"/>
            <a:ext cx="387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Mermelada sabor higo</a:t>
            </a:r>
            <a:r>
              <a:rPr lang="es-ES" sz="2000" dirty="0" smtClean="0">
                <a:solidFill>
                  <a:schemeClr val="bg1"/>
                </a:solidFill>
                <a:latin typeface="Franklin Gothic Medium Cond" pitchFamily="34" charset="0"/>
              </a:rPr>
              <a:t> 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(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Fig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flavor</a:t>
            </a:r>
            <a:r>
              <a:rPr lang="es-ES" sz="2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  <a:latin typeface="Franklin Gothic Medium Cond" pitchFamily="34" charset="0"/>
              </a:rPr>
              <a:t>jam</a:t>
            </a:r>
            <a:r>
              <a:rPr lang="en-US" sz="2000" dirty="0" smtClean="0">
                <a:solidFill>
                  <a:srgbClr val="FF0000"/>
                </a:solidFill>
                <a:latin typeface="Franklin Gothic Medium Cond" pitchFamily="34" charset="0"/>
              </a:rPr>
              <a:t>)</a:t>
            </a:r>
            <a:endParaRPr lang="es-ES" sz="20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pic>
        <p:nvPicPr>
          <p:cNvPr id="18434" name="Picture 2" descr="Resultado de imagen de mermelada de higos hel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0034" y="621847"/>
            <a:ext cx="2713579" cy="4385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8203407" y="5392448"/>
            <a:ext cx="2868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por tarro 340g :1,35 €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Price per </a:t>
            </a:r>
            <a:r>
              <a:rPr lang="es-ES" dirty="0" err="1" smtClean="0">
                <a:solidFill>
                  <a:srgbClr val="FF0000"/>
                </a:solidFill>
              </a:rPr>
              <a:t>jar</a:t>
            </a:r>
            <a:r>
              <a:rPr lang="es-ES" dirty="0" smtClean="0">
                <a:solidFill>
                  <a:srgbClr val="FF0000"/>
                </a:solidFill>
              </a:rPr>
              <a:t> 340g : 1,35 €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0286" y="1544935"/>
            <a:ext cx="724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INGREDIENTES : Higo negro, azúcar, moreno de caña, espesante: pectina de frutas si los higos no contienen suficiente, acidulante: zumo de limón.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06400" y="2264753"/>
            <a:ext cx="71265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(INGREDIENTS: Black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fig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sugar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cane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brown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thickener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: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fruit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pectin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if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the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figs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do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not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contain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enough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,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acidifier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: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lemon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s-ES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juice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.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)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06400" y="2403324"/>
          <a:ext cx="4412342" cy="36147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68658"/>
                <a:gridCol w="1843684"/>
              </a:tblGrid>
              <a:tr h="64762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baseline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mutricionales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por (100g)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5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Valor energético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180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kcal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/ 766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kJ</a:t>
                      </a:r>
                      <a:endParaRPr lang="es-E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4762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Grasas                                            </a:t>
                      </a:r>
                      <a:b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de las cuales Saturadas 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0,0 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0,0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47622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Hidratos de carbono 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de los cuales Azúcares 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sugars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44,0 g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42,7</a:t>
                      </a:r>
                      <a:r>
                        <a:rPr lang="es-ES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g</a:t>
                      </a:r>
                      <a:endParaRPr lang="es-E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75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Fibra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fiber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1,2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9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Proteínas 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0,5 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53143" y="537028"/>
            <a:ext cx="5808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 Cond" pitchFamily="34" charset="0"/>
              </a:rPr>
              <a:t>Mermelada de frambuesa </a:t>
            </a:r>
            <a:r>
              <a:rPr lang="es-ES" sz="2400" dirty="0" smtClean="0">
                <a:solidFill>
                  <a:srgbClr val="FF0000"/>
                </a:solidFill>
                <a:latin typeface="Franklin Gothic Medium Cond" pitchFamily="34" charset="0"/>
              </a:rPr>
              <a:t>( </a:t>
            </a:r>
            <a:r>
              <a:rPr lang="es-ES" sz="2400" dirty="0" err="1" smtClean="0">
                <a:solidFill>
                  <a:srgbClr val="FF0000"/>
                </a:solidFill>
                <a:latin typeface="Franklin Gothic Medium Cond" pitchFamily="34" charset="0"/>
              </a:rPr>
              <a:t>Raspberry</a:t>
            </a:r>
            <a:r>
              <a:rPr lang="es-ES" sz="24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Franklin Gothic Medium Cond" pitchFamily="34" charset="0"/>
              </a:rPr>
              <a:t>flavour</a:t>
            </a:r>
            <a:r>
              <a:rPr lang="es-ES" sz="24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  <a:latin typeface="Franklin Gothic Medium Cond" pitchFamily="34" charset="0"/>
              </a:rPr>
              <a:t>jam</a:t>
            </a:r>
            <a:r>
              <a:rPr lang="es-ES" sz="2400" dirty="0" smtClean="0">
                <a:solidFill>
                  <a:srgbClr val="FF0000"/>
                </a:solidFill>
                <a:latin typeface="Franklin Gothic Medium Cond" pitchFamily="34" charset="0"/>
              </a:rPr>
              <a:t>)</a:t>
            </a:r>
            <a:endParaRPr lang="es-ES" sz="24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pic>
        <p:nvPicPr>
          <p:cNvPr id="22530" name="Picture 2" descr="Resultado de imagen de mermelada de frambuesa hel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1231" y="768122"/>
            <a:ext cx="2493185" cy="381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8754949" y="5044106"/>
            <a:ext cx="292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por tarro 340g :1,43  €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(Price per jar 340g: € 1.43)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0286" y="124677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INGREDIENTES: frambuesa, azúcar, espesante, pectina y acidulante: ácido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(INGREDIENTS: raspberry, sugar, thickener, pectin and </a:t>
            </a:r>
            <a:r>
              <a:rPr lang="en-US" dirty="0" err="1" smtClean="0">
                <a:solidFill>
                  <a:srgbClr val="FF0000"/>
                </a:solidFill>
              </a:rPr>
              <a:t>acidulant</a:t>
            </a:r>
            <a:r>
              <a:rPr lang="en-US" dirty="0" smtClean="0">
                <a:solidFill>
                  <a:srgbClr val="FF0000"/>
                </a:solidFill>
              </a:rPr>
              <a:t>: acid)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2475066"/>
            <a:ext cx="12191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2.ARTESANÍA</a:t>
            </a:r>
            <a:r>
              <a:rPr lang="es-E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/>
            </a:r>
            <a:br>
              <a:rPr lang="es-ES" sz="6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es-E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" panose="020B0603020102020204" pitchFamily="34" charset="0"/>
                <a:ea typeface="+mj-ea"/>
                <a:cs typeface="+mj-cs"/>
              </a:rPr>
              <a:t>2.CRAFTS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401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474" y="193774"/>
            <a:ext cx="88715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 </a:t>
            </a:r>
            <a:r>
              <a:rPr lang="es-E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Hamma </a:t>
            </a:r>
            <a:r>
              <a:rPr lang="es-ES" sz="4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beads</a:t>
            </a:r>
            <a:r>
              <a:rPr lang="es-E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 </a:t>
            </a:r>
            <a:r>
              <a:rPr lang="es-ES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Franklin Gothic Medium Cond" pitchFamily="34" charset="0"/>
              </a:rPr>
              <a:t>pendientes </a:t>
            </a:r>
            <a:endParaRPr lang="es-ES" sz="4000" dirty="0" smtClean="0">
              <a:solidFill>
                <a:prstClr val="black">
                  <a:lumMod val="95000"/>
                  <a:lumOff val="5000"/>
                </a:prstClr>
              </a:solidFill>
              <a:latin typeface="Franklin Gothic Medium Cond" pitchFamily="34" charset="0"/>
            </a:endParaRPr>
          </a:p>
          <a:p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(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Hamma </a:t>
            </a:r>
            <a:r>
              <a:rPr lang="es-ES" sz="4000" dirty="0" err="1">
                <a:solidFill>
                  <a:srgbClr val="FF0000"/>
                </a:solidFill>
                <a:latin typeface="Franklin Gothic Medium Cond" pitchFamily="34" charset="0"/>
              </a:rPr>
              <a:t>pending</a:t>
            </a:r>
            <a:r>
              <a:rPr lang="es-ES" sz="4000" dirty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4000" dirty="0" err="1" smtClean="0">
                <a:solidFill>
                  <a:srgbClr val="FF0000"/>
                </a:solidFill>
                <a:latin typeface="Franklin Gothic Medium Cond" pitchFamily="34" charset="0"/>
              </a:rPr>
              <a:t>accounts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) </a:t>
            </a:r>
            <a:endParaRPr lang="es-ES" sz="24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/>
          <a:srcRect l="55009" t="3526" b="4639"/>
          <a:stretch/>
        </p:blipFill>
        <p:spPr>
          <a:xfrm>
            <a:off x="8550877" y="545799"/>
            <a:ext cx="1705232" cy="26071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14403" t="13894" r="14654" b="19488"/>
          <a:stretch/>
        </p:blipFill>
        <p:spPr>
          <a:xfrm>
            <a:off x="7727092" y="3591697"/>
            <a:ext cx="3587526" cy="25290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99803" y="1723869"/>
            <a:ext cx="6950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</a:rPr>
              <a:t>Hamma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beads</a:t>
            </a:r>
            <a:r>
              <a:rPr lang="es-ES" sz="2400" dirty="0" smtClean="0">
                <a:solidFill>
                  <a:schemeClr val="bg1"/>
                </a:solidFill>
              </a:rPr>
              <a:t> pendientes , artesanía echa a mano por nosotros .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Tenemos diferentes diseños , estos son algunos de ellos:</a:t>
            </a:r>
          </a:p>
          <a:p>
            <a:r>
              <a:rPr lang="es-ES" sz="2400" dirty="0" smtClean="0">
                <a:solidFill>
                  <a:schemeClr val="bg1"/>
                </a:solidFill>
              </a:rPr>
              <a:t>1 par : 0,70</a:t>
            </a:r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9809" y="3941696"/>
            <a:ext cx="695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rgbClr val="FF0000"/>
                </a:solidFill>
              </a:rPr>
              <a:t>Hamma</a:t>
            </a:r>
            <a:r>
              <a:rPr lang="en-US" sz="2400" dirty="0" smtClean="0">
                <a:solidFill>
                  <a:srgbClr val="FF0000"/>
                </a:solidFill>
              </a:rPr>
              <a:t> beads earrings, craftsmanship handcrafted by us. We have different designs, these are some of them: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>
                <a:solidFill>
                  <a:srgbClr val="FF0000"/>
                </a:solidFill>
              </a:rPr>
              <a:t>pair: 0.70</a:t>
            </a:r>
            <a:endParaRPr lang="es-E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49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159974" y="2443743"/>
            <a:ext cx="4747212" cy="28483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78377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Separadores de libros de 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papel</a:t>
            </a:r>
          </a:p>
          <a:p>
            <a:pPr algn="ctr"/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(</a:t>
            </a:r>
            <a:r>
              <a:rPr lang="es-ES" sz="4000" dirty="0" err="1" smtClean="0">
                <a:solidFill>
                  <a:srgbClr val="FF0000"/>
                </a:solidFill>
                <a:latin typeface="Franklin Gothic Medium Cond" pitchFamily="34" charset="0"/>
              </a:rPr>
              <a:t>Separators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of </a:t>
            </a:r>
            <a:r>
              <a:rPr lang="es-ES" sz="4000" dirty="0" err="1" smtClean="0">
                <a:solidFill>
                  <a:srgbClr val="FF0000"/>
                </a:solidFill>
                <a:latin typeface="Franklin Gothic Medium Cond" pitchFamily="34" charset="0"/>
              </a:rPr>
              <a:t>paper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 </a:t>
            </a:r>
            <a:r>
              <a:rPr lang="es-ES" sz="4000" dirty="0" err="1" smtClean="0">
                <a:solidFill>
                  <a:srgbClr val="FF0000"/>
                </a:solidFill>
                <a:latin typeface="Franklin Gothic Medium Cond" pitchFamily="34" charset="0"/>
              </a:rPr>
              <a:t>for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  </a:t>
            </a:r>
            <a:r>
              <a:rPr lang="es-ES" sz="4000" dirty="0" err="1" smtClean="0">
                <a:solidFill>
                  <a:srgbClr val="FF0000"/>
                </a:solidFill>
                <a:latin typeface="Franklin Gothic Medium Cond" pitchFamily="34" charset="0"/>
              </a:rPr>
              <a:t>books</a:t>
            </a:r>
            <a:r>
              <a:rPr lang="es-ES" sz="4000" dirty="0" smtClean="0">
                <a:solidFill>
                  <a:srgbClr val="FF0000"/>
                </a:solidFill>
                <a:latin typeface="Franklin Gothic Medium Cond" pitchFamily="34" charset="0"/>
              </a:rPr>
              <a:t>)</a:t>
            </a:r>
            <a:endParaRPr lang="es-ES" sz="4000" dirty="0">
              <a:solidFill>
                <a:srgbClr val="FF0000"/>
              </a:solidFill>
              <a:latin typeface="Franklin Gothic Medium Cond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79489" y="2861953"/>
            <a:ext cx="5831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Separadores de hechos a </a:t>
            </a:r>
            <a:r>
              <a:rPr lang="es-ES" sz="2400" dirty="0" smtClean="0">
                <a:solidFill>
                  <a:schemeClr val="bg1"/>
                </a:solidFill>
              </a:rPr>
              <a:t>mano , tenemos varios diseños estos son algunos de ellos:</a:t>
            </a:r>
          </a:p>
          <a:p>
            <a:endParaRPr lang="es-ES" sz="2400" dirty="0" smtClean="0">
              <a:solidFill>
                <a:schemeClr val="bg1"/>
              </a:solidFill>
            </a:endParaRPr>
          </a:p>
          <a:p>
            <a:r>
              <a:rPr lang="es-ES" sz="2400" dirty="0" smtClean="0">
                <a:solidFill>
                  <a:schemeClr val="bg1"/>
                </a:solidFill>
              </a:rPr>
              <a:t>1 unidad : 0,50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Handmade </a:t>
            </a:r>
            <a:r>
              <a:rPr lang="en-US" sz="2400" dirty="0" smtClean="0">
                <a:solidFill>
                  <a:srgbClr val="FF0000"/>
                </a:solidFill>
              </a:rPr>
              <a:t>separators, we have several designs, these are some of them: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>
                <a:solidFill>
                  <a:srgbClr val="FF0000"/>
                </a:solidFill>
              </a:rPr>
              <a:t>unit: 0.50</a:t>
            </a:r>
            <a:r>
              <a:rPr lang="es-ES" sz="2400" dirty="0" smtClean="0">
                <a:solidFill>
                  <a:srgbClr val="FF0000"/>
                </a:solidFill>
              </a:rPr>
              <a:t>  </a:t>
            </a:r>
          </a:p>
          <a:p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6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27874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  <a:latin typeface="Franklin Gothic Medium Cond" pitchFamily="34" charset="0"/>
              </a:rPr>
              <a:t>Nuestros precios no llevan incluidos el precio de transporte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Franklin Gothic Medium Cond" pitchFamily="34" charset="0"/>
              </a:rPr>
              <a:t>Our prices do not include the transport price</a:t>
            </a:r>
            <a:endParaRPr lang="es-ES" sz="3200" dirty="0" smtClean="0">
              <a:solidFill>
                <a:srgbClr val="FF0000"/>
              </a:solidFill>
              <a:latin typeface="Franklin Gothic Medium Cond" pitchFamily="34" charset="0"/>
            </a:endParaRPr>
          </a:p>
          <a:p>
            <a:pPr algn="ctr"/>
            <a:endParaRPr lang="es-ES" sz="32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4563" y="261257"/>
            <a:ext cx="10313437" cy="802433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Índice (Index)</a:t>
            </a:r>
            <a:endParaRPr lang="es-ES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0048" y="1320800"/>
            <a:ext cx="11353961" cy="5241659"/>
          </a:xfrm>
        </p:spPr>
        <p:txBody>
          <a:bodyPr numCol="2"/>
          <a:lstStyle/>
          <a:p>
            <a:pPr marL="457200" indent="-457200" algn="l">
              <a:buAutoNum type="arabicPeriod"/>
            </a:pPr>
            <a:r>
              <a:rPr lang="es-ES" b="1" i="1" u="sng" dirty="0" smtClean="0">
                <a:solidFill>
                  <a:schemeClr val="bg1"/>
                </a:solidFill>
              </a:rPr>
              <a:t>Alimentación (</a:t>
            </a:r>
            <a:r>
              <a:rPr lang="es-ES" b="1" i="1" u="sng" dirty="0" err="1" smtClean="0">
                <a:solidFill>
                  <a:schemeClr val="bg1"/>
                </a:solidFill>
              </a:rPr>
              <a:t>Food</a:t>
            </a:r>
            <a:r>
              <a:rPr lang="es-ES" b="1" i="1" u="sng" dirty="0" smtClean="0">
                <a:solidFill>
                  <a:schemeClr val="bg1"/>
                </a:solidFill>
              </a:rPr>
              <a:t>).</a:t>
            </a:r>
          </a:p>
          <a:p>
            <a:pPr algn="l"/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Barritas naturales ( natural </a:t>
            </a:r>
            <a:r>
              <a:rPr lang="es-ES" dirty="0" err="1" smtClean="0">
                <a:solidFill>
                  <a:schemeClr val="bg1"/>
                </a:solidFill>
              </a:rPr>
              <a:t>bars</a:t>
            </a:r>
            <a:r>
              <a:rPr lang="es-ES" dirty="0" smtClean="0">
                <a:solidFill>
                  <a:schemeClr val="bg1"/>
                </a:solidFill>
              </a:rPr>
              <a:t> )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Melocotones </a:t>
            </a:r>
            <a:r>
              <a:rPr lang="es-ES" dirty="0">
                <a:solidFill>
                  <a:schemeClr val="bg1"/>
                </a:solidFill>
              </a:rPr>
              <a:t>en </a:t>
            </a:r>
            <a:r>
              <a:rPr lang="es-ES" dirty="0" smtClean="0">
                <a:solidFill>
                  <a:schemeClr val="bg1"/>
                </a:solidFill>
              </a:rPr>
              <a:t>almíbar (</a:t>
            </a:r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eaches </a:t>
            </a:r>
            <a:r>
              <a:rPr lang="es-ES" dirty="0">
                <a:solidFill>
                  <a:schemeClr val="bg1"/>
                </a:solidFill>
              </a:rPr>
              <a:t>in </a:t>
            </a:r>
            <a:r>
              <a:rPr lang="es-ES" dirty="0" smtClean="0">
                <a:solidFill>
                  <a:schemeClr val="bg1"/>
                </a:solidFill>
              </a:rPr>
              <a:t>syrup)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Pera en almíbar ligero(</a:t>
            </a:r>
            <a:r>
              <a:rPr lang="es-E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Pear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in light </a:t>
            </a:r>
            <a:r>
              <a:rPr lang="es-E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syrup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Espárragos (</a:t>
            </a:r>
            <a:r>
              <a:rPr lang="es-ES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asparagus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Mermelada (</a:t>
            </a:r>
            <a:r>
              <a:rPr lang="es-ES" dirty="0" err="1" smtClean="0">
                <a:solidFill>
                  <a:schemeClr val="bg1"/>
                </a:solidFill>
              </a:rPr>
              <a:t>Jam</a:t>
            </a:r>
            <a:r>
              <a:rPr lang="es-ES" dirty="0" smtClean="0">
                <a:solidFill>
                  <a:schemeClr val="bg1"/>
                </a:solidFill>
              </a:rPr>
              <a:t>) , sabores ( </a:t>
            </a:r>
            <a:r>
              <a:rPr lang="es-ES" dirty="0" err="1" smtClean="0">
                <a:solidFill>
                  <a:schemeClr val="bg1"/>
                </a:solidFill>
              </a:rPr>
              <a:t>Flavours</a:t>
            </a:r>
            <a:r>
              <a:rPr lang="es-ES" dirty="0" smtClean="0">
                <a:solidFill>
                  <a:schemeClr val="bg1"/>
                </a:solidFill>
              </a:rPr>
              <a:t> )</a:t>
            </a: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De Higo (Of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Fig)</a:t>
            </a:r>
            <a:endParaRPr lang="es-E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De </a:t>
            </a:r>
            <a:r>
              <a:rPr lang="es-ES" dirty="0" err="1" smtClean="0">
                <a:solidFill>
                  <a:schemeClr val="bg1"/>
                </a:solidFill>
              </a:rPr>
              <a:t>Arandanos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(Of Bilberries) </a:t>
            </a:r>
            <a:endParaRPr lang="es-ES" dirty="0" smtClean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De Frambuesa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(Of Raspberry)</a:t>
            </a:r>
            <a:endParaRPr lang="es-ES" dirty="0" smtClean="0">
              <a:solidFill>
                <a:schemeClr val="bg1"/>
              </a:solidFill>
            </a:endParaRPr>
          </a:p>
          <a:p>
            <a:pPr algn="l"/>
            <a:endParaRPr lang="es-ES" dirty="0">
              <a:solidFill>
                <a:schemeClr val="bg1"/>
              </a:solidFill>
            </a:endParaRPr>
          </a:p>
          <a:p>
            <a:pPr algn="l"/>
            <a:r>
              <a:rPr lang="es-ES" b="1" i="1" u="sng" dirty="0" smtClean="0">
                <a:solidFill>
                  <a:schemeClr val="bg1"/>
                </a:solidFill>
              </a:rPr>
              <a:t>2</a:t>
            </a:r>
            <a:r>
              <a:rPr lang="es-ES" b="1" i="1" u="sng" dirty="0" smtClean="0">
                <a:solidFill>
                  <a:schemeClr val="bg1"/>
                </a:solidFill>
              </a:rPr>
              <a:t>. Artesanía (</a:t>
            </a:r>
            <a:r>
              <a:rPr lang="es-ES" b="1" i="1" u="sng" dirty="0" err="1" smtClean="0">
                <a:solidFill>
                  <a:schemeClr val="bg1"/>
                </a:solidFill>
              </a:rPr>
              <a:t>crafts</a:t>
            </a:r>
            <a:r>
              <a:rPr lang="es-ES" b="1" i="1" u="sng" dirty="0" smtClean="0">
                <a:solidFill>
                  <a:schemeClr val="bg1"/>
                </a:solidFill>
              </a:rPr>
              <a:t>)</a:t>
            </a:r>
          </a:p>
          <a:p>
            <a:pPr algn="l"/>
            <a:endParaRPr lang="es-ES" b="1" i="1" u="sng" dirty="0" smtClean="0">
              <a:solidFill>
                <a:schemeClr val="bg1"/>
              </a:solidFill>
            </a:endParaRPr>
          </a:p>
          <a:p>
            <a:pPr algn="l"/>
            <a:r>
              <a:rPr lang="es-ES" dirty="0" err="1" smtClean="0">
                <a:solidFill>
                  <a:schemeClr val="bg1"/>
                </a:solidFill>
              </a:rPr>
              <a:t>Hamma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beads</a:t>
            </a:r>
            <a:r>
              <a:rPr lang="es-ES" dirty="0" smtClean="0">
                <a:solidFill>
                  <a:schemeClr val="bg1"/>
                </a:solidFill>
              </a:rPr>
              <a:t> pendientes </a:t>
            </a:r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dirty="0" err="1" smtClean="0">
                <a:solidFill>
                  <a:schemeClr val="bg1"/>
                </a:solidFill>
              </a:rPr>
              <a:t>Hamma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pending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accounts</a:t>
            </a:r>
            <a:r>
              <a:rPr lang="es-ES" dirty="0" smtClean="0">
                <a:solidFill>
                  <a:schemeClr val="bg1"/>
                </a:solidFill>
              </a:rPr>
              <a:t>) </a:t>
            </a:r>
            <a:endParaRPr lang="es-ES" dirty="0" smtClean="0">
              <a:solidFill>
                <a:schemeClr val="bg1"/>
              </a:solidFill>
            </a:endParaRPr>
          </a:p>
          <a:p>
            <a:pPr algn="l"/>
            <a:r>
              <a:rPr lang="es-ES" dirty="0" smtClean="0">
                <a:solidFill>
                  <a:schemeClr val="bg1"/>
                </a:solidFill>
              </a:rPr>
              <a:t>Separadores </a:t>
            </a:r>
            <a:r>
              <a:rPr lang="es-ES" dirty="0" smtClean="0">
                <a:solidFill>
                  <a:schemeClr val="bg1"/>
                </a:solidFill>
              </a:rPr>
              <a:t>de libros de </a:t>
            </a:r>
            <a:r>
              <a:rPr lang="es-ES" dirty="0" smtClean="0">
                <a:solidFill>
                  <a:schemeClr val="bg1"/>
                </a:solidFill>
              </a:rPr>
              <a:t>papel(</a:t>
            </a:r>
            <a:r>
              <a:rPr lang="es-ES" dirty="0" err="1" smtClean="0">
                <a:solidFill>
                  <a:schemeClr val="bg1"/>
                </a:solidFill>
              </a:rPr>
              <a:t>Separators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of </a:t>
            </a:r>
            <a:r>
              <a:rPr lang="es-ES" dirty="0" err="1" smtClean="0">
                <a:solidFill>
                  <a:schemeClr val="bg1"/>
                </a:solidFill>
              </a:rPr>
              <a:t>paper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dirty="0" err="1" smtClean="0">
                <a:solidFill>
                  <a:schemeClr val="bg1"/>
                </a:solidFill>
              </a:rPr>
              <a:t>books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l"/>
            <a:endParaRPr lang="es-ES" sz="1400" dirty="0" smtClean="0">
              <a:solidFill>
                <a:schemeClr val="bg1"/>
              </a:solidFill>
            </a:endParaRPr>
          </a:p>
          <a:p>
            <a:pPr algn="l"/>
            <a:endParaRPr lang="es-ES" b="1" i="1" u="sng" dirty="0" smtClean="0">
              <a:solidFill>
                <a:schemeClr val="bg1"/>
              </a:solidFill>
            </a:endParaRPr>
          </a:p>
          <a:p>
            <a:pPr algn="l"/>
            <a:endParaRPr lang="es-ES" b="1" i="1" u="sng" dirty="0" smtClean="0">
              <a:solidFill>
                <a:schemeClr val="bg1"/>
              </a:solidFill>
            </a:endParaRPr>
          </a:p>
          <a:p>
            <a:pPr algn="l"/>
            <a:endParaRPr lang="es-ES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4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15439"/>
            <a:ext cx="9144000" cy="1168892"/>
          </a:xfrm>
        </p:spPr>
        <p:txBody>
          <a:bodyPr>
            <a:no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1. ALIMENTACIÓN</a:t>
            </a:r>
            <a:b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</a:br>
            <a:r>
              <a:rPr lang="es-E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1. FOOD</a:t>
            </a:r>
            <a:endParaRPr lang="es-ES" sz="2800" dirty="0">
              <a:solidFill>
                <a:schemeClr val="bg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92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11533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Tortitas de sal</a:t>
            </a:r>
          </a:p>
          <a:p>
            <a:pPr algn="ctr"/>
            <a:r>
              <a:rPr lang="es-ES" sz="4000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 ( Little </a:t>
            </a:r>
            <a:r>
              <a:rPr lang="es-ES" sz="4000" dirty="0" err="1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salt</a:t>
            </a:r>
            <a:r>
              <a:rPr lang="es-ES" sz="4000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 </a:t>
            </a:r>
            <a:r>
              <a:rPr lang="es-ES" sz="4000" dirty="0" err="1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pancakes</a:t>
            </a:r>
            <a:r>
              <a:rPr lang="es-ES" sz="4000" dirty="0" smtClean="0">
                <a:solidFill>
                  <a:schemeClr val="bg2"/>
                </a:solidFill>
                <a:latin typeface="Franklin Gothic Medium Cond" panose="020B0606030402020204" pitchFamily="34" charset="0"/>
              </a:rPr>
              <a:t>)</a:t>
            </a:r>
            <a:endParaRPr lang="es-ES" sz="4000" dirty="0">
              <a:solidFill>
                <a:schemeClr val="bg2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715" y="2005016"/>
            <a:ext cx="6700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Masa </a:t>
            </a:r>
            <a:r>
              <a:rPr lang="es-ES" sz="2000" dirty="0" smtClean="0">
                <a:solidFill>
                  <a:schemeClr val="bg1"/>
                </a:solidFill>
              </a:rPr>
              <a:t>fina de hojaldre, trocitos pequeños cuadrados crujientes, tono amarillo/marrón y salado. </a:t>
            </a:r>
            <a:r>
              <a:rPr lang="es-ES" sz="2000" dirty="0" smtClean="0">
                <a:solidFill>
                  <a:schemeClr val="bg1"/>
                </a:solidFill>
              </a:rPr>
              <a:t>Es </a:t>
            </a:r>
            <a:r>
              <a:rPr lang="es-ES" sz="2000" dirty="0" smtClean="0">
                <a:solidFill>
                  <a:schemeClr val="bg1"/>
                </a:solidFill>
              </a:rPr>
              <a:t>un típico tentempié de nuestra zona. Peso :</a:t>
            </a:r>
            <a:r>
              <a:rPr lang="es-ES" sz="2000" dirty="0" smtClean="0">
                <a:solidFill>
                  <a:schemeClr val="bg1"/>
                </a:solidFill>
              </a:rPr>
              <a:t>125grs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INGREDIENTES Harina de trigo, agua, aceite de oliva, levadura y sal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dirty="0" smtClean="0">
                <a:solidFill>
                  <a:schemeClr val="bg1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Puff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pastry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dough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err="1" smtClean="0">
                <a:solidFill>
                  <a:srgbClr val="FF0000"/>
                </a:solidFill>
              </a:rPr>
              <a:t>crisp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square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small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pieces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err="1" smtClean="0">
                <a:solidFill>
                  <a:srgbClr val="FF0000"/>
                </a:solidFill>
              </a:rPr>
              <a:t>yellow</a:t>
            </a:r>
            <a:r>
              <a:rPr lang="es-ES" sz="2000" dirty="0" smtClean="0">
                <a:solidFill>
                  <a:srgbClr val="FF0000"/>
                </a:solidFill>
              </a:rPr>
              <a:t> / </a:t>
            </a:r>
            <a:r>
              <a:rPr lang="es-ES" sz="2000" dirty="0" err="1" smtClean="0">
                <a:solidFill>
                  <a:srgbClr val="FF0000"/>
                </a:solidFill>
              </a:rPr>
              <a:t>brown</a:t>
            </a:r>
            <a:r>
              <a:rPr lang="es-ES" sz="2000" dirty="0" smtClean="0">
                <a:solidFill>
                  <a:srgbClr val="FF0000"/>
                </a:solidFill>
              </a:rPr>
              <a:t> and </a:t>
            </a:r>
            <a:r>
              <a:rPr lang="es-ES" sz="2000" dirty="0" err="1" smtClean="0">
                <a:solidFill>
                  <a:srgbClr val="FF0000"/>
                </a:solidFill>
              </a:rPr>
              <a:t>salty</a:t>
            </a:r>
            <a:r>
              <a:rPr lang="es-ES" sz="2000" dirty="0" smtClean="0">
                <a:solidFill>
                  <a:srgbClr val="FF0000"/>
                </a:solidFill>
              </a:rPr>
              <a:t>. </a:t>
            </a:r>
            <a:r>
              <a:rPr lang="es-ES" sz="2000" dirty="0" err="1" smtClean="0">
                <a:solidFill>
                  <a:srgbClr val="FF0000"/>
                </a:solidFill>
              </a:rPr>
              <a:t>Typical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snack</a:t>
            </a:r>
            <a:r>
              <a:rPr lang="es-ES" sz="2000" dirty="0" smtClean="0">
                <a:solidFill>
                  <a:srgbClr val="FF0000"/>
                </a:solidFill>
              </a:rPr>
              <a:t> in </a:t>
            </a:r>
            <a:r>
              <a:rPr lang="es-ES" sz="2000" dirty="0" err="1" smtClean="0">
                <a:solidFill>
                  <a:srgbClr val="FF0000"/>
                </a:solidFill>
              </a:rPr>
              <a:t>our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town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Weight</a:t>
            </a:r>
            <a:r>
              <a:rPr lang="es-ES" sz="2000" dirty="0" smtClean="0">
                <a:solidFill>
                  <a:srgbClr val="FF0000"/>
                </a:solidFill>
              </a:rPr>
              <a:t>: 125 </a:t>
            </a:r>
            <a:r>
              <a:rPr lang="es-ES" sz="2000" dirty="0" err="1" smtClean="0">
                <a:solidFill>
                  <a:srgbClr val="FF0000"/>
                </a:solidFill>
              </a:rPr>
              <a:t>grs</a:t>
            </a:r>
            <a:r>
              <a:rPr lang="es-ES" sz="2000" dirty="0" smtClean="0">
                <a:solidFill>
                  <a:srgbClr val="FF0000"/>
                </a:solidFill>
              </a:rPr>
              <a:t> INGREDIENTS </a:t>
            </a:r>
            <a:r>
              <a:rPr lang="es-ES" sz="2000" dirty="0" err="1" smtClean="0">
                <a:solidFill>
                  <a:srgbClr val="FF0000"/>
                </a:solidFill>
              </a:rPr>
              <a:t>Wheat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err="1" smtClean="0">
                <a:solidFill>
                  <a:srgbClr val="FF0000"/>
                </a:solidFill>
              </a:rPr>
              <a:t>Flour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err="1" smtClean="0">
                <a:solidFill>
                  <a:srgbClr val="FF0000"/>
                </a:solidFill>
              </a:rPr>
              <a:t>water</a:t>
            </a:r>
            <a:r>
              <a:rPr lang="es-ES" sz="2000" dirty="0" smtClean="0">
                <a:solidFill>
                  <a:srgbClr val="FF0000"/>
                </a:solidFill>
              </a:rPr>
              <a:t>, olive </a:t>
            </a:r>
            <a:r>
              <a:rPr lang="es-ES" sz="2000" dirty="0" err="1" smtClean="0">
                <a:solidFill>
                  <a:srgbClr val="FF0000"/>
                </a:solidFill>
              </a:rPr>
              <a:t>oil</a:t>
            </a:r>
            <a:r>
              <a:rPr lang="es-ES" sz="2000" dirty="0" smtClean="0">
                <a:solidFill>
                  <a:srgbClr val="FF0000"/>
                </a:solidFill>
              </a:rPr>
              <a:t>, </a:t>
            </a:r>
            <a:r>
              <a:rPr lang="es-ES" sz="2000" dirty="0" err="1" smtClean="0">
                <a:solidFill>
                  <a:srgbClr val="FF0000"/>
                </a:solidFill>
              </a:rPr>
              <a:t>yeast</a:t>
            </a:r>
            <a:r>
              <a:rPr lang="es-ES" sz="2000" dirty="0" smtClean="0">
                <a:solidFill>
                  <a:srgbClr val="FF0000"/>
                </a:solidFill>
              </a:rPr>
              <a:t> and </a:t>
            </a:r>
            <a:r>
              <a:rPr lang="es-ES" sz="2000" dirty="0" err="1" smtClean="0">
                <a:solidFill>
                  <a:srgbClr val="FF0000"/>
                </a:solidFill>
              </a:rPr>
              <a:t>salt</a:t>
            </a:r>
            <a:r>
              <a:rPr lang="es-ES" sz="2000" dirty="0" smtClean="0">
                <a:solidFill>
                  <a:srgbClr val="FF0000"/>
                </a:solidFill>
              </a:rPr>
              <a:t>. </a:t>
            </a:r>
            <a:endParaRPr lang="es-ES" sz="2000" dirty="0" smtClean="0">
              <a:solidFill>
                <a:srgbClr val="FF0000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endParaRPr lang="es-ES" sz="2000" dirty="0" smtClean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Precio</a:t>
            </a:r>
            <a:r>
              <a:rPr lang="es-ES" sz="2000" b="1" dirty="0" smtClean="0">
                <a:solidFill>
                  <a:schemeClr val="bg1"/>
                </a:solidFill>
              </a:rPr>
              <a:t>/ Price: 1€ </a:t>
            </a:r>
            <a:r>
              <a:rPr lang="es-ES" sz="2000" b="1" dirty="0" smtClean="0">
                <a:solidFill>
                  <a:schemeClr val="bg1"/>
                </a:solidFill>
              </a:rPr>
              <a:t>unidad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5641" y="2144921"/>
            <a:ext cx="4516359" cy="3733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10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" y="213755"/>
            <a:ext cx="5830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Barritas naturales 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(Natural </a:t>
            </a:r>
            <a:r>
              <a:rPr lang="es-ES" sz="4000" dirty="0" err="1" smtClean="0">
                <a:solidFill>
                  <a:schemeClr val="bg1"/>
                </a:solidFill>
                <a:latin typeface="Franklin Gothic Medium Cond" pitchFamily="34" charset="0"/>
              </a:rPr>
              <a:t>Bars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)</a:t>
            </a:r>
            <a:endParaRPr lang="es-ES" sz="40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05642" y="1947552"/>
            <a:ext cx="5698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Barritas basadas en recetas tradicionales de la </a:t>
            </a:r>
            <a:r>
              <a:rPr lang="es-ES" dirty="0" smtClean="0">
                <a:solidFill>
                  <a:schemeClr val="bg1"/>
                </a:solidFill>
              </a:rPr>
              <a:t>V</a:t>
            </a:r>
            <a:r>
              <a:rPr lang="es-ES" dirty="0" smtClean="0">
                <a:solidFill>
                  <a:schemeClr val="bg1"/>
                </a:solidFill>
              </a:rPr>
              <a:t>ega Baja.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Las barritas energéticas naturales han sido diseñadas para 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aportarte </a:t>
            </a:r>
            <a:r>
              <a:rPr lang="es-ES" dirty="0" smtClean="0">
                <a:solidFill>
                  <a:schemeClr val="bg1"/>
                </a:solidFill>
              </a:rPr>
              <a:t>la energía extra necesaria para el ejercicio físico.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1 unidad = 1,20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Una caja = 24 ( una caja contiene 20 unidades ). </a:t>
            </a: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err="1" smtClean="0">
                <a:solidFill>
                  <a:srgbClr val="FF0000"/>
                </a:solidFill>
              </a:rPr>
              <a:t>Bars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based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on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traditional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recipes</a:t>
            </a:r>
            <a:r>
              <a:rPr lang="es-ES" dirty="0" smtClean="0">
                <a:solidFill>
                  <a:srgbClr val="FF0000"/>
                </a:solidFill>
              </a:rPr>
              <a:t> in </a:t>
            </a:r>
            <a:r>
              <a:rPr lang="es-ES" dirty="0" err="1" smtClean="0">
                <a:solidFill>
                  <a:srgbClr val="FF0000"/>
                </a:solidFill>
              </a:rPr>
              <a:t>or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region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natural energy bars have been designed to bring you the extra energy needed for physical </a:t>
            </a:r>
            <a:r>
              <a:rPr lang="en-US" dirty="0" smtClean="0">
                <a:solidFill>
                  <a:srgbClr val="FF0000"/>
                </a:solidFill>
              </a:rPr>
              <a:t>exercise.</a:t>
            </a:r>
          </a:p>
          <a:p>
            <a:endParaRPr lang="es-E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smtClean="0">
                <a:solidFill>
                  <a:srgbClr val="FF0000"/>
                </a:solidFill>
              </a:rPr>
              <a:t>unit = 1.20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One </a:t>
            </a:r>
            <a:r>
              <a:rPr lang="en-US" dirty="0" smtClean="0">
                <a:solidFill>
                  <a:srgbClr val="FF0000"/>
                </a:solidFill>
              </a:rPr>
              <a:t>box = 24 (one box contains 20 units)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7017" y="1211284"/>
            <a:ext cx="4156363" cy="415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rgamino horizontal"/>
          <p:cNvSpPr/>
          <p:nvPr/>
        </p:nvSpPr>
        <p:spPr>
          <a:xfrm>
            <a:off x="3865516" y="629587"/>
            <a:ext cx="7901763" cy="16150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8674" name="Picture 2" descr="Resultado de imagen de fruit fu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77" y="-224853"/>
            <a:ext cx="3025711" cy="3025712"/>
          </a:xfrm>
          <a:prstGeom prst="rect">
            <a:avLst/>
          </a:prstGeom>
          <a:noFill/>
        </p:spPr>
      </p:pic>
      <p:pic>
        <p:nvPicPr>
          <p:cNvPr id="28676" name="Picture 4" descr="Resultado de imagen de fruit fusion"/>
          <p:cNvPicPr>
            <a:picLocks noChangeAspect="1" noChangeArrowheads="1"/>
          </p:cNvPicPr>
          <p:nvPr/>
        </p:nvPicPr>
        <p:blipFill>
          <a:blip r:embed="rId3" cstate="print"/>
          <a:srcRect t="18740" b="16381"/>
          <a:stretch>
            <a:fillRect/>
          </a:stretch>
        </p:blipFill>
        <p:spPr bwMode="auto">
          <a:xfrm>
            <a:off x="464501" y="3024317"/>
            <a:ext cx="2839332" cy="1662544"/>
          </a:xfrm>
          <a:prstGeom prst="rect">
            <a:avLst/>
          </a:prstGeom>
          <a:noFill/>
        </p:spPr>
      </p:pic>
      <p:pic>
        <p:nvPicPr>
          <p:cNvPr id="28678" name="Picture 6" descr="Imagen relacionada"/>
          <p:cNvPicPr>
            <a:picLocks noChangeAspect="1" noChangeArrowheads="1"/>
          </p:cNvPicPr>
          <p:nvPr/>
        </p:nvPicPr>
        <p:blipFill>
          <a:blip r:embed="rId4" cstate="print"/>
          <a:srcRect t="16862" b="17037"/>
          <a:stretch>
            <a:fillRect/>
          </a:stretch>
        </p:blipFill>
        <p:spPr bwMode="auto">
          <a:xfrm>
            <a:off x="449150" y="5049543"/>
            <a:ext cx="2735889" cy="180845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145981" y="919328"/>
            <a:ext cx="7456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Ingredientes: Albaricoques naturales (89%), ALMEDRAS (10%) y oblea (1%) (fécula de patata y aceite de girasol). 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4174274" y="1434724"/>
            <a:ext cx="7458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Ingredients: Natural apricots (89%), ALMONDS(10%) and wafer (1%) (potato starch and sunflower oil).</a:t>
            </a:r>
            <a:endParaRPr lang="es-ES" sz="1600" dirty="0"/>
          </a:p>
        </p:txBody>
      </p:sp>
      <p:sp>
        <p:nvSpPr>
          <p:cNvPr id="9" name="8 Pergamino horizontal"/>
          <p:cNvSpPr/>
          <p:nvPr/>
        </p:nvSpPr>
        <p:spPr>
          <a:xfrm>
            <a:off x="3810162" y="2958904"/>
            <a:ext cx="8062048" cy="1603168"/>
          </a:xfrm>
          <a:prstGeom prst="horizontalScroll">
            <a:avLst/>
          </a:prstGeom>
          <a:solidFill>
            <a:srgbClr val="CC0099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127293" y="3750412"/>
            <a:ext cx="7520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Ingredients: Dried figs (89%), ALMONDS (10%), natural spices and wafer (1%) (potato starch and sunflower oil).</a:t>
            </a:r>
            <a:endParaRPr lang="es-ES" sz="1600" dirty="0"/>
          </a:p>
        </p:txBody>
      </p:sp>
      <p:sp>
        <p:nvSpPr>
          <p:cNvPr id="11" name="10 Rectángulo"/>
          <p:cNvSpPr/>
          <p:nvPr/>
        </p:nvSpPr>
        <p:spPr>
          <a:xfrm>
            <a:off x="4127293" y="3225755"/>
            <a:ext cx="7490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2"/>
                </a:solidFill>
              </a:rPr>
              <a:t>Ingredientes: Higos secos (89%), ALMENDRAS (10%), especias naturales y oblea (1%) (fécula de patata y aceite de girasol). </a:t>
            </a:r>
            <a:endParaRPr lang="es-ES" sz="1600" dirty="0">
              <a:solidFill>
                <a:schemeClr val="bg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4760" y="2536209"/>
            <a:ext cx="1047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BARRITAS NATURALES </a:t>
            </a:r>
            <a:r>
              <a:rPr lang="es-ES" sz="2000" b="1" dirty="0" smtClean="0">
                <a:solidFill>
                  <a:schemeClr val="bg1"/>
                </a:solidFill>
              </a:rPr>
              <a:t>HIGO-ALMENDRAS (NATURAL </a:t>
            </a:r>
            <a:r>
              <a:rPr lang="es-ES" sz="2000" b="1" dirty="0" smtClean="0">
                <a:solidFill>
                  <a:schemeClr val="bg1"/>
                </a:solidFill>
              </a:rPr>
              <a:t>BARS </a:t>
            </a:r>
            <a:r>
              <a:rPr lang="es-ES" sz="2000" b="1" dirty="0" smtClean="0">
                <a:solidFill>
                  <a:schemeClr val="bg1"/>
                </a:solidFill>
              </a:rPr>
              <a:t>FIG-ALMONDS)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4" name="13 Pergamino horizontal"/>
          <p:cNvSpPr/>
          <p:nvPr/>
        </p:nvSpPr>
        <p:spPr>
          <a:xfrm>
            <a:off x="3807502" y="5126636"/>
            <a:ext cx="8019737" cy="1521501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5" name="14 Rectángulo"/>
          <p:cNvSpPr/>
          <p:nvPr/>
        </p:nvSpPr>
        <p:spPr>
          <a:xfrm>
            <a:off x="4097310" y="5365762"/>
            <a:ext cx="76399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Ingredientes: Dátiles preparados (87%)(dátiles, glucosa y edulcorante: sorbitol) NUECES (12%) y oblea (1%) (fécula de </a:t>
            </a:r>
            <a:r>
              <a:rPr lang="en-US" sz="1600" dirty="0" smtClean="0">
                <a:solidFill>
                  <a:schemeClr val="bg1"/>
                </a:solidFill>
              </a:rPr>
              <a:t>de </a:t>
            </a:r>
            <a:r>
              <a:rPr lang="en-US" sz="1600" dirty="0" err="1" smtClean="0">
                <a:solidFill>
                  <a:schemeClr val="bg1"/>
                </a:solidFill>
              </a:rPr>
              <a:t>patata</a:t>
            </a:r>
            <a:r>
              <a:rPr lang="en-US" sz="1600" dirty="0" smtClean="0">
                <a:solidFill>
                  <a:schemeClr val="bg1"/>
                </a:solidFill>
              </a:rPr>
              <a:t> y </a:t>
            </a:r>
            <a:r>
              <a:rPr lang="en-US" sz="1600" dirty="0" err="1" smtClean="0">
                <a:solidFill>
                  <a:schemeClr val="bg1"/>
                </a:solidFill>
              </a:rPr>
              <a:t>aceite</a:t>
            </a:r>
            <a:r>
              <a:rPr lang="en-US" sz="1600" dirty="0" smtClean="0">
                <a:solidFill>
                  <a:schemeClr val="bg1"/>
                </a:solidFill>
              </a:rPr>
              <a:t> de girasol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/>
              <a:t>Ingredients</a:t>
            </a:r>
            <a:r>
              <a:rPr lang="en-US" sz="1600" dirty="0" smtClean="0"/>
              <a:t>: Dates prepared (87%) (dates, glucose and sweetener: </a:t>
            </a:r>
            <a:r>
              <a:rPr lang="en-US" sz="1600" dirty="0" err="1" smtClean="0"/>
              <a:t>sorbitol</a:t>
            </a:r>
            <a:r>
              <a:rPr lang="en-US" sz="1600" dirty="0" smtClean="0"/>
              <a:t>) NUTS (12%) and wafer (1%) (potato starch and sunflower oil)</a:t>
            </a:r>
            <a:r>
              <a:rPr lang="es-ES" sz="1600" dirty="0" smtClean="0"/>
              <a:t>patata </a:t>
            </a:r>
            <a:r>
              <a:rPr lang="es-ES" sz="1600" dirty="0" smtClean="0"/>
              <a:t>y aceite de girasol)</a:t>
            </a:r>
            <a:endParaRPr lang="es-ES" sz="1600" dirty="0"/>
          </a:p>
        </p:txBody>
      </p:sp>
      <p:sp>
        <p:nvSpPr>
          <p:cNvPr id="16" name="15 Rectángulo"/>
          <p:cNvSpPr/>
          <p:nvPr/>
        </p:nvSpPr>
        <p:spPr>
          <a:xfrm>
            <a:off x="409730" y="272693"/>
            <a:ext cx="9903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BARRITAS NATURALES ALBARICOQUEALMENDRAS NATURAL BARS APRICOT-ALMONDS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69692" y="4769743"/>
            <a:ext cx="8494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BARRITAS NATURALES DÁTIL-NUECES </a:t>
            </a:r>
            <a:r>
              <a:rPr lang="es-ES" sz="2000" b="1" dirty="0" smtClean="0">
                <a:solidFill>
                  <a:schemeClr val="bg1"/>
                </a:solidFill>
              </a:rPr>
              <a:t>(NATURAL </a:t>
            </a:r>
            <a:r>
              <a:rPr lang="es-ES" sz="2000" b="1" dirty="0" smtClean="0">
                <a:solidFill>
                  <a:schemeClr val="bg1"/>
                </a:solidFill>
              </a:rPr>
              <a:t>BARS </a:t>
            </a:r>
            <a:r>
              <a:rPr lang="es-ES" sz="2000" b="1" dirty="0" smtClean="0">
                <a:solidFill>
                  <a:schemeClr val="bg1"/>
                </a:solidFill>
              </a:rPr>
              <a:t>DATE-NUTS)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Pergamino horizontal"/>
          <p:cNvSpPr/>
          <p:nvPr/>
        </p:nvSpPr>
        <p:spPr>
          <a:xfrm>
            <a:off x="4002374" y="3897442"/>
            <a:ext cx="7989757" cy="2473378"/>
          </a:xfrm>
          <a:prstGeom prst="horizontalScroll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698" name="AutoShape 2" descr="Resultado de imagen de fruit 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700" name="Picture 4" descr="Resultado de imagen de fruit fusion"/>
          <p:cNvPicPr>
            <a:picLocks noChangeAspect="1" noChangeArrowheads="1"/>
          </p:cNvPicPr>
          <p:nvPr/>
        </p:nvPicPr>
        <p:blipFill>
          <a:blip r:embed="rId2" cstate="print"/>
          <a:srcRect t="32459" b="16787"/>
          <a:stretch>
            <a:fillRect/>
          </a:stretch>
        </p:blipFill>
        <p:spPr bwMode="auto">
          <a:xfrm>
            <a:off x="0" y="1094281"/>
            <a:ext cx="2953489" cy="1499017"/>
          </a:xfrm>
          <a:prstGeom prst="rect">
            <a:avLst/>
          </a:prstGeom>
          <a:noFill/>
        </p:spPr>
      </p:pic>
      <p:sp>
        <p:nvSpPr>
          <p:cNvPr id="29702" name="AutoShape 6" descr="Resultado de imagen de fruit 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4 Imagen" descr="comprar-display-barritas-datil-arandano-almendras-fruit-fusion.jpg"/>
          <p:cNvPicPr>
            <a:picLocks noChangeAspect="1"/>
          </p:cNvPicPr>
          <p:nvPr/>
        </p:nvPicPr>
        <p:blipFill>
          <a:blip r:embed="rId3" cstate="print"/>
          <a:srcRect l="12878" t="55076" r="33432" b="14773"/>
          <a:stretch>
            <a:fillRect/>
          </a:stretch>
        </p:blipFill>
        <p:spPr>
          <a:xfrm>
            <a:off x="179882" y="4107306"/>
            <a:ext cx="3597639" cy="1986341"/>
          </a:xfrm>
          <a:prstGeom prst="rect">
            <a:avLst/>
          </a:prstGeom>
        </p:spPr>
      </p:pic>
      <p:sp>
        <p:nvSpPr>
          <p:cNvPr id="29704" name="AutoShape 8" descr="Resultado de imagen de fruit 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6" name="AutoShape 10" descr="Resultado de imagen de fruit fu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4332157" y="4324263"/>
            <a:ext cx="7465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Ingredientes: Dátiles preparados (69%)(dátiles, glucosa y edulcorante: sorbitol), arándanos (25%) (arándanos (65%), azúcar y de aceite de girasol),ALMENDRAS (5%) y oblea (1%) (fécula de patata y aceite de girasol). 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57074" y="5162677"/>
            <a:ext cx="7734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Ingredients: Dates prepared (69%) (dates, glucose and sweetener: </a:t>
            </a:r>
            <a:r>
              <a:rPr lang="en-US" sz="1600" dirty="0" err="1" smtClean="0"/>
              <a:t>sorbitol</a:t>
            </a:r>
            <a:r>
              <a:rPr lang="en-US" sz="1600" dirty="0" smtClean="0"/>
              <a:t>), blueberries (25%) (blueberries (65%), sugar and sunflower oil), ALMONDS (5%) and wafer (1%)(Potato starch and sunflower oil).</a:t>
            </a:r>
            <a:endParaRPr lang="es-ES" sz="1600" dirty="0"/>
          </a:p>
        </p:txBody>
      </p:sp>
      <p:sp>
        <p:nvSpPr>
          <p:cNvPr id="11" name="10 Pergamino horizontal"/>
          <p:cNvSpPr/>
          <p:nvPr/>
        </p:nvSpPr>
        <p:spPr>
          <a:xfrm>
            <a:off x="3267856" y="614597"/>
            <a:ext cx="8709285" cy="2413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/>
          </a:p>
        </p:txBody>
      </p:sp>
      <p:sp>
        <p:nvSpPr>
          <p:cNvPr id="12" name="11 Rectángulo"/>
          <p:cNvSpPr/>
          <p:nvPr/>
        </p:nvSpPr>
        <p:spPr>
          <a:xfrm>
            <a:off x="3697573" y="1026427"/>
            <a:ext cx="8279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Ingredientes: Higos secos (44%), dátiles preparados (19%) (dátiles, glucosa y edulcorante: sorbitol) albaricoques desecados (16%), corteza naranja confitada (10%) (corteza de naranja, azúcar, glucosa y agua), ALMENDRAS (10%), y oblea (1%) (fécula de patata y aceite de girasol).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647605" y="1835498"/>
            <a:ext cx="8194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 smtClean="0"/>
              <a:t>Ingredients</a:t>
            </a:r>
            <a:r>
              <a:rPr lang="es-ES" sz="1600" dirty="0" smtClean="0"/>
              <a:t>: </a:t>
            </a:r>
            <a:r>
              <a:rPr lang="es-ES" sz="1600" dirty="0" err="1" smtClean="0"/>
              <a:t>Dried</a:t>
            </a:r>
            <a:r>
              <a:rPr lang="es-ES" sz="1600" dirty="0" smtClean="0"/>
              <a:t> </a:t>
            </a:r>
            <a:r>
              <a:rPr lang="es-ES" sz="1600" dirty="0" err="1" smtClean="0"/>
              <a:t>apricots</a:t>
            </a:r>
            <a:r>
              <a:rPr lang="es-ES" sz="1600" dirty="0" smtClean="0"/>
              <a:t> (44%), dates </a:t>
            </a:r>
            <a:r>
              <a:rPr lang="es-ES" sz="1600" dirty="0" err="1" smtClean="0"/>
              <a:t>prepared</a:t>
            </a:r>
            <a:r>
              <a:rPr lang="es-ES" sz="1600" dirty="0" smtClean="0"/>
              <a:t> (19%) (dates, </a:t>
            </a:r>
            <a:r>
              <a:rPr lang="es-ES" sz="1600" dirty="0" err="1" smtClean="0"/>
              <a:t>glucose</a:t>
            </a:r>
            <a:r>
              <a:rPr lang="es-ES" sz="1600" dirty="0" smtClean="0"/>
              <a:t> and </a:t>
            </a:r>
            <a:r>
              <a:rPr lang="es-ES" sz="1600" dirty="0" err="1" smtClean="0"/>
              <a:t>sweetener</a:t>
            </a:r>
            <a:r>
              <a:rPr lang="es-ES" sz="1600" dirty="0" smtClean="0"/>
              <a:t>: sorbitol) </a:t>
            </a:r>
            <a:r>
              <a:rPr lang="es-ES" sz="1600" dirty="0" err="1" smtClean="0"/>
              <a:t>dried</a:t>
            </a:r>
            <a:r>
              <a:rPr lang="es-ES" sz="1600" dirty="0" smtClean="0"/>
              <a:t> </a:t>
            </a:r>
            <a:r>
              <a:rPr lang="es-ES" sz="1600" dirty="0" err="1" smtClean="0"/>
              <a:t>apricots</a:t>
            </a:r>
            <a:r>
              <a:rPr lang="es-ES" sz="1600" dirty="0" smtClean="0"/>
              <a:t> (16%), </a:t>
            </a:r>
            <a:r>
              <a:rPr lang="es-ES" sz="1600" dirty="0" err="1" smtClean="0"/>
              <a:t>confectioned</a:t>
            </a:r>
            <a:r>
              <a:rPr lang="es-ES" sz="1600" dirty="0" smtClean="0"/>
              <a:t> </a:t>
            </a:r>
            <a:r>
              <a:rPr lang="es-ES" sz="1600" dirty="0" err="1" smtClean="0"/>
              <a:t>orange</a:t>
            </a:r>
            <a:r>
              <a:rPr lang="es-ES" sz="1600" dirty="0" smtClean="0"/>
              <a:t> </a:t>
            </a:r>
            <a:r>
              <a:rPr lang="es-ES" sz="1600" dirty="0" err="1" smtClean="0"/>
              <a:t>peel</a:t>
            </a:r>
            <a:r>
              <a:rPr lang="es-ES" sz="1600" dirty="0" smtClean="0"/>
              <a:t> (10%) (</a:t>
            </a:r>
            <a:r>
              <a:rPr lang="es-ES" sz="1600" dirty="0" err="1" smtClean="0"/>
              <a:t>orange</a:t>
            </a:r>
            <a:r>
              <a:rPr lang="es-ES" sz="1600" dirty="0" smtClean="0"/>
              <a:t> </a:t>
            </a:r>
            <a:r>
              <a:rPr lang="es-ES" sz="1600" dirty="0" err="1" smtClean="0"/>
              <a:t>peel</a:t>
            </a:r>
            <a:r>
              <a:rPr lang="es-ES" sz="1600" dirty="0" smtClean="0"/>
              <a:t>, </a:t>
            </a:r>
            <a:r>
              <a:rPr lang="es-ES" sz="1600" dirty="0" err="1" smtClean="0"/>
              <a:t>sugar</a:t>
            </a:r>
            <a:r>
              <a:rPr lang="es-ES" sz="1600" dirty="0" smtClean="0"/>
              <a:t>, </a:t>
            </a:r>
            <a:r>
              <a:rPr lang="es-ES" sz="1600" dirty="0" err="1" smtClean="0"/>
              <a:t>glucose</a:t>
            </a:r>
            <a:r>
              <a:rPr lang="es-ES" sz="1600" dirty="0" smtClean="0"/>
              <a:t> and </a:t>
            </a:r>
            <a:r>
              <a:rPr lang="es-ES" sz="1600" dirty="0" err="1" smtClean="0"/>
              <a:t>water</a:t>
            </a:r>
            <a:r>
              <a:rPr lang="es-ES" sz="1600" dirty="0" smtClean="0"/>
              <a:t>) ALMONDS (10%), and </a:t>
            </a:r>
            <a:r>
              <a:rPr lang="es-ES" sz="1600" dirty="0" err="1" smtClean="0"/>
              <a:t>wafer</a:t>
            </a:r>
            <a:r>
              <a:rPr lang="es-ES" sz="1600" dirty="0" smtClean="0"/>
              <a:t> (1%) (</a:t>
            </a:r>
            <a:r>
              <a:rPr lang="es-ES" sz="1600" dirty="0" err="1" smtClean="0"/>
              <a:t>potato</a:t>
            </a:r>
            <a:r>
              <a:rPr lang="es-ES" sz="1600" dirty="0" smtClean="0"/>
              <a:t> </a:t>
            </a:r>
            <a:r>
              <a:rPr lang="es-ES" sz="1600" dirty="0" err="1" smtClean="0"/>
              <a:t>starch</a:t>
            </a:r>
            <a:r>
              <a:rPr lang="es-ES" sz="1600" dirty="0" smtClean="0"/>
              <a:t> and </a:t>
            </a:r>
            <a:r>
              <a:rPr lang="es-ES" sz="1600" dirty="0" err="1" smtClean="0"/>
              <a:t>sunflower</a:t>
            </a:r>
            <a:r>
              <a:rPr lang="es-ES" sz="1600" dirty="0" smtClean="0"/>
              <a:t> </a:t>
            </a:r>
            <a:r>
              <a:rPr lang="es-ES" sz="1600" dirty="0" err="1" smtClean="0"/>
              <a:t>oil</a:t>
            </a:r>
            <a:r>
              <a:rPr lang="es-ES" sz="1600" dirty="0" smtClean="0"/>
              <a:t>).</a:t>
            </a:r>
            <a:endParaRPr lang="es-ES" sz="1600" dirty="0"/>
          </a:p>
        </p:txBody>
      </p:sp>
      <p:sp>
        <p:nvSpPr>
          <p:cNvPr id="14" name="13 Rectángulo"/>
          <p:cNvSpPr/>
          <p:nvPr/>
        </p:nvSpPr>
        <p:spPr>
          <a:xfrm>
            <a:off x="469691" y="392615"/>
            <a:ext cx="97985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BARRITAS NATURALES DE </a:t>
            </a:r>
            <a:r>
              <a:rPr lang="pt-BR" sz="2000" b="1" dirty="0" smtClean="0">
                <a:solidFill>
                  <a:schemeClr val="bg1"/>
                </a:solidFill>
              </a:rPr>
              <a:t>NARANJA - ALMENDRAS (NATURAL </a:t>
            </a:r>
            <a:r>
              <a:rPr lang="pt-BR" sz="2000" b="1" dirty="0" smtClean="0">
                <a:solidFill>
                  <a:schemeClr val="bg1"/>
                </a:solidFill>
              </a:rPr>
              <a:t>BARS OF </a:t>
            </a:r>
            <a:r>
              <a:rPr lang="pt-BR" sz="2000" b="1" dirty="0" smtClean="0">
                <a:solidFill>
                  <a:schemeClr val="bg1"/>
                </a:solidFill>
              </a:rPr>
              <a:t>ORANGE-ALMONDS)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49705" y="3540549"/>
            <a:ext cx="11062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BARRITAS NATURALES DATIL-ARÁNDANOALMENDRAS </a:t>
            </a:r>
            <a:r>
              <a:rPr lang="es-ES" sz="2000" b="1" dirty="0" smtClean="0">
                <a:solidFill>
                  <a:schemeClr val="bg1"/>
                </a:solidFill>
              </a:rPr>
              <a:t>(NATURAL </a:t>
            </a:r>
            <a:r>
              <a:rPr lang="es-ES" sz="2000" b="1" dirty="0" smtClean="0">
                <a:solidFill>
                  <a:schemeClr val="bg1"/>
                </a:solidFill>
              </a:rPr>
              <a:t>BARS </a:t>
            </a:r>
            <a:r>
              <a:rPr lang="es-ES" sz="2000" b="1" dirty="0" smtClean="0">
                <a:solidFill>
                  <a:schemeClr val="bg1"/>
                </a:solidFill>
              </a:rPr>
              <a:t>DATE-BLUEBERRY-ALMONDS)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5007" y="313067"/>
            <a:ext cx="11151476" cy="2168876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973943"/>
            <a:ext cx="9144000" cy="342049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s-E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26962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Melocotones en almíbar 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(</a:t>
            </a:r>
            <a:r>
              <a:rPr lang="es-ES" sz="4000" dirty="0" err="1" smtClean="0">
                <a:solidFill>
                  <a:schemeClr val="bg1"/>
                </a:solidFill>
                <a:latin typeface="Franklin Gothic Medium Cond" pitchFamily="34" charset="0"/>
              </a:rPr>
              <a:t>Peaches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 in </a:t>
            </a:r>
            <a:r>
              <a:rPr lang="es-ES" sz="4000" dirty="0" err="1" smtClean="0">
                <a:solidFill>
                  <a:schemeClr val="bg1"/>
                </a:solidFill>
                <a:latin typeface="Franklin Gothic Medium Cond" pitchFamily="34" charset="0"/>
              </a:rPr>
              <a:t>syrup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15885" y="3598091"/>
          <a:ext cx="3991429" cy="304219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04572"/>
                <a:gridCol w="1886857"/>
              </a:tblGrid>
              <a:tr h="373619">
                <a:tc>
                  <a:txBody>
                    <a:bodyPr/>
                    <a:lstStyle/>
                    <a:p>
                      <a:r>
                        <a:rPr lang="es-ES" dirty="0" smtClean="0"/>
                        <a:t>Información nutricional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 100 g / 100 ml</a:t>
                      </a:r>
                      <a:endParaRPr lang="es-ES" dirty="0"/>
                    </a:p>
                  </a:txBody>
                  <a:tcPr/>
                </a:tc>
              </a:tr>
              <a:tr h="373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Energía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310 </a:t>
                      </a:r>
                      <a:r>
                        <a:rPr lang="es-ES" dirty="0" err="1" smtClean="0"/>
                        <a:t>kj</a:t>
                      </a:r>
                      <a:r>
                        <a:rPr lang="es-ES" baseline="0" dirty="0" smtClean="0"/>
                        <a:t>  </a:t>
                      </a:r>
                      <a:r>
                        <a:rPr lang="es-ES" dirty="0" smtClean="0"/>
                        <a:t>(74 </a:t>
                      </a:r>
                      <a:r>
                        <a:rPr lang="es-ES" dirty="0" err="1" smtClean="0"/>
                        <a:t>kcal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90434">
                <a:tc>
                  <a:txBody>
                    <a:bodyPr/>
                    <a:lstStyle/>
                    <a:p>
                      <a:r>
                        <a:rPr lang="es-ES" dirty="0" smtClean="0"/>
                        <a:t>Grasas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fats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 g</a:t>
                      </a:r>
                    </a:p>
                  </a:txBody>
                  <a:tcPr/>
                </a:tc>
              </a:tr>
              <a:tr h="373619">
                <a:tc>
                  <a:txBody>
                    <a:bodyPr/>
                    <a:lstStyle/>
                    <a:p>
                      <a:r>
                        <a:rPr lang="es-ES" dirty="0" smtClean="0"/>
                        <a:t>Hidratos de carbono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carbohydrates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18g</a:t>
                      </a:r>
                      <a:endParaRPr lang="es-ES" dirty="0"/>
                    </a:p>
                  </a:txBody>
                  <a:tcPr/>
                </a:tc>
              </a:tr>
              <a:tr h="213497">
                <a:tc>
                  <a:txBody>
                    <a:bodyPr/>
                    <a:lstStyle/>
                    <a:p>
                      <a:r>
                        <a:rPr lang="es-ES" dirty="0" smtClean="0"/>
                        <a:t>Azúcares 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sugars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 g</a:t>
                      </a:r>
                      <a:endParaRPr lang="es-ES" dirty="0"/>
                    </a:p>
                  </a:txBody>
                  <a:tcPr/>
                </a:tc>
              </a:tr>
              <a:tr h="213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Proteínas 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0.5 g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51542" y="2220685"/>
            <a:ext cx="7663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INGREDIENTES : Mitades de albaricoque, agua, azúcar, acidificante: ácido cítrico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(INGREDIENTS: Halves of apricot, water, sugar, acidifier: citric acid.)</a:t>
            </a:r>
            <a:endParaRPr lang="es-ES" sz="2000" dirty="0" smtClean="0">
              <a:solidFill>
                <a:srgbClr val="FF0000"/>
              </a:solidFill>
            </a:endParaRPr>
          </a:p>
          <a:p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28115" y="5805714"/>
            <a:ext cx="4586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por lata de 850 g: 1.73 Euros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(Price per tin of 850 g: 1.73 Euros)</a:t>
            </a:r>
            <a:endParaRPr lang="es-ES" sz="2400" dirty="0" smtClean="0">
              <a:solidFill>
                <a:srgbClr val="FF0000"/>
              </a:solidFill>
            </a:endParaRPr>
          </a:p>
          <a:p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Resultado de imagen de melocotones en almibar alifr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7061" y="2335666"/>
            <a:ext cx="2362200" cy="3238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flipV="1">
            <a:off x="0" y="-384237"/>
            <a:ext cx="12192000" cy="1846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Halves of apricot, water, sugar, acidifier: citric acid.</a:t>
            </a:r>
            <a:r>
              <a:rPr kumimoji="0" lang="es-E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Resultado de imagen de melocoton en almibar alifr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5017" y="1514007"/>
            <a:ext cx="2784951" cy="4302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77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Pera en almíbar ligero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(</a:t>
            </a:r>
            <a:r>
              <a:rPr lang="es-ES" sz="4000" dirty="0" err="1" smtClean="0">
                <a:solidFill>
                  <a:schemeClr val="bg1"/>
                </a:solidFill>
                <a:latin typeface="Franklin Gothic Medium Cond" pitchFamily="34" charset="0"/>
              </a:rPr>
              <a:t>Pineapple</a:t>
            </a:r>
            <a:r>
              <a:rPr lang="es-ES" sz="4000" dirty="0" smtClean="0">
                <a:solidFill>
                  <a:schemeClr val="bg1"/>
                </a:solidFill>
                <a:latin typeface="Franklin Gothic Medium Cond" pitchFamily="34" charset="0"/>
              </a:rPr>
              <a:t>)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3827" y="1654405"/>
            <a:ext cx="76345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INGREDIENTES : Pera, agua, azúcar, jarabe de glucosa-fructosa, corrector de acidez: ácido cítrico, antioxidante: ácido ascórbico</a:t>
            </a:r>
            <a:r>
              <a:rPr lang="es-ES" dirty="0" smtClean="0"/>
              <a:t>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(INGREDIENTS : </a:t>
            </a:r>
            <a:r>
              <a:rPr lang="es-ES" dirty="0" err="1" smtClean="0">
                <a:solidFill>
                  <a:srgbClr val="FF0000"/>
                </a:solidFill>
              </a:rPr>
              <a:t>Pear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water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sugar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glucose-fructuose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syrup</a:t>
            </a:r>
            <a:r>
              <a:rPr lang="es-ES" dirty="0" smtClean="0">
                <a:solidFill>
                  <a:srgbClr val="FF0000"/>
                </a:solidFill>
              </a:rPr>
              <a:t>, </a:t>
            </a:r>
            <a:r>
              <a:rPr lang="es-ES" dirty="0" err="1" smtClean="0">
                <a:solidFill>
                  <a:srgbClr val="FF0000"/>
                </a:solidFill>
              </a:rPr>
              <a:t>acidity</a:t>
            </a:r>
            <a:r>
              <a:rPr lang="es-ES" dirty="0" smtClean="0">
                <a:solidFill>
                  <a:srgbClr val="FF0000"/>
                </a:solidFill>
              </a:rPr>
              <a:t> corrector : </a:t>
            </a:r>
            <a:r>
              <a:rPr lang="es-ES" dirty="0" err="1" smtClean="0">
                <a:solidFill>
                  <a:srgbClr val="FF0000"/>
                </a:solidFill>
              </a:rPr>
              <a:t>citricacid</a:t>
            </a:r>
            <a:r>
              <a:rPr lang="es-ES" dirty="0" smtClean="0">
                <a:solidFill>
                  <a:srgbClr val="FF0000"/>
                </a:solidFill>
              </a:rPr>
              <a:t> , </a:t>
            </a:r>
            <a:r>
              <a:rPr lang="es-ES" dirty="0" err="1" smtClean="0">
                <a:solidFill>
                  <a:srgbClr val="FF0000"/>
                </a:solidFill>
              </a:rPr>
              <a:t>antioxidant</a:t>
            </a:r>
            <a:r>
              <a:rPr lang="es-ES" dirty="0" smtClean="0">
                <a:solidFill>
                  <a:srgbClr val="FF0000"/>
                </a:solidFill>
              </a:rPr>
              <a:t> : </a:t>
            </a:r>
            <a:r>
              <a:rPr lang="es-ES" dirty="0" err="1" smtClean="0">
                <a:solidFill>
                  <a:srgbClr val="FF0000"/>
                </a:solidFill>
              </a:rPr>
              <a:t>ascorbic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acid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302171" y="5776686"/>
            <a:ext cx="3541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Precio por lata 850g : 1.50 Euros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(Price per tin 850g: 1.50 Euros)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21506" name="AutoShape 2" descr="Resultado de imagen de pera en almibar ligero vid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08" name="AutoShape 4" descr="Resultado de imagen de pera en almibar ligero vid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Resultado de imagen de pera en almibar ligero vid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2" name="AutoShape 8" descr="Resultado de imagen de pera en almibar ligero vide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11114a7a765947f4bf3959ebafe245c2.1500.0.0.0.wmark.5ab27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0491" y="1639445"/>
            <a:ext cx="2889338" cy="3790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117600" y="3274181"/>
          <a:ext cx="4049485" cy="301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35183"/>
                <a:gridCol w="1914302"/>
              </a:tblGrid>
              <a:tr h="535690">
                <a:tc>
                  <a:txBody>
                    <a:bodyPr/>
                    <a:lstStyle/>
                    <a:p>
                      <a:r>
                        <a:rPr lang="es-ES" dirty="0" smtClean="0"/>
                        <a:t>Información nutricional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por 100 g / 100 ml</a:t>
                      </a:r>
                      <a:endParaRPr lang="es-ES" dirty="0"/>
                    </a:p>
                  </a:txBody>
                  <a:tcPr/>
                </a:tc>
              </a:tr>
              <a:tr h="535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Energía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energetic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value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310 </a:t>
                      </a:r>
                      <a:r>
                        <a:rPr lang="es-ES" dirty="0" err="1" smtClean="0"/>
                        <a:t>kj</a:t>
                      </a:r>
                      <a:r>
                        <a:rPr lang="es-ES" baseline="0" dirty="0" smtClean="0"/>
                        <a:t>  </a:t>
                      </a:r>
                      <a:r>
                        <a:rPr lang="es-ES" dirty="0" smtClean="0"/>
                        <a:t>(74 </a:t>
                      </a:r>
                      <a:r>
                        <a:rPr lang="es-ES" dirty="0" err="1" smtClean="0"/>
                        <a:t>kcal</a:t>
                      </a:r>
                      <a:r>
                        <a:rPr lang="es-ES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326759">
                <a:tc>
                  <a:txBody>
                    <a:bodyPr/>
                    <a:lstStyle/>
                    <a:p>
                      <a:r>
                        <a:rPr lang="es-ES" dirty="0" smtClean="0"/>
                        <a:t>Grasas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 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fats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 g</a:t>
                      </a:r>
                    </a:p>
                  </a:txBody>
                  <a:tcPr/>
                </a:tc>
              </a:tr>
              <a:tr h="535690">
                <a:tc>
                  <a:txBody>
                    <a:bodyPr/>
                    <a:lstStyle/>
                    <a:p>
                      <a:r>
                        <a:rPr lang="es-ES" dirty="0" smtClean="0"/>
                        <a:t>Hidratos de carbono</a:t>
                      </a:r>
                    </a:p>
                    <a:p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carbohydrates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18g</a:t>
                      </a:r>
                      <a:endParaRPr lang="es-ES" dirty="0"/>
                    </a:p>
                  </a:txBody>
                  <a:tcPr/>
                </a:tc>
              </a:tr>
              <a:tr h="306109">
                <a:tc>
                  <a:txBody>
                    <a:bodyPr/>
                    <a:lstStyle/>
                    <a:p>
                      <a:r>
                        <a:rPr lang="es-ES" dirty="0" smtClean="0"/>
                        <a:t>Azúcares 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sugars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16 g</a:t>
                      </a:r>
                      <a:endParaRPr lang="es-ES" dirty="0"/>
                    </a:p>
                  </a:txBody>
                  <a:tcPr/>
                </a:tc>
              </a:tr>
              <a:tr h="306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Proteínas 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(</a:t>
                      </a:r>
                      <a:r>
                        <a:rPr lang="es-ES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Proteins</a:t>
                      </a:r>
                      <a:r>
                        <a:rPr lang="es-E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0.5 g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1377</Words>
  <Application>Microsoft Office PowerPoint</Application>
  <PresentationFormat>Personalizado</PresentationFormat>
  <Paragraphs>192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Office Theme</vt:lpstr>
      <vt:lpstr>CATÁLOGO ( CATALOGUE ) </vt:lpstr>
      <vt:lpstr>Índice (Index)</vt:lpstr>
      <vt:lpstr>1. ALIMENTACIÓN 1. FOOD</vt:lpstr>
      <vt:lpstr>Diapositiva 4</vt:lpstr>
      <vt:lpstr>Diapositiva 5</vt:lpstr>
      <vt:lpstr>Diapositiva 6</vt:lpstr>
      <vt:lpstr>Diapositiva 7</vt:lpstr>
      <vt:lpstr>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( CATALOGUE )</dc:title>
  <dc:creator>A1-PC32</dc:creator>
  <cp:lastModifiedBy>pc</cp:lastModifiedBy>
  <cp:revision>70</cp:revision>
  <dcterms:created xsi:type="dcterms:W3CDTF">2018-01-25T12:37:10Z</dcterms:created>
  <dcterms:modified xsi:type="dcterms:W3CDTF">2018-03-16T18:06:41Z</dcterms:modified>
</cp:coreProperties>
</file>