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B3E3"/>
    <a:srgbClr val="FF4343"/>
    <a:srgbClr val="FF25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0" d="100"/>
          <a:sy n="70" d="100"/>
        </p:scale>
        <p:origin x="-744" y="-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12E48-66F8-4996-9343-E0F9F8FAB9E4}" type="datetimeFigureOut">
              <a:rPr lang="it-IT" smtClean="0"/>
              <a:t>19/03/2018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9E576-6BE1-4AD5-BC43-21CBC8A819B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71457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12E48-66F8-4996-9343-E0F9F8FAB9E4}" type="datetimeFigureOut">
              <a:rPr lang="it-IT" smtClean="0"/>
              <a:t>19/03/2018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9E576-6BE1-4AD5-BC43-21CBC8A819B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23051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12E48-66F8-4996-9343-E0F9F8FAB9E4}" type="datetimeFigureOut">
              <a:rPr lang="it-IT" smtClean="0"/>
              <a:t>19/03/2018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9E576-6BE1-4AD5-BC43-21CBC8A819B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5889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12E48-66F8-4996-9343-E0F9F8FAB9E4}" type="datetimeFigureOut">
              <a:rPr lang="it-IT" smtClean="0"/>
              <a:t>19/03/2018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9E576-6BE1-4AD5-BC43-21CBC8A819B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20089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12E48-66F8-4996-9343-E0F9F8FAB9E4}" type="datetimeFigureOut">
              <a:rPr lang="it-IT" smtClean="0"/>
              <a:t>19/03/2018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9E576-6BE1-4AD5-BC43-21CBC8A819B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2698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12E48-66F8-4996-9343-E0F9F8FAB9E4}" type="datetimeFigureOut">
              <a:rPr lang="it-IT" smtClean="0"/>
              <a:t>19/03/2018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9E576-6BE1-4AD5-BC43-21CBC8A819B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4141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12E48-66F8-4996-9343-E0F9F8FAB9E4}" type="datetimeFigureOut">
              <a:rPr lang="it-IT" smtClean="0"/>
              <a:t>19/03/2018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9E576-6BE1-4AD5-BC43-21CBC8A819B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81428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12E48-66F8-4996-9343-E0F9F8FAB9E4}" type="datetimeFigureOut">
              <a:rPr lang="it-IT" smtClean="0"/>
              <a:t>19/03/2018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9E576-6BE1-4AD5-BC43-21CBC8A819B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1769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12E48-66F8-4996-9343-E0F9F8FAB9E4}" type="datetimeFigureOut">
              <a:rPr lang="it-IT" smtClean="0"/>
              <a:t>19/03/2018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9E576-6BE1-4AD5-BC43-21CBC8A819B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3583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12E48-66F8-4996-9343-E0F9F8FAB9E4}" type="datetimeFigureOut">
              <a:rPr lang="it-IT" smtClean="0"/>
              <a:t>19/03/2018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9E576-6BE1-4AD5-BC43-21CBC8A819B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8560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12E48-66F8-4996-9343-E0F9F8FAB9E4}" type="datetimeFigureOut">
              <a:rPr lang="it-IT" smtClean="0"/>
              <a:t>19/03/2018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9E576-6BE1-4AD5-BC43-21CBC8A819B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8681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D12E48-66F8-4996-9343-E0F9F8FAB9E4}" type="datetimeFigureOut">
              <a:rPr lang="it-IT" smtClean="0"/>
              <a:t>19/03/2018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A9E576-6BE1-4AD5-BC43-21CBC8A819B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4055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892791" y="1965278"/>
            <a:ext cx="10515600" cy="39987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4400" b="1" dirty="0" smtClean="0">
                <a:solidFill>
                  <a:srgbClr val="002060"/>
                </a:solidFill>
                <a:latin typeface="Baskerville Old Face" panose="02020602080505020303" pitchFamily="18" charset="0"/>
              </a:rPr>
              <a:t>                       </a:t>
            </a:r>
            <a:r>
              <a:rPr lang="it-IT" sz="4400" b="1" dirty="0" err="1" smtClean="0">
                <a:solidFill>
                  <a:srgbClr val="002060"/>
                </a:solidFill>
                <a:latin typeface="Baskerville Old Face" panose="02020602080505020303" pitchFamily="18" charset="0"/>
              </a:rPr>
              <a:t>Crafts</a:t>
            </a:r>
            <a:r>
              <a:rPr lang="it-IT" sz="4400" b="1" dirty="0" smtClean="0">
                <a:solidFill>
                  <a:srgbClr val="002060"/>
                </a:solidFill>
                <a:latin typeface="Baskerville Old Face" panose="02020602080505020303" pitchFamily="18" charset="0"/>
              </a:rPr>
              <a:t> </a:t>
            </a:r>
            <a:r>
              <a:rPr lang="it-IT" sz="4400" b="1" dirty="0">
                <a:solidFill>
                  <a:srgbClr val="FF4343"/>
                </a:solidFill>
                <a:latin typeface="Baskerville Old Face" panose="02020602080505020303" pitchFamily="18" charset="0"/>
              </a:rPr>
              <a:t>a</a:t>
            </a:r>
            <a:r>
              <a:rPr lang="it-IT" sz="4400" b="1" dirty="0" smtClean="0">
                <a:solidFill>
                  <a:srgbClr val="FF4343"/>
                </a:solidFill>
                <a:latin typeface="Baskerville Old Face" panose="02020602080505020303" pitchFamily="18" charset="0"/>
              </a:rPr>
              <a:t>nd </a:t>
            </a:r>
            <a:r>
              <a:rPr lang="it-IT" sz="4400" b="1" dirty="0" err="1">
                <a:solidFill>
                  <a:srgbClr val="FF0000"/>
                </a:solidFill>
                <a:latin typeface="Baskerville Old Face" panose="02020602080505020303" pitchFamily="18" charset="0"/>
              </a:rPr>
              <a:t>f</a:t>
            </a:r>
            <a:r>
              <a:rPr lang="it-IT" sz="4400" b="1" dirty="0" err="1" smtClean="0">
                <a:solidFill>
                  <a:srgbClr val="FF0000"/>
                </a:solidFill>
                <a:latin typeface="Baskerville Old Face" panose="02020602080505020303" pitchFamily="18" charset="0"/>
              </a:rPr>
              <a:t>ood</a:t>
            </a:r>
            <a:endParaRPr lang="it-IT" sz="4400" b="1" dirty="0">
              <a:solidFill>
                <a:srgbClr val="FF0000"/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88" t="4030" r="19038" b="39675"/>
          <a:stretch/>
        </p:blipFill>
        <p:spPr>
          <a:xfrm>
            <a:off x="0" y="3120621"/>
            <a:ext cx="6275892" cy="3546311"/>
          </a:xfrm>
          <a:prstGeom prst="rect">
            <a:avLst/>
          </a:prstGeom>
          <a:effectLst>
            <a:softEdge rad="1143000"/>
          </a:effec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46176" y="100439"/>
            <a:ext cx="10515600" cy="1325563"/>
          </a:xfrm>
        </p:spPr>
        <p:txBody>
          <a:bodyPr>
            <a:normAutofit fontScale="90000"/>
          </a:bodyPr>
          <a:lstStyle/>
          <a:p>
            <a:pPr lvl="0">
              <a:spcBef>
                <a:spcPts val="1000"/>
              </a:spcBef>
            </a:pPr>
            <a:r>
              <a:rPr lang="it-IT" dirty="0">
                <a:solidFill>
                  <a:srgbClr val="FF0000"/>
                </a:solidFill>
                <a:latin typeface="Calibri" panose="020F0502020204030204"/>
                <a:ea typeface="+mn-ea"/>
                <a:cs typeface="+mn-cs"/>
              </a:rPr>
              <a:t/>
            </a:r>
            <a:br>
              <a:rPr lang="it-IT" dirty="0">
                <a:solidFill>
                  <a:srgbClr val="FF0000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it-IT" sz="6000" dirty="0" smtClean="0">
                <a:solidFill>
                  <a:srgbClr val="FF0000"/>
                </a:solidFill>
                <a:latin typeface="Calibri" panose="020F0502020204030204"/>
                <a:ea typeface="+mn-ea"/>
                <a:cs typeface="+mn-cs"/>
              </a:rPr>
              <a:t>CATALOG:</a:t>
            </a:r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govanni\Downloads\IMG-20180319-WA012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9959" y="518614"/>
            <a:ext cx="4057525" cy="5410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9720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14" y="624436"/>
            <a:ext cx="4659497" cy="2277976"/>
          </a:xfrm>
        </p:spPr>
      </p:pic>
      <p:pic>
        <p:nvPicPr>
          <p:cNvPr id="6" name="Segnaposto contenuto 5"/>
          <p:cNvPicPr>
            <a:picLocks noGrp="1" noChangeAspect="1"/>
          </p:cNvPicPr>
          <p:nvPr>
            <p:ph sz="half" idx="4294967295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64" t="7550" r="15448" b="35178"/>
          <a:stretch/>
        </p:blipFill>
        <p:spPr>
          <a:xfrm>
            <a:off x="9920288" y="325438"/>
            <a:ext cx="2271712" cy="1236662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817" y="3886326"/>
            <a:ext cx="3960765" cy="283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tangolo 3"/>
          <p:cNvSpPr/>
          <p:nvPr/>
        </p:nvSpPr>
        <p:spPr>
          <a:xfrm>
            <a:off x="4890447" y="1072193"/>
            <a:ext cx="6096000" cy="295465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2800" dirty="0" err="1">
                <a:solidFill>
                  <a:prstClr val="black"/>
                </a:solidFill>
                <a:ea typeface="+mj-ea"/>
                <a:cs typeface="+mj-cs"/>
              </a:rPr>
              <a:t>Description</a:t>
            </a:r>
            <a:r>
              <a:rPr lang="it-IT" sz="2800" dirty="0">
                <a:solidFill>
                  <a:prstClr val="black"/>
                </a:solidFill>
                <a:ea typeface="+mj-ea"/>
                <a:cs typeface="+mj-cs"/>
              </a:rPr>
              <a:t>: cannoli are a </a:t>
            </a:r>
            <a:r>
              <a:rPr lang="it-IT" sz="2800" dirty="0" err="1">
                <a:solidFill>
                  <a:prstClr val="black"/>
                </a:solidFill>
                <a:ea typeface="+mj-ea"/>
                <a:cs typeface="+mj-cs"/>
              </a:rPr>
              <a:t>typical</a:t>
            </a:r>
            <a:r>
              <a:rPr lang="it-IT" sz="2800" dirty="0">
                <a:solidFill>
                  <a:prstClr val="black"/>
                </a:solidFill>
                <a:ea typeface="+mj-ea"/>
                <a:cs typeface="+mj-cs"/>
              </a:rPr>
              <a:t> </a:t>
            </a:r>
            <a:r>
              <a:rPr lang="it-IT" sz="2800" dirty="0" err="1">
                <a:solidFill>
                  <a:prstClr val="black"/>
                </a:solidFill>
                <a:ea typeface="+mj-ea"/>
                <a:cs typeface="+mj-cs"/>
              </a:rPr>
              <a:t>sicilian</a:t>
            </a:r>
            <a:r>
              <a:rPr lang="it-IT" sz="2800" dirty="0">
                <a:solidFill>
                  <a:prstClr val="black"/>
                </a:solidFill>
                <a:ea typeface="+mj-ea"/>
                <a:cs typeface="+mj-cs"/>
              </a:rPr>
              <a:t> dessert. </a:t>
            </a:r>
            <a:r>
              <a:rPr lang="it-IT" sz="2800" dirty="0" err="1">
                <a:solidFill>
                  <a:prstClr val="black"/>
                </a:solidFill>
                <a:ea typeface="+mj-ea"/>
                <a:cs typeface="+mj-cs"/>
              </a:rPr>
              <a:t>Every</a:t>
            </a:r>
            <a:r>
              <a:rPr lang="it-IT" sz="2800" dirty="0">
                <a:solidFill>
                  <a:prstClr val="black"/>
                </a:solidFill>
                <a:ea typeface="+mj-ea"/>
                <a:cs typeface="+mj-cs"/>
              </a:rPr>
              <a:t> wafer/cannolo must be </a:t>
            </a:r>
            <a:r>
              <a:rPr lang="it-IT" sz="2800" dirty="0" err="1">
                <a:solidFill>
                  <a:prstClr val="black"/>
                </a:solidFill>
                <a:ea typeface="+mj-ea"/>
                <a:cs typeface="+mj-cs"/>
              </a:rPr>
              <a:t>filled</a:t>
            </a:r>
            <a:r>
              <a:rPr lang="it-IT" sz="2800" dirty="0">
                <a:solidFill>
                  <a:prstClr val="black"/>
                </a:solidFill>
                <a:ea typeface="+mj-ea"/>
                <a:cs typeface="+mj-cs"/>
              </a:rPr>
              <a:t> in with </a:t>
            </a:r>
            <a:r>
              <a:rPr lang="it-IT" sz="2800" dirty="0" err="1">
                <a:solidFill>
                  <a:prstClr val="black"/>
                </a:solidFill>
                <a:ea typeface="+mj-ea"/>
                <a:cs typeface="+mj-cs"/>
              </a:rPr>
              <a:t>chocolate</a:t>
            </a:r>
            <a:r>
              <a:rPr lang="it-IT" sz="2800" dirty="0">
                <a:solidFill>
                  <a:prstClr val="black"/>
                </a:solidFill>
                <a:ea typeface="+mj-ea"/>
                <a:cs typeface="+mj-cs"/>
              </a:rPr>
              <a:t> </a:t>
            </a:r>
            <a:r>
              <a:rPr lang="it-IT" sz="2800" dirty="0" err="1">
                <a:solidFill>
                  <a:prstClr val="black"/>
                </a:solidFill>
                <a:ea typeface="+mj-ea"/>
                <a:cs typeface="+mj-cs"/>
              </a:rPr>
              <a:t>cream</a:t>
            </a:r>
            <a:r>
              <a:rPr lang="it-IT" sz="2800" dirty="0">
                <a:solidFill>
                  <a:prstClr val="black"/>
                </a:solidFill>
                <a:ea typeface="+mj-ea"/>
                <a:cs typeface="+mj-cs"/>
              </a:rPr>
              <a:t>, </a:t>
            </a:r>
            <a:r>
              <a:rPr lang="it-IT" sz="2800" dirty="0" err="1">
                <a:solidFill>
                  <a:prstClr val="black"/>
                </a:solidFill>
                <a:ea typeface="+mj-ea"/>
                <a:cs typeface="+mj-cs"/>
              </a:rPr>
              <a:t>white</a:t>
            </a:r>
            <a:r>
              <a:rPr lang="it-IT" sz="2800" dirty="0">
                <a:solidFill>
                  <a:prstClr val="black"/>
                </a:solidFill>
                <a:ea typeface="+mj-ea"/>
                <a:cs typeface="+mj-cs"/>
              </a:rPr>
              <a:t> </a:t>
            </a:r>
            <a:r>
              <a:rPr lang="it-IT" sz="2800" dirty="0" err="1">
                <a:solidFill>
                  <a:prstClr val="black"/>
                </a:solidFill>
                <a:ea typeface="+mj-ea"/>
                <a:cs typeface="+mj-cs"/>
              </a:rPr>
              <a:t>cream</a:t>
            </a:r>
            <a:r>
              <a:rPr lang="it-IT" sz="2800" dirty="0">
                <a:solidFill>
                  <a:prstClr val="black"/>
                </a:solidFill>
                <a:ea typeface="+mj-ea"/>
                <a:cs typeface="+mj-cs"/>
              </a:rPr>
              <a:t> or </a:t>
            </a:r>
            <a:r>
              <a:rPr lang="it-IT" sz="2800" dirty="0" err="1">
                <a:solidFill>
                  <a:prstClr val="black"/>
                </a:solidFill>
                <a:ea typeface="+mj-ea"/>
                <a:cs typeface="+mj-cs"/>
              </a:rPr>
              <a:t>sweeted</a:t>
            </a:r>
            <a:r>
              <a:rPr lang="it-IT" sz="2800" dirty="0">
                <a:solidFill>
                  <a:prstClr val="black"/>
                </a:solidFill>
                <a:ea typeface="+mj-ea"/>
                <a:cs typeface="+mj-cs"/>
              </a:rPr>
              <a:t> ricotta </a:t>
            </a:r>
            <a:r>
              <a:rPr lang="it-IT" sz="2800" dirty="0" err="1">
                <a:solidFill>
                  <a:prstClr val="black"/>
                </a:solidFill>
                <a:ea typeface="+mj-ea"/>
                <a:cs typeface="+mj-cs"/>
              </a:rPr>
              <a:t>cheese</a:t>
            </a:r>
            <a:r>
              <a:rPr lang="it-IT" sz="2800" dirty="0">
                <a:solidFill>
                  <a:prstClr val="black"/>
                </a:solidFill>
                <a:ea typeface="+mj-ea"/>
                <a:cs typeface="+mj-cs"/>
              </a:rPr>
              <a:t> ( </a:t>
            </a:r>
            <a:r>
              <a:rPr lang="it-IT" sz="2800" dirty="0" err="1">
                <a:solidFill>
                  <a:prstClr val="black"/>
                </a:solidFill>
                <a:ea typeface="+mj-ea"/>
                <a:cs typeface="+mj-cs"/>
              </a:rPr>
              <a:t>see</a:t>
            </a:r>
            <a:r>
              <a:rPr lang="it-IT" sz="2800" dirty="0">
                <a:solidFill>
                  <a:prstClr val="black"/>
                </a:solidFill>
                <a:ea typeface="+mj-ea"/>
                <a:cs typeface="+mj-cs"/>
              </a:rPr>
              <a:t> the </a:t>
            </a:r>
            <a:r>
              <a:rPr lang="it-IT" sz="2800" dirty="0" err="1">
                <a:solidFill>
                  <a:prstClr val="black"/>
                </a:solidFill>
                <a:ea typeface="+mj-ea"/>
                <a:cs typeface="+mj-cs"/>
              </a:rPr>
              <a:t>picture</a:t>
            </a:r>
            <a:r>
              <a:rPr lang="it-IT" sz="2800" dirty="0">
                <a:solidFill>
                  <a:prstClr val="black"/>
                </a:solidFill>
                <a:ea typeface="+mj-ea"/>
                <a:cs typeface="+mj-cs"/>
              </a:rPr>
              <a:t> </a:t>
            </a:r>
            <a:r>
              <a:rPr lang="it-IT" sz="2800" dirty="0" err="1">
                <a:solidFill>
                  <a:prstClr val="black"/>
                </a:solidFill>
                <a:ea typeface="+mj-ea"/>
                <a:cs typeface="+mj-cs"/>
              </a:rPr>
              <a:t>below</a:t>
            </a:r>
            <a:r>
              <a:rPr lang="it-IT" sz="2800" dirty="0" smtClean="0">
                <a:solidFill>
                  <a:prstClr val="black"/>
                </a:solidFill>
                <a:ea typeface="+mj-ea"/>
                <a:cs typeface="+mj-cs"/>
              </a:rPr>
              <a:t>).</a:t>
            </a:r>
          </a:p>
          <a:p>
            <a:r>
              <a:rPr lang="it-IT" sz="2800" dirty="0" smtClean="0">
                <a:solidFill>
                  <a:prstClr val="black"/>
                </a:solidFill>
                <a:ea typeface="+mj-ea"/>
                <a:cs typeface="+mj-cs"/>
              </a:rPr>
              <a:t>Price: 4,50€ for 250g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26382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contenuto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 err="1" smtClean="0"/>
              <a:t>Desciption</a:t>
            </a:r>
            <a:r>
              <a:rPr lang="it-IT" dirty="0" smtClean="0"/>
              <a:t>: pendants in </a:t>
            </a:r>
            <a:r>
              <a:rPr lang="it-IT" dirty="0" err="1" smtClean="0"/>
              <a:t>ceramics</a:t>
            </a:r>
            <a:r>
              <a:rPr lang="it-IT" dirty="0" smtClean="0"/>
              <a:t>.</a:t>
            </a:r>
          </a:p>
          <a:p>
            <a:pPr marL="0" indent="0">
              <a:buNone/>
            </a:pPr>
            <a:r>
              <a:rPr lang="it-IT" dirty="0" smtClean="0"/>
              <a:t>Price: 4,49€</a:t>
            </a:r>
          </a:p>
          <a:p>
            <a:pPr marL="0" indent="0">
              <a:buNone/>
            </a:pPr>
            <a:r>
              <a:rPr lang="it-IT" dirty="0" err="1" smtClean="0"/>
              <a:t>Weight</a:t>
            </a:r>
            <a:r>
              <a:rPr lang="it-IT" dirty="0" smtClean="0"/>
              <a:t>: 5g </a:t>
            </a:r>
            <a:r>
              <a:rPr lang="it-IT" dirty="0" err="1" smtClean="0"/>
              <a:t>approximately</a:t>
            </a:r>
            <a:endParaRPr lang="it-IT" dirty="0" smtClean="0"/>
          </a:p>
          <a:p>
            <a:endParaRPr lang="it-IT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43" t="2385" r="16849" b="36184"/>
          <a:stretch/>
        </p:blipFill>
        <p:spPr>
          <a:xfrm>
            <a:off x="10100079" y="0"/>
            <a:ext cx="2091921" cy="1326909"/>
          </a:xfrm>
          <a:prstGeom prst="rect">
            <a:avLst/>
          </a:prstGeom>
        </p:spPr>
      </p:pic>
      <p:pic>
        <p:nvPicPr>
          <p:cNvPr id="2050" name="Picture 2" descr="C:\Users\govanni\Desktop\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100" y="283451"/>
            <a:ext cx="2898987" cy="6209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390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" t="31445" r="-457" b="297"/>
          <a:stretch/>
        </p:blipFill>
        <p:spPr>
          <a:xfrm>
            <a:off x="1108657" y="2395470"/>
            <a:ext cx="2445913" cy="2970123"/>
          </a:xfrm>
        </p:spPr>
      </p:pic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 err="1" smtClean="0"/>
              <a:t>Description</a:t>
            </a:r>
            <a:r>
              <a:rPr lang="it-IT" dirty="0" smtClean="0"/>
              <a:t>: </a:t>
            </a:r>
            <a:r>
              <a:rPr lang="it-IT" dirty="0" err="1" smtClean="0"/>
              <a:t>square</a:t>
            </a:r>
            <a:r>
              <a:rPr lang="it-IT" dirty="0" smtClean="0"/>
              <a:t> in </a:t>
            </a:r>
            <a:r>
              <a:rPr lang="it-IT" dirty="0" err="1" smtClean="0"/>
              <a:t>igneous</a:t>
            </a:r>
            <a:r>
              <a:rPr lang="it-IT" dirty="0" smtClean="0"/>
              <a:t> </a:t>
            </a:r>
            <a:r>
              <a:rPr lang="it-IT" dirty="0" err="1" smtClean="0"/>
              <a:t>rocks</a:t>
            </a:r>
            <a:r>
              <a:rPr lang="it-IT" dirty="0"/>
              <a:t> </a:t>
            </a:r>
            <a:r>
              <a:rPr lang="it-IT" dirty="0" smtClean="0"/>
              <a:t>with </a:t>
            </a:r>
            <a:r>
              <a:rPr lang="it-IT" dirty="0" err="1" smtClean="0"/>
              <a:t>traditional</a:t>
            </a:r>
            <a:r>
              <a:rPr lang="it-IT" dirty="0" smtClean="0"/>
              <a:t> </a:t>
            </a:r>
            <a:r>
              <a:rPr lang="it-IT" dirty="0" err="1" smtClean="0"/>
              <a:t>sicilian</a:t>
            </a:r>
            <a:r>
              <a:rPr lang="it-IT" dirty="0" smtClean="0"/>
              <a:t> </a:t>
            </a:r>
            <a:r>
              <a:rPr lang="it-IT" dirty="0" err="1" smtClean="0"/>
              <a:t>scenes</a:t>
            </a:r>
            <a:r>
              <a:rPr lang="it-IT" dirty="0" smtClean="0"/>
              <a:t>.</a:t>
            </a:r>
          </a:p>
          <a:p>
            <a:pPr marL="0" indent="0">
              <a:buNone/>
            </a:pPr>
            <a:r>
              <a:rPr lang="it-IT" dirty="0" smtClean="0"/>
              <a:t>Price: 5,00</a:t>
            </a:r>
            <a:r>
              <a:rPr lang="it-IT" dirty="0"/>
              <a:t>€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02" t="8210" r="18255" b="38258"/>
          <a:stretch/>
        </p:blipFill>
        <p:spPr>
          <a:xfrm>
            <a:off x="9775066" y="323749"/>
            <a:ext cx="2060620" cy="114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119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3569" y="1254369"/>
            <a:ext cx="5457092" cy="4841630"/>
          </a:xfrm>
        </p:spPr>
        <p:txBody>
          <a:bodyPr>
            <a:normAutofit/>
          </a:bodyPr>
          <a:lstStyle/>
          <a:p>
            <a:r>
              <a:rPr lang="it-IT" sz="2800" dirty="0" err="1" smtClean="0">
                <a:latin typeface="+mn-lt"/>
              </a:rPr>
              <a:t>Description</a:t>
            </a:r>
            <a:r>
              <a:rPr lang="it-IT" sz="2800" dirty="0" smtClean="0">
                <a:latin typeface="+mn-lt"/>
              </a:rPr>
              <a:t>: Torroncini with </a:t>
            </a:r>
            <a:r>
              <a:rPr lang="it-IT" sz="2800" dirty="0" err="1" smtClean="0">
                <a:latin typeface="+mn-lt"/>
              </a:rPr>
              <a:t>almonds</a:t>
            </a:r>
            <a:r>
              <a:rPr lang="it-IT" sz="2800" dirty="0" smtClean="0">
                <a:latin typeface="+mn-lt"/>
              </a:rPr>
              <a:t> and </a:t>
            </a:r>
            <a:r>
              <a:rPr lang="it-IT" sz="2800" dirty="0" err="1" smtClean="0">
                <a:latin typeface="+mn-lt"/>
              </a:rPr>
              <a:t>pistachios</a:t>
            </a:r>
            <a:r>
              <a:rPr lang="it-IT" sz="2800" dirty="0" smtClean="0">
                <a:latin typeface="+mn-lt"/>
              </a:rPr>
              <a:t> </a:t>
            </a:r>
            <a:r>
              <a:rPr lang="it-IT" sz="2800" dirty="0" err="1" smtClean="0">
                <a:latin typeface="+mn-lt"/>
              </a:rPr>
              <a:t>covered</a:t>
            </a:r>
            <a:r>
              <a:rPr lang="it-IT" sz="2800" dirty="0" smtClean="0">
                <a:latin typeface="+mn-lt"/>
              </a:rPr>
              <a:t> by </a:t>
            </a:r>
            <a:r>
              <a:rPr lang="it-IT" sz="2800" dirty="0" err="1" smtClean="0">
                <a:latin typeface="+mn-lt"/>
              </a:rPr>
              <a:t>chocolate</a:t>
            </a:r>
            <a:r>
              <a:rPr lang="it-IT" sz="2800" dirty="0" smtClean="0">
                <a:latin typeface="+mn-lt"/>
              </a:rPr>
              <a:t>.                                                 </a:t>
            </a:r>
            <a:br>
              <a:rPr lang="it-IT" sz="2800" dirty="0" smtClean="0">
                <a:latin typeface="+mn-lt"/>
              </a:rPr>
            </a:br>
            <a:r>
              <a:rPr lang="it-IT" sz="2800" dirty="0" smtClean="0">
                <a:latin typeface="+mn-lt"/>
              </a:rPr>
              <a:t>Price: 3,00€</a:t>
            </a:r>
            <a:br>
              <a:rPr lang="it-IT" sz="2800" dirty="0" smtClean="0">
                <a:latin typeface="+mn-lt"/>
              </a:rPr>
            </a:br>
            <a:r>
              <a:rPr lang="it-IT" sz="2800" dirty="0" err="1" smtClean="0">
                <a:latin typeface="+mn-lt"/>
              </a:rPr>
              <a:t>Weight</a:t>
            </a:r>
            <a:r>
              <a:rPr lang="it-IT" sz="2800" dirty="0" smtClean="0">
                <a:latin typeface="+mn-lt"/>
              </a:rPr>
              <a:t>: 100g</a:t>
            </a:r>
            <a:br>
              <a:rPr lang="it-IT" sz="2800" dirty="0" smtClean="0">
                <a:latin typeface="+mn-lt"/>
              </a:rPr>
            </a:br>
            <a:endParaRPr lang="it-IT" sz="2800" dirty="0">
              <a:latin typeface="+mn-lt"/>
            </a:endParaRPr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11" t="-4769" r="16163" b="39676"/>
          <a:stretch/>
        </p:blipFill>
        <p:spPr>
          <a:xfrm>
            <a:off x="9667563" y="139458"/>
            <a:ext cx="2168121" cy="1406007"/>
          </a:xfr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2982">
            <a:off x="2120844" y="4172073"/>
            <a:ext cx="3364301" cy="1641654"/>
          </a:xfrm>
          <a:prstGeom prst="rect">
            <a:avLst/>
          </a:prstGeom>
        </p:spPr>
      </p:pic>
      <p:pic>
        <p:nvPicPr>
          <p:cNvPr id="5" name="Segnaposto contenuto 4"/>
          <p:cNvPicPr>
            <a:picLocks noGrp="1" noChangeAspect="1"/>
          </p:cNvPicPr>
          <p:nvPr>
            <p:ph sz="half"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84" r="2243"/>
          <a:stretch/>
        </p:blipFill>
        <p:spPr>
          <a:xfrm>
            <a:off x="427892" y="464792"/>
            <a:ext cx="3177561" cy="2288788"/>
          </a:xfrm>
        </p:spPr>
      </p:pic>
    </p:spTree>
    <p:extLst>
      <p:ext uri="{BB962C8B-B14F-4D97-AF65-F5344CB8AC3E}">
        <p14:creationId xmlns:p14="http://schemas.microsoft.com/office/powerpoint/2010/main" val="1008051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651623" y="941696"/>
            <a:ext cx="5030862" cy="5169877"/>
          </a:xfrm>
        </p:spPr>
        <p:txBody>
          <a:bodyPr>
            <a:noAutofit/>
          </a:bodyPr>
          <a:lstStyle/>
          <a:p>
            <a:r>
              <a:rPr lang="it-IT" sz="2800" dirty="0" err="1" smtClean="0">
                <a:latin typeface="+mn-lt"/>
              </a:rPr>
              <a:t>Description</a:t>
            </a:r>
            <a:r>
              <a:rPr lang="it-IT" sz="2800" dirty="0" smtClean="0">
                <a:latin typeface="+mn-lt"/>
              </a:rPr>
              <a:t>: </a:t>
            </a:r>
            <a:r>
              <a:rPr lang="it-IT" sz="2800" dirty="0" err="1" smtClean="0">
                <a:latin typeface="+mn-lt"/>
              </a:rPr>
              <a:t>dough</a:t>
            </a:r>
            <a:r>
              <a:rPr lang="it-IT" sz="2800" dirty="0" smtClean="0">
                <a:latin typeface="+mn-lt"/>
              </a:rPr>
              <a:t> of </a:t>
            </a:r>
            <a:r>
              <a:rPr lang="it-IT" sz="2800" dirty="0" err="1" smtClean="0">
                <a:latin typeface="+mn-lt"/>
              </a:rPr>
              <a:t>almond</a:t>
            </a:r>
            <a:r>
              <a:rPr lang="it-IT" sz="2800" dirty="0" smtClean="0">
                <a:latin typeface="+mn-lt"/>
              </a:rPr>
              <a:t> (</a:t>
            </a:r>
            <a:r>
              <a:rPr lang="it-IT" sz="2800" dirty="0" err="1" smtClean="0">
                <a:latin typeface="+mn-lt"/>
              </a:rPr>
              <a:t>sweet</a:t>
            </a:r>
            <a:r>
              <a:rPr lang="it-IT" sz="2800" dirty="0" smtClean="0">
                <a:latin typeface="+mn-lt"/>
              </a:rPr>
              <a:t> biscuits to the </a:t>
            </a:r>
            <a:r>
              <a:rPr lang="it-IT" sz="2800" dirty="0" err="1" smtClean="0">
                <a:latin typeface="+mn-lt"/>
              </a:rPr>
              <a:t>almond</a:t>
            </a:r>
            <a:r>
              <a:rPr lang="it-IT" sz="2800" dirty="0" smtClean="0">
                <a:latin typeface="+mn-lt"/>
              </a:rPr>
              <a:t>)</a:t>
            </a:r>
            <a:br>
              <a:rPr lang="it-IT" sz="2800" dirty="0" smtClean="0">
                <a:latin typeface="+mn-lt"/>
              </a:rPr>
            </a:br>
            <a:r>
              <a:rPr lang="it-IT" sz="2800" dirty="0" smtClean="0">
                <a:latin typeface="+mn-lt"/>
              </a:rPr>
              <a:t>Price:2,50€</a:t>
            </a:r>
            <a:br>
              <a:rPr lang="it-IT" sz="2800" dirty="0" smtClean="0">
                <a:latin typeface="+mn-lt"/>
              </a:rPr>
            </a:br>
            <a:r>
              <a:rPr lang="it-IT" sz="2800" dirty="0" err="1" smtClean="0">
                <a:latin typeface="+mn-lt"/>
              </a:rPr>
              <a:t>Weight</a:t>
            </a:r>
            <a:r>
              <a:rPr lang="it-IT" sz="2800" dirty="0" smtClean="0">
                <a:latin typeface="+mn-lt"/>
              </a:rPr>
              <a:t>: 100g</a:t>
            </a:r>
            <a:endParaRPr lang="it-IT" sz="2800" dirty="0">
              <a:latin typeface="+mn-lt"/>
            </a:endParaRPr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53" t="7257" r="15722" b="31601"/>
          <a:stretch/>
        </p:blipFill>
        <p:spPr>
          <a:xfrm>
            <a:off x="9548611" y="230188"/>
            <a:ext cx="2196921" cy="1320663"/>
          </a:xfrm>
        </p:spPr>
      </p:pic>
      <p:pic>
        <p:nvPicPr>
          <p:cNvPr id="6" name="Segnaposto contenuto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50882">
            <a:off x="144229" y="2542532"/>
            <a:ext cx="4968161" cy="2539282"/>
          </a:xfrm>
        </p:spPr>
      </p:pic>
    </p:spTree>
    <p:extLst>
      <p:ext uri="{BB962C8B-B14F-4D97-AF65-F5344CB8AC3E}">
        <p14:creationId xmlns:p14="http://schemas.microsoft.com/office/powerpoint/2010/main" val="198778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28" y="829055"/>
            <a:ext cx="3701881" cy="5409144"/>
          </a:xfrm>
        </p:spPr>
      </p:pic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it-IT" dirty="0" err="1" smtClean="0"/>
              <a:t>Description</a:t>
            </a:r>
            <a:r>
              <a:rPr lang="it-IT" dirty="0" smtClean="0"/>
              <a:t>: </a:t>
            </a:r>
            <a:r>
              <a:rPr lang="it-IT" dirty="0" err="1" smtClean="0"/>
              <a:t>sweet</a:t>
            </a:r>
            <a:r>
              <a:rPr lang="it-IT" dirty="0" smtClean="0"/>
              <a:t> </a:t>
            </a:r>
            <a:r>
              <a:rPr lang="it-IT" dirty="0" err="1" smtClean="0"/>
              <a:t>cream</a:t>
            </a:r>
            <a:r>
              <a:rPr lang="it-IT" dirty="0" smtClean="0"/>
              <a:t> of </a:t>
            </a:r>
            <a:r>
              <a:rPr lang="it-IT" dirty="0" err="1" smtClean="0"/>
              <a:t>pistachios</a:t>
            </a:r>
            <a:r>
              <a:rPr lang="it-IT" dirty="0" smtClean="0"/>
              <a:t>.</a:t>
            </a:r>
          </a:p>
          <a:p>
            <a:r>
              <a:rPr lang="it-IT" dirty="0" smtClean="0"/>
              <a:t>Price: 4,50€</a:t>
            </a:r>
          </a:p>
          <a:p>
            <a:r>
              <a:rPr lang="it-IT" dirty="0" err="1" smtClean="0"/>
              <a:t>Weight</a:t>
            </a:r>
            <a:r>
              <a:rPr lang="it-IT" dirty="0" smtClean="0"/>
              <a:t>: 200g</a:t>
            </a:r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62" t="4536" r="21857" b="40014"/>
          <a:stretch/>
        </p:blipFill>
        <p:spPr>
          <a:xfrm>
            <a:off x="9988462" y="230188"/>
            <a:ext cx="1795707" cy="1197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702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34002" y="2075705"/>
            <a:ext cx="6435968" cy="3469310"/>
          </a:xfrm>
        </p:spPr>
        <p:txBody>
          <a:bodyPr>
            <a:normAutofit/>
          </a:bodyPr>
          <a:lstStyle/>
          <a:p>
            <a:r>
              <a:rPr lang="it-IT" sz="3100" dirty="0" err="1" smtClean="0">
                <a:latin typeface="+mn-lt"/>
              </a:rPr>
              <a:t>Description</a:t>
            </a:r>
            <a:r>
              <a:rPr lang="it-IT" sz="3100" dirty="0" smtClean="0">
                <a:latin typeface="+mn-lt"/>
              </a:rPr>
              <a:t>: </a:t>
            </a:r>
            <a:r>
              <a:rPr lang="it-IT" sz="3100" dirty="0" err="1" smtClean="0">
                <a:latin typeface="+mn-lt"/>
              </a:rPr>
              <a:t>Marzipan</a:t>
            </a:r>
            <a:r>
              <a:rPr lang="it-IT" sz="3100" dirty="0" smtClean="0">
                <a:latin typeface="+mn-lt"/>
              </a:rPr>
              <a:t> </a:t>
            </a:r>
            <a:r>
              <a:rPr lang="it-IT" sz="3100" dirty="0" err="1" smtClean="0">
                <a:latin typeface="+mn-lt"/>
              </a:rPr>
              <a:t>is</a:t>
            </a:r>
            <a:r>
              <a:rPr lang="it-IT" sz="3100" dirty="0" smtClean="0">
                <a:latin typeface="+mn-lt"/>
              </a:rPr>
              <a:t> a dessert </a:t>
            </a:r>
            <a:r>
              <a:rPr lang="it-IT" sz="3100" dirty="0" err="1" smtClean="0">
                <a:latin typeface="+mn-lt"/>
              </a:rPr>
              <a:t>composed</a:t>
            </a:r>
            <a:r>
              <a:rPr lang="it-IT" sz="3100" dirty="0" smtClean="0">
                <a:latin typeface="+mn-lt"/>
              </a:rPr>
              <a:t> of </a:t>
            </a:r>
            <a:r>
              <a:rPr lang="it-IT" sz="3100" dirty="0" err="1" smtClean="0">
                <a:latin typeface="+mn-lt"/>
              </a:rPr>
              <a:t>almond</a:t>
            </a:r>
            <a:r>
              <a:rPr lang="it-IT" sz="3100" dirty="0" smtClean="0">
                <a:latin typeface="+mn-lt"/>
              </a:rPr>
              <a:t> </a:t>
            </a:r>
            <a:r>
              <a:rPr lang="it-IT" sz="3100" dirty="0" err="1" smtClean="0">
                <a:latin typeface="+mn-lt"/>
              </a:rPr>
              <a:t>past</a:t>
            </a:r>
            <a:r>
              <a:rPr lang="it-IT" sz="3100" dirty="0" smtClean="0">
                <a:latin typeface="+mn-lt"/>
              </a:rPr>
              <a:t> </a:t>
            </a:r>
            <a:r>
              <a:rPr lang="it-IT" sz="3100" dirty="0" err="1" smtClean="0">
                <a:latin typeface="+mn-lt"/>
              </a:rPr>
              <a:t>combined</a:t>
            </a:r>
            <a:r>
              <a:rPr lang="it-IT" sz="3100" dirty="0" smtClean="0">
                <a:latin typeface="+mn-lt"/>
              </a:rPr>
              <a:t> with sugar and </a:t>
            </a:r>
            <a:r>
              <a:rPr lang="it-IT" sz="3100" dirty="0" err="1" smtClean="0">
                <a:latin typeface="+mn-lt"/>
              </a:rPr>
              <a:t>white</a:t>
            </a:r>
            <a:r>
              <a:rPr lang="it-IT" sz="3100" dirty="0" smtClean="0">
                <a:latin typeface="+mn-lt"/>
              </a:rPr>
              <a:t> </a:t>
            </a:r>
            <a:r>
              <a:rPr lang="it-IT" sz="3100" dirty="0" err="1" smtClean="0">
                <a:latin typeface="+mn-lt"/>
              </a:rPr>
              <a:t>eggs</a:t>
            </a:r>
            <a:r>
              <a:rPr lang="it-IT" sz="3100" dirty="0" smtClean="0">
                <a:latin typeface="+mn-lt"/>
              </a:rPr>
              <a:t>.</a:t>
            </a:r>
            <a:br>
              <a:rPr lang="it-IT" sz="3100" dirty="0" smtClean="0">
                <a:latin typeface="+mn-lt"/>
              </a:rPr>
            </a:br>
            <a:r>
              <a:rPr lang="it-IT" sz="3100" dirty="0">
                <a:latin typeface="+mn-lt"/>
              </a:rPr>
              <a:t>P</a:t>
            </a:r>
            <a:r>
              <a:rPr lang="it-IT" sz="3100" dirty="0" smtClean="0">
                <a:latin typeface="+mn-lt"/>
              </a:rPr>
              <a:t>rice: 5€ for 150g or 10€ for 350 g</a:t>
            </a:r>
            <a:r>
              <a:rPr lang="it-IT" dirty="0" smtClean="0"/>
              <a:t>.</a:t>
            </a:r>
            <a:endParaRPr lang="it-IT" dirty="0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29657">
            <a:off x="475626" y="1493746"/>
            <a:ext cx="3252819" cy="3274409"/>
          </a:xfrm>
        </p:spPr>
      </p:pic>
      <p:pic>
        <p:nvPicPr>
          <p:cNvPr id="6" name="Segnaposto contenuto 5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38" t="6945" r="19383" b="39392"/>
          <a:stretch/>
        </p:blipFill>
        <p:spPr>
          <a:xfrm>
            <a:off x="9693321" y="143592"/>
            <a:ext cx="2090848" cy="1159100"/>
          </a:xfrm>
        </p:spPr>
      </p:pic>
    </p:spTree>
    <p:extLst>
      <p:ext uri="{BB962C8B-B14F-4D97-AF65-F5344CB8AC3E}">
        <p14:creationId xmlns:p14="http://schemas.microsoft.com/office/powerpoint/2010/main" val="336552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979984" y="128954"/>
            <a:ext cx="7813431" cy="6611815"/>
          </a:xfrm>
        </p:spPr>
        <p:txBody>
          <a:bodyPr>
            <a:normAutofit/>
          </a:bodyPr>
          <a:lstStyle/>
          <a:p>
            <a:r>
              <a:rPr lang="it-IT" sz="2800" dirty="0" err="1" smtClean="0">
                <a:latin typeface="+mn-lt"/>
              </a:rPr>
              <a:t>Description</a:t>
            </a:r>
            <a:r>
              <a:rPr lang="it-IT" sz="2800" dirty="0" smtClean="0">
                <a:latin typeface="+mn-lt"/>
              </a:rPr>
              <a:t>: «Sanguinella» </a:t>
            </a:r>
            <a:r>
              <a:rPr lang="it-IT" sz="2800" dirty="0" err="1" smtClean="0">
                <a:latin typeface="+mn-lt"/>
              </a:rPr>
              <a:t>is</a:t>
            </a:r>
            <a:r>
              <a:rPr lang="it-IT" sz="2800" dirty="0" smtClean="0">
                <a:latin typeface="+mn-lt"/>
              </a:rPr>
              <a:t> a non-</a:t>
            </a:r>
            <a:r>
              <a:rPr lang="it-IT" sz="2800" dirty="0" err="1" smtClean="0">
                <a:latin typeface="+mn-lt"/>
              </a:rPr>
              <a:t>alcoholic</a:t>
            </a:r>
            <a:r>
              <a:rPr lang="it-IT" sz="2800" dirty="0" smtClean="0">
                <a:latin typeface="+mn-lt"/>
              </a:rPr>
              <a:t> drink </a:t>
            </a:r>
            <a:r>
              <a:rPr lang="it-IT" sz="2800" dirty="0" err="1" smtClean="0">
                <a:latin typeface="+mn-lt"/>
              </a:rPr>
              <a:t>composed</a:t>
            </a:r>
            <a:r>
              <a:rPr lang="it-IT" sz="2800" dirty="0" smtClean="0">
                <a:latin typeface="+mn-lt"/>
              </a:rPr>
              <a:t> by </a:t>
            </a:r>
            <a:r>
              <a:rPr lang="it-IT" sz="2800" dirty="0" err="1" smtClean="0">
                <a:latin typeface="+mn-lt"/>
              </a:rPr>
              <a:t>frizzy</a:t>
            </a:r>
            <a:r>
              <a:rPr lang="it-IT" sz="2800" dirty="0" smtClean="0">
                <a:latin typeface="+mn-lt"/>
              </a:rPr>
              <a:t> water and </a:t>
            </a:r>
            <a:r>
              <a:rPr lang="it-IT" sz="2800" dirty="0" err="1" smtClean="0">
                <a:latin typeface="+mn-lt"/>
              </a:rPr>
              <a:t>red</a:t>
            </a:r>
            <a:r>
              <a:rPr lang="it-IT" sz="2800" dirty="0" smtClean="0">
                <a:latin typeface="+mn-lt"/>
              </a:rPr>
              <a:t> </a:t>
            </a:r>
            <a:r>
              <a:rPr lang="it-IT" sz="2800" dirty="0" err="1" smtClean="0">
                <a:latin typeface="+mn-lt"/>
              </a:rPr>
              <a:t>oranges</a:t>
            </a:r>
            <a:r>
              <a:rPr lang="it-IT" sz="2800" dirty="0">
                <a:latin typeface="+mn-lt"/>
              </a:rPr>
              <a:t> </a:t>
            </a:r>
            <a:r>
              <a:rPr lang="it-IT" sz="2800" dirty="0" err="1" smtClean="0">
                <a:latin typeface="+mn-lt"/>
              </a:rPr>
              <a:t>typical</a:t>
            </a:r>
            <a:r>
              <a:rPr lang="it-IT" sz="2800" dirty="0" smtClean="0">
                <a:latin typeface="+mn-lt"/>
              </a:rPr>
              <a:t> of </a:t>
            </a:r>
            <a:r>
              <a:rPr lang="it-IT" sz="2800" dirty="0" err="1" smtClean="0">
                <a:latin typeface="+mn-lt"/>
              </a:rPr>
              <a:t>Sicily</a:t>
            </a:r>
            <a:r>
              <a:rPr lang="it-IT" sz="2800" dirty="0" smtClean="0">
                <a:latin typeface="+mn-lt"/>
              </a:rPr>
              <a:t>.</a:t>
            </a:r>
            <a:br>
              <a:rPr lang="it-IT" sz="2800" dirty="0" smtClean="0">
                <a:latin typeface="+mn-lt"/>
              </a:rPr>
            </a:br>
            <a:r>
              <a:rPr lang="it-IT" sz="2800" dirty="0" smtClean="0">
                <a:latin typeface="+mn-lt"/>
              </a:rPr>
              <a:t>Price:2€ for </a:t>
            </a:r>
            <a:r>
              <a:rPr lang="it-IT" sz="2800" dirty="0" err="1" smtClean="0">
                <a:latin typeface="+mn-lt"/>
              </a:rPr>
              <a:t>bottle</a:t>
            </a:r>
            <a:r>
              <a:rPr lang="it-IT" sz="2800" dirty="0" smtClean="0">
                <a:latin typeface="+mn-lt"/>
              </a:rPr>
              <a:t> (minimum </a:t>
            </a:r>
            <a:r>
              <a:rPr lang="it-IT" sz="2800" dirty="0" err="1" smtClean="0">
                <a:latin typeface="+mn-lt"/>
              </a:rPr>
              <a:t>order</a:t>
            </a:r>
            <a:r>
              <a:rPr lang="it-IT" sz="2800" dirty="0" smtClean="0">
                <a:latin typeface="+mn-lt"/>
              </a:rPr>
              <a:t> </a:t>
            </a:r>
            <a:r>
              <a:rPr lang="it-IT" sz="2800" dirty="0" err="1" smtClean="0">
                <a:latin typeface="+mn-lt"/>
              </a:rPr>
              <a:t>quantity</a:t>
            </a:r>
            <a:r>
              <a:rPr lang="it-IT" sz="2800" dirty="0" smtClean="0">
                <a:latin typeface="+mn-lt"/>
              </a:rPr>
              <a:t> </a:t>
            </a:r>
            <a:r>
              <a:rPr lang="it-IT" sz="2800" dirty="0" err="1" smtClean="0">
                <a:latin typeface="+mn-lt"/>
              </a:rPr>
              <a:t>six</a:t>
            </a:r>
            <a:r>
              <a:rPr lang="it-IT" sz="2800" dirty="0" smtClean="0">
                <a:latin typeface="+mn-lt"/>
              </a:rPr>
              <a:t> </a:t>
            </a:r>
            <a:r>
              <a:rPr lang="it-IT" sz="2800" dirty="0" err="1" smtClean="0">
                <a:latin typeface="+mn-lt"/>
              </a:rPr>
              <a:t>pieces</a:t>
            </a:r>
            <a:r>
              <a:rPr lang="it-IT" sz="2800" dirty="0" smtClean="0">
                <a:latin typeface="+mn-lt"/>
              </a:rPr>
              <a:t>, </a:t>
            </a:r>
            <a:r>
              <a:rPr lang="it-IT" sz="2800" dirty="0" err="1" smtClean="0">
                <a:latin typeface="+mn-lt"/>
              </a:rPr>
              <a:t>purchasable</a:t>
            </a:r>
            <a:r>
              <a:rPr lang="it-IT" sz="2800" dirty="0" smtClean="0">
                <a:latin typeface="+mn-lt"/>
              </a:rPr>
              <a:t> in multiple of </a:t>
            </a:r>
            <a:r>
              <a:rPr lang="it-IT" sz="2800" dirty="0" err="1" smtClean="0">
                <a:latin typeface="+mn-lt"/>
              </a:rPr>
              <a:t>six</a:t>
            </a:r>
            <a:r>
              <a:rPr lang="it-IT" sz="2800" dirty="0" smtClean="0">
                <a:latin typeface="+mn-lt"/>
              </a:rPr>
              <a:t>). </a:t>
            </a:r>
            <a:endParaRPr lang="it-IT" sz="2800" dirty="0">
              <a:latin typeface="+mn-lt"/>
            </a:endParaRPr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661" y="520846"/>
            <a:ext cx="2637692" cy="7250089"/>
          </a:xfrm>
        </p:spPr>
      </p:pic>
      <p:pic>
        <p:nvPicPr>
          <p:cNvPr id="6" name="Segnaposto contenuto 5"/>
          <p:cNvPicPr>
            <a:picLocks noGrp="1" noChangeAspect="1"/>
          </p:cNvPicPr>
          <p:nvPr>
            <p:ph sz="half" idx="4294967295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65" t="10834" r="16878" b="40545"/>
          <a:stretch/>
        </p:blipFill>
        <p:spPr>
          <a:xfrm>
            <a:off x="9972675" y="115888"/>
            <a:ext cx="2219325" cy="1050925"/>
          </a:xfrm>
        </p:spPr>
      </p:pic>
    </p:spTree>
    <p:extLst>
      <p:ext uri="{BB962C8B-B14F-4D97-AF65-F5344CB8AC3E}">
        <p14:creationId xmlns:p14="http://schemas.microsoft.com/office/powerpoint/2010/main" val="1895264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72" y="0"/>
            <a:ext cx="2981295" cy="8205399"/>
          </a:xfrm>
        </p:spPr>
      </p:pic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 err="1" smtClean="0"/>
              <a:t>Description</a:t>
            </a:r>
            <a:r>
              <a:rPr lang="it-IT" dirty="0" smtClean="0"/>
              <a:t>: «Verdello»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a non-</a:t>
            </a:r>
            <a:r>
              <a:rPr lang="it-IT" dirty="0" err="1"/>
              <a:t>alcoholic</a:t>
            </a:r>
            <a:r>
              <a:rPr lang="it-IT" dirty="0"/>
              <a:t> drink </a:t>
            </a:r>
            <a:r>
              <a:rPr lang="it-IT" dirty="0" err="1"/>
              <a:t>composed</a:t>
            </a:r>
            <a:r>
              <a:rPr lang="it-IT" dirty="0"/>
              <a:t> by </a:t>
            </a:r>
            <a:r>
              <a:rPr lang="it-IT" dirty="0" err="1"/>
              <a:t>frizzy</a:t>
            </a:r>
            <a:r>
              <a:rPr lang="it-IT" dirty="0"/>
              <a:t> water and </a:t>
            </a:r>
            <a:r>
              <a:rPr lang="it-IT" dirty="0" err="1" smtClean="0"/>
              <a:t>yellow</a:t>
            </a:r>
            <a:r>
              <a:rPr lang="it-IT" dirty="0" smtClean="0"/>
              <a:t> </a:t>
            </a:r>
            <a:r>
              <a:rPr lang="it-IT" dirty="0" err="1" smtClean="0"/>
              <a:t>lemon</a:t>
            </a:r>
            <a:r>
              <a:rPr lang="it-IT" dirty="0" smtClean="0"/>
              <a:t> </a:t>
            </a:r>
            <a:r>
              <a:rPr lang="it-IT" dirty="0" err="1" smtClean="0"/>
              <a:t>typical</a:t>
            </a:r>
            <a:r>
              <a:rPr lang="it-IT" dirty="0" smtClean="0"/>
              <a:t> </a:t>
            </a:r>
            <a:r>
              <a:rPr lang="it-IT" dirty="0"/>
              <a:t>of </a:t>
            </a:r>
            <a:r>
              <a:rPr lang="it-IT" dirty="0" err="1"/>
              <a:t>Sicily</a:t>
            </a:r>
            <a:r>
              <a:rPr lang="it-IT" dirty="0"/>
              <a:t>.</a:t>
            </a:r>
            <a:br>
              <a:rPr lang="it-IT" dirty="0"/>
            </a:br>
            <a:r>
              <a:rPr lang="it-IT" dirty="0"/>
              <a:t>Price:2€ for </a:t>
            </a:r>
            <a:r>
              <a:rPr lang="it-IT" dirty="0" err="1"/>
              <a:t>bottle</a:t>
            </a:r>
            <a:r>
              <a:rPr lang="it-IT" dirty="0"/>
              <a:t> (minimum </a:t>
            </a:r>
            <a:r>
              <a:rPr lang="it-IT" dirty="0" err="1"/>
              <a:t>order</a:t>
            </a:r>
            <a:r>
              <a:rPr lang="it-IT" dirty="0"/>
              <a:t> </a:t>
            </a:r>
            <a:r>
              <a:rPr lang="it-IT" dirty="0" err="1"/>
              <a:t>quantity</a:t>
            </a:r>
            <a:r>
              <a:rPr lang="it-IT" dirty="0"/>
              <a:t> </a:t>
            </a:r>
            <a:r>
              <a:rPr lang="it-IT" dirty="0" err="1"/>
              <a:t>six</a:t>
            </a:r>
            <a:r>
              <a:rPr lang="it-IT" dirty="0"/>
              <a:t> </a:t>
            </a:r>
            <a:r>
              <a:rPr lang="it-IT" dirty="0" err="1"/>
              <a:t>pieces</a:t>
            </a:r>
            <a:r>
              <a:rPr lang="it-IT" dirty="0"/>
              <a:t>, </a:t>
            </a:r>
            <a:r>
              <a:rPr lang="it-IT" dirty="0" err="1"/>
              <a:t>purchasable</a:t>
            </a:r>
            <a:r>
              <a:rPr lang="it-IT" dirty="0"/>
              <a:t> in multiple of </a:t>
            </a:r>
            <a:r>
              <a:rPr lang="it-IT" dirty="0" err="1"/>
              <a:t>six</a:t>
            </a:r>
            <a:r>
              <a:rPr lang="it-IT" dirty="0"/>
              <a:t>). </a:t>
            </a:r>
          </a:p>
        </p:txBody>
      </p:sp>
      <p:pic>
        <p:nvPicPr>
          <p:cNvPr id="6" name="Segnaposto contenuto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64" t="7550" r="15448" b="35178"/>
          <a:stretch/>
        </p:blipFill>
        <p:spPr>
          <a:xfrm>
            <a:off x="9820764" y="133797"/>
            <a:ext cx="2271152" cy="1237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544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164</Words>
  <Application>Microsoft Office PowerPoint</Application>
  <PresentationFormat>Personalizzato</PresentationFormat>
  <Paragraphs>17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1" baseType="lpstr">
      <vt:lpstr>Tema di Office</vt:lpstr>
      <vt:lpstr> CATALOG:</vt:lpstr>
      <vt:lpstr>Presentazione standard di PowerPoint</vt:lpstr>
      <vt:lpstr>Presentazione standard di PowerPoint</vt:lpstr>
      <vt:lpstr>Description: Torroncini with almonds and pistachios covered by chocolate.                                                  Price: 3,00€ Weight: 100g </vt:lpstr>
      <vt:lpstr>Description: dough of almond (sweet biscuits to the almond) Price:2,50€ Weight: 100g</vt:lpstr>
      <vt:lpstr>Presentazione standard di PowerPoint</vt:lpstr>
      <vt:lpstr>Description: Marzipan is a dessert composed of almond past combined with sugar and white eggs. Price: 5€ for 150g or 10€ for 350 g.</vt:lpstr>
      <vt:lpstr>Description: «Sanguinella» is a non-alcoholic drink composed by frizzy water and red oranges typical of Sicily. Price:2€ for bottle (minimum order quantity six pieces, purchasable in multiple of six). 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Catalog</dc:title>
  <dc:creator>noemi.gaiaa@gmail.com</dc:creator>
  <cp:lastModifiedBy>giovanni</cp:lastModifiedBy>
  <cp:revision>15</cp:revision>
  <dcterms:created xsi:type="dcterms:W3CDTF">2018-03-19T09:06:12Z</dcterms:created>
  <dcterms:modified xsi:type="dcterms:W3CDTF">2018-03-19T21:59:23Z</dcterms:modified>
</cp:coreProperties>
</file>