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8.png"/><Relationship Id="rId8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516900" y="691225"/>
            <a:ext cx="7923000" cy="4153200"/>
          </a:xfrm>
          <a:prstGeom prst="ribbon2">
            <a:avLst>
              <a:gd fmla="val 16667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/>
              <a:t> CATÁLOGO</a:t>
            </a:r>
            <a:endParaRPr sz="4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/>
              <a:t>   </a:t>
            </a:r>
            <a:r>
              <a:rPr lang="es" sz="4800"/>
              <a:t>ALIFA.A</a:t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Fartons (Polo)</a:t>
            </a:r>
            <a:endParaRPr/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Descripción:</a:t>
            </a:r>
            <a:br>
              <a:rPr lang="es" sz="1400"/>
            </a:br>
            <a:br>
              <a:rPr lang="es" sz="1400"/>
            </a:br>
            <a:r>
              <a:rPr lang="es" sz="1600"/>
              <a:t>Deliciosos fartons Polo, hechos a la tradicional</a:t>
            </a:r>
            <a:br>
              <a:rPr lang="es" sz="1600"/>
            </a:br>
            <a:r>
              <a:rPr lang="es" sz="1600"/>
              <a:t>manera de la famosa marca Polo.</a:t>
            </a:r>
            <a:endParaRPr sz="16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600"/>
              <a:t>Presentación en cajas con 18 paquetes de </a:t>
            </a:r>
            <a:br>
              <a:rPr lang="es" sz="1600"/>
            </a:br>
            <a:r>
              <a:rPr lang="es" sz="1600"/>
              <a:t>6 unidades por cada paquete. </a:t>
            </a:r>
            <a:endParaRPr sz="16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600"/>
              <a:t>Que los </a:t>
            </a:r>
            <a:r>
              <a:rPr lang="es" sz="1600"/>
              <a:t>tuyos</a:t>
            </a:r>
            <a:r>
              <a:rPr lang="es" sz="1600"/>
              <a:t> conozcan el auténtico sabor de</a:t>
            </a:r>
            <a:br>
              <a:rPr lang="es" sz="1600"/>
            </a:br>
            <a:r>
              <a:rPr lang="es" sz="1600"/>
              <a:t>fartons Polo de </a:t>
            </a:r>
            <a:r>
              <a:rPr lang="es" sz="1600"/>
              <a:t>Valencia</a:t>
            </a:r>
            <a:r>
              <a:rPr lang="es" sz="1600"/>
              <a:t>. </a:t>
            </a:r>
            <a:endParaRPr sz="16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200"/>
              <a:t>Precio: </a:t>
            </a:r>
            <a:r>
              <a:rPr b="1" lang="es"/>
              <a:t>14.08€ (Precio/ Caja) </a:t>
            </a:r>
            <a:br>
              <a:rPr b="1" lang="es"/>
            </a:br>
            <a:r>
              <a:rPr b="1" lang="es"/>
              <a:t>        </a:t>
            </a:r>
            <a:r>
              <a:rPr b="1" lang="es"/>
              <a:t>0,78</a:t>
            </a:r>
            <a:r>
              <a:rPr b="1" lang="es"/>
              <a:t>€ (Precio/ paquete)</a:t>
            </a:r>
            <a:endParaRPr b="1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200"/>
              <a:t>                 Gastos de transporte no incluidos en el precio.</a:t>
            </a:r>
            <a:endParaRPr sz="1200"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0996" y="1526775"/>
            <a:ext cx="3851301" cy="23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0812" y="-392375"/>
            <a:ext cx="2732362" cy="167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11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Llaveros (artesanales)          </a:t>
            </a:r>
            <a:endParaRPr/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225500"/>
            <a:ext cx="85206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Descripción: </a:t>
            </a:r>
            <a:endParaRPr sz="1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600"/>
              <a:t>Llaveros artesanales de 4x5,6 cm de los</a:t>
            </a:r>
            <a:br>
              <a:rPr lang="es" sz="1600"/>
            </a:br>
            <a:r>
              <a:rPr lang="es" sz="1600"/>
              <a:t>temas “BT21” y “Nanatsu No Taizai”. </a:t>
            </a:r>
            <a:br>
              <a:rPr lang="es" sz="1600"/>
            </a:br>
            <a:br>
              <a:rPr lang="es" sz="1600"/>
            </a:br>
            <a:br>
              <a:rPr lang="es"/>
            </a:br>
            <a:r>
              <a:rPr lang="es" sz="1200"/>
              <a:t>Precio:</a:t>
            </a:r>
            <a:r>
              <a:rPr lang="es" sz="1100"/>
              <a:t> </a:t>
            </a:r>
            <a:r>
              <a:rPr b="1" lang="es"/>
              <a:t>0.50€ (Precio/ Unidad)</a:t>
            </a:r>
            <a:br>
              <a:rPr b="1" lang="es"/>
            </a:br>
            <a:endParaRPr b="1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200"/>
              <a:t>Gastos de transporte no incluidos en el precio.                                      </a:t>
            </a:r>
            <a:endParaRPr sz="1200"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0824" y="-405075"/>
            <a:ext cx="2755351" cy="169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9450" y="1270700"/>
            <a:ext cx="2138975" cy="21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 rotWithShape="1">
          <a:blip r:embed="rId5">
            <a:alphaModFix/>
          </a:blip>
          <a:srcRect b="11753" l="0" r="0" t="30741"/>
          <a:stretch/>
        </p:blipFill>
        <p:spPr>
          <a:xfrm>
            <a:off x="6416872" y="3171809"/>
            <a:ext cx="2424124" cy="13198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7116463" y="4420725"/>
            <a:ext cx="7398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BT21</a:t>
            </a:r>
            <a:endParaRPr b="1"/>
          </a:p>
        </p:txBody>
      </p:sp>
      <p:sp>
        <p:nvSpPr>
          <p:cNvPr id="73" name="Shape 73"/>
          <p:cNvSpPr txBox="1"/>
          <p:nvPr/>
        </p:nvSpPr>
        <p:spPr>
          <a:xfrm>
            <a:off x="4456125" y="1177450"/>
            <a:ext cx="20142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NANATSU NO TAIZAI</a:t>
            </a:r>
            <a:endParaRPr b="1"/>
          </a:p>
        </p:txBody>
      </p:sp>
      <p:pic>
        <p:nvPicPr>
          <p:cNvPr id="74" name="Shape 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51875" y="1749502"/>
            <a:ext cx="2265001" cy="329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Horchata (HISC)</a:t>
            </a:r>
            <a:endParaRPr/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276050" y="11892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Descripción:</a:t>
            </a:r>
            <a:endParaRPr sz="1400"/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600"/>
              <a:t>Horchata artesana de la fábrica “HISC”.</a:t>
            </a:r>
            <a:br>
              <a:rPr lang="es" sz="1600"/>
            </a:br>
            <a:r>
              <a:rPr lang="es" sz="1600"/>
              <a:t>Fabrica la cual lleva 120 años elaborando</a:t>
            </a:r>
            <a:br>
              <a:rPr lang="es" sz="1600"/>
            </a:br>
            <a:r>
              <a:rPr lang="es" sz="1600"/>
              <a:t>horchata concentrada gourmet. </a:t>
            </a:r>
            <a:endParaRPr sz="1600"/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600"/>
              <a:t>La horchata HISC se tiene que servir mezclando 200 ml de</a:t>
            </a:r>
            <a:br>
              <a:rPr lang="es" sz="1600"/>
            </a:br>
            <a:r>
              <a:rPr lang="es" sz="1600"/>
              <a:t>horchata concentrada y  800 ml de agua mineral, agitarla y </a:t>
            </a:r>
            <a:br>
              <a:rPr lang="es" sz="1600"/>
            </a:br>
            <a:r>
              <a:rPr lang="es" sz="1600"/>
              <a:t>servirla previamente enfriada.</a:t>
            </a:r>
            <a:endParaRPr sz="1600"/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200"/>
              <a:t>Precio: </a:t>
            </a:r>
            <a:r>
              <a:rPr b="1" lang="es"/>
              <a:t>4.99€ (Precio/ Unidad(1L))</a:t>
            </a:r>
            <a:br>
              <a:rPr b="1" lang="es"/>
            </a:br>
            <a:br>
              <a:rPr b="1" lang="es"/>
            </a:br>
            <a:r>
              <a:rPr b="1" lang="es"/>
              <a:t>		</a:t>
            </a:r>
            <a:r>
              <a:rPr lang="es" sz="1200"/>
              <a:t>Gastos de transportes no incluidos en el precio.</a:t>
            </a:r>
            <a:endParaRPr sz="1200"/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444444"/>
                </a:solidFill>
                <a:highlight>
                  <a:srgbClr val="F6F6F6"/>
                </a:highlight>
                <a:latin typeface="Roboto"/>
                <a:ea typeface="Roboto"/>
                <a:cs typeface="Roboto"/>
                <a:sym typeface="Roboto"/>
              </a:rPr>
              <a:t>		</a:t>
            </a:r>
            <a:endParaRPr sz="1600">
              <a:solidFill>
                <a:srgbClr val="444444"/>
              </a:solidFill>
              <a:highlight>
                <a:srgbClr val="F6F6F6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444444"/>
              </a:solidFill>
              <a:highlight>
                <a:srgbClr val="F6F6F6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br>
              <a:rPr lang="es" sz="1600"/>
            </a:br>
            <a:endParaRPr sz="1600"/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calidad,                                                                                                                          </a:t>
            </a: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125" y="1017724"/>
            <a:ext cx="3010224" cy="139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0300" y="2296675"/>
            <a:ext cx="2401176" cy="240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0824" y="-405075"/>
            <a:ext cx="2755351" cy="169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56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Chocolate (Comes)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158725" y="1029500"/>
            <a:ext cx="8520600" cy="39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/>
              <a:t>Descripción:</a:t>
            </a:r>
            <a:endParaRPr sz="1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/>
              <a:t>Chocolate artesanal de la famosa</a:t>
            </a:r>
            <a:br>
              <a:rPr lang="es" sz="1600"/>
            </a:br>
            <a:r>
              <a:rPr lang="es" sz="1600"/>
              <a:t>chocolatería Comes.</a:t>
            </a:r>
            <a:br>
              <a:rPr lang="es" sz="1600"/>
            </a:br>
            <a:r>
              <a:rPr lang="es" sz="1600"/>
              <a:t>Prueba el sabor auténtico del chocolate.</a:t>
            </a:r>
            <a:endParaRPr sz="16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/>
              <a:t>-Chocolate puro 70% -- Precio: </a:t>
            </a:r>
            <a:r>
              <a:rPr b="1" lang="es" sz="1600"/>
              <a:t>2,13</a:t>
            </a:r>
            <a:r>
              <a:rPr b="1" lang="es" sz="1600"/>
              <a:t>€</a:t>
            </a:r>
            <a:endParaRPr b="1" sz="16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/>
              <a:t>-Chocolate con leche --  Precio: </a:t>
            </a:r>
            <a:r>
              <a:rPr b="1" lang="es" sz="1600"/>
              <a:t>2,13€</a:t>
            </a:r>
            <a:endParaRPr b="1" sz="16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/>
              <a:t>-Chocolate sin </a:t>
            </a:r>
            <a:r>
              <a:rPr lang="es" sz="1600"/>
              <a:t>azúcar -- Precio: </a:t>
            </a:r>
            <a:r>
              <a:rPr b="1" lang="es" sz="1600"/>
              <a:t>1,70€</a:t>
            </a:r>
            <a:br>
              <a:rPr lang="es"/>
            </a:br>
            <a:r>
              <a:rPr lang="es"/>
              <a:t>	</a:t>
            </a:r>
            <a:r>
              <a:rPr lang="es" sz="1200"/>
              <a:t>(Tableta a la piedra)</a:t>
            </a:r>
            <a:endParaRPr sz="1200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accent2"/>
              </a:solidFill>
              <a:highlight>
                <a:srgbClr val="FFFFFF"/>
              </a:highlight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b="12046" l="8734" r="6050" t="16336"/>
          <a:stretch/>
        </p:blipFill>
        <p:spPr>
          <a:xfrm>
            <a:off x="6539775" y="2677975"/>
            <a:ext cx="1911525" cy="107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 b="14187" l="9077" r="9069" t="14194"/>
          <a:stretch/>
        </p:blipFill>
        <p:spPr>
          <a:xfrm>
            <a:off x="4385250" y="2677975"/>
            <a:ext cx="1911525" cy="1115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5">
            <a:alphaModFix/>
          </a:blip>
          <a:srcRect b="11668" l="9776" r="9760" t="18332"/>
          <a:stretch/>
        </p:blipFill>
        <p:spPr>
          <a:xfrm>
            <a:off x="6615975" y="1397500"/>
            <a:ext cx="1911525" cy="1108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6">
            <a:alphaModFix/>
          </a:blip>
          <a:srcRect b="16398" l="9765" r="9255" t="10815"/>
          <a:stretch/>
        </p:blipFill>
        <p:spPr>
          <a:xfrm flipH="1" rot="-1">
            <a:off x="4385250" y="1357325"/>
            <a:ext cx="1911525" cy="1145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7">
            <a:alphaModFix/>
          </a:blip>
          <a:srcRect b="15011" l="11296" r="8472" t="24751"/>
          <a:stretch/>
        </p:blipFill>
        <p:spPr>
          <a:xfrm>
            <a:off x="6495415" y="3903375"/>
            <a:ext cx="1975435" cy="98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8">
            <a:alphaModFix/>
          </a:blip>
          <a:srcRect b="18650" l="13199" r="14358" t="19326"/>
          <a:stretch/>
        </p:blipFill>
        <p:spPr>
          <a:xfrm>
            <a:off x="4402172" y="3862175"/>
            <a:ext cx="1877690" cy="107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39724" y="-405075"/>
            <a:ext cx="2755351" cy="169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623400" y="534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Arroz de Bomba (La campana de oro) </a:t>
            </a:r>
            <a:endParaRPr/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23400" y="1035550"/>
            <a:ext cx="85206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434343"/>
                </a:solidFill>
              </a:rPr>
              <a:t>Descripción:</a:t>
            </a:r>
            <a:endParaRPr sz="1400">
              <a:solidFill>
                <a:srgbClr val="434343"/>
              </a:solidFill>
            </a:endParaRPr>
          </a:p>
          <a:p>
            <a:pPr indent="0" lvl="0" marL="0" rtl="0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434343"/>
                </a:solidFill>
              </a:rPr>
              <a:t>Arroz bomba, cultivado en las </a:t>
            </a:r>
            <a:br>
              <a:rPr lang="es" sz="1600">
                <a:solidFill>
                  <a:srgbClr val="434343"/>
                </a:solidFill>
              </a:rPr>
            </a:br>
            <a:r>
              <a:rPr lang="es" sz="1600">
                <a:solidFill>
                  <a:srgbClr val="434343"/>
                </a:solidFill>
              </a:rPr>
              <a:t>orillas de la Albufera de </a:t>
            </a:r>
            <a:br>
              <a:rPr lang="es" sz="1600">
                <a:solidFill>
                  <a:srgbClr val="434343"/>
                </a:solidFill>
              </a:rPr>
            </a:br>
            <a:r>
              <a:rPr lang="es" sz="1600">
                <a:solidFill>
                  <a:srgbClr val="434343"/>
                </a:solidFill>
              </a:rPr>
              <a:t>Valencia.</a:t>
            </a:r>
            <a:endParaRPr sz="1600">
              <a:solidFill>
                <a:srgbClr val="434343"/>
              </a:solidFill>
            </a:endParaRPr>
          </a:p>
          <a:p>
            <a:pPr indent="0" lvl="0" marL="0" rtl="0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434343"/>
                </a:solidFill>
              </a:rPr>
              <a:t>Al cocer el arroz este aumenta el doble</a:t>
            </a:r>
            <a:br>
              <a:rPr lang="es" sz="1600">
                <a:solidFill>
                  <a:srgbClr val="434343"/>
                </a:solidFill>
              </a:rPr>
            </a:br>
            <a:r>
              <a:rPr lang="es" sz="1600">
                <a:solidFill>
                  <a:srgbClr val="434343"/>
                </a:solidFill>
              </a:rPr>
              <a:t> </a:t>
            </a:r>
            <a:endParaRPr sz="1600">
              <a:solidFill>
                <a:srgbClr val="434343"/>
              </a:solidFill>
            </a:endParaRPr>
          </a:p>
          <a:p>
            <a:pPr indent="0" lvl="0" marL="0" rtl="0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434343"/>
                </a:solidFill>
              </a:rPr>
              <a:t>Precio</a:t>
            </a:r>
            <a:r>
              <a:rPr lang="es">
                <a:solidFill>
                  <a:srgbClr val="434343"/>
                </a:solidFill>
              </a:rPr>
              <a:t>: </a:t>
            </a:r>
            <a:r>
              <a:rPr b="1" lang="es">
                <a:solidFill>
                  <a:srgbClr val="434343"/>
                </a:solidFill>
              </a:rPr>
              <a:t>4.06€/kg.</a:t>
            </a:r>
            <a:endParaRPr b="1">
              <a:solidFill>
                <a:srgbClr val="434343"/>
              </a:solidFill>
            </a:endParaRPr>
          </a:p>
          <a:p>
            <a:pPr indent="0" lvl="0" marL="0" rtl="0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1620" y="1246720"/>
            <a:ext cx="2800075" cy="2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9724" y="-405075"/>
            <a:ext cx="2755351" cy="169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/>
              <a:t>Contacto</a:t>
            </a:r>
            <a:endParaRPr b="1" sz="3000"/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/>
              <a:t>ALIFA.A</a:t>
            </a:r>
            <a:endParaRPr b="1"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400"/>
              <a:t>Avd. Diputación s/n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400"/>
              <a:t>46470 Catarroja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400"/>
              <a:t>(Valencia)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2400"/>
              <a:t>E-mail: alifa.aflorida@gmail.com</a:t>
            </a:r>
            <a:endParaRPr sz="2400"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9724" y="-405075"/>
            <a:ext cx="2755351" cy="169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