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8" r:id="rId1"/>
  </p:sldMasterIdLst>
  <p:sldIdLst>
    <p:sldId id="256" r:id="rId2"/>
    <p:sldId id="259" r:id="rId3"/>
    <p:sldId id="270" r:id="rId4"/>
    <p:sldId id="271" r:id="rId5"/>
    <p:sldId id="257" r:id="rId6"/>
    <p:sldId id="263" r:id="rId7"/>
    <p:sldId id="266" r:id="rId8"/>
    <p:sldId id="265" r:id="rId9"/>
    <p:sldId id="269" r:id="rId10"/>
    <p:sldId id="268" r:id="rId11"/>
    <p:sldId id="272" r:id="rId12"/>
    <p:sldId id="27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8B4AF60A-713C-41BA-9788-4C493DDC0A9C}" type="datetimeFigureOut">
              <a:rPr lang="en-US" smtClean="0"/>
              <a:t>3/6/2018</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46898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E5E0FA7-C445-42F7-AF66-A4F5A6FC8A9C}" type="datetimeFigureOut">
              <a:rPr lang="en-US" smtClean="0"/>
              <a:t>3/6/2018</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94984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85AC5C5-1A57-4420-8AFB-CE41693A794B}" type="datetimeFigureOut">
              <a:rPr lang="en-US" smtClean="0"/>
              <a:t>3/6/2018</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27068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A4C08AF-84E6-4329-8E67-FEA434B47075}" type="datetimeFigureOut">
              <a:rPr lang="en-US" smtClean="0"/>
              <a:t>3/6/2018</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98332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F6EE328-6AFF-436B-881F-213D56084544}" type="datetimeFigureOut">
              <a:rPr lang="en-US" smtClean="0"/>
              <a:t>3/6/2018</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76138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AE02069A-09EE-4C7C-86A4-2314A404921D}" type="datetimeFigureOut">
              <a:rPr lang="en-US" smtClean="0"/>
              <a:t>3/6/2018</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88639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D56EE7F1-171E-411F-96CA-A251A21496E7}" type="datetimeFigureOut">
              <a:rPr lang="en-US" smtClean="0"/>
              <a:t>3/6/2018</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57140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8872C98D-A273-4547-9B92-97D7769F71A6}" type="datetimeFigureOut">
              <a:rPr lang="en-US" smtClean="0"/>
              <a:t>3/6/2018</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79853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AB7CD67-0644-446C-B2AD-1C09BF34F286}" type="datetimeFigureOut">
              <a:rPr lang="en-US" smtClean="0"/>
              <a:t>3/6/2018</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92476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1480828-6983-48AD-9E27-CBD3696F837E}" type="datetimeFigureOut">
              <a:rPr lang="en-US" smtClean="0"/>
              <a:t>3/6/2018</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2571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C5EFB91-0324-450E-B17F-36DC0ECCE413}" type="datetimeFigureOut">
              <a:rPr lang="en-US" smtClean="0"/>
              <a:t>3/6/2018</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978145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1143">
              <a:srgbClr val="C1D9EF"/>
            </a:gs>
            <a:gs pos="22126">
              <a:schemeClr val="accent6">
                <a:lumMod val="20000"/>
                <a:lumOff val="80000"/>
              </a:schemeClr>
            </a:gs>
            <a:gs pos="0">
              <a:schemeClr val="accent1">
                <a:lumMod val="5000"/>
                <a:lumOff val="95000"/>
              </a:schemeClr>
            </a:gs>
            <a:gs pos="74000">
              <a:schemeClr val="accent1">
                <a:lumMod val="60000"/>
                <a:lumOff val="40000"/>
              </a:schemeClr>
            </a:gs>
            <a:gs pos="83000">
              <a:schemeClr val="accent1">
                <a:lumMod val="45000"/>
                <a:lumOff val="55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37674-C1BA-4107-9B06-6D4CAC3A3DF5}" type="datetimeFigureOut">
              <a:rPr lang="en-US" smtClean="0"/>
              <a:t>3/6/2018</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21675103"/>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89857" y="806295"/>
            <a:ext cx="6057900" cy="1496034"/>
          </a:xfrm>
          <a:noFill/>
          <a:effectLst>
            <a:reflection blurRad="6350" stA="50000" endA="300" endPos="55000" dir="5400000" sy="-100000" algn="bl" rotWithShape="0"/>
          </a:effectLst>
        </p:spPr>
        <p:txBody>
          <a:bodyPr>
            <a:normAutofit fontScale="90000"/>
          </a:bodyPr>
          <a:lstStyle/>
          <a:p>
            <a:r>
              <a:rPr lang="es-ES" sz="5400" b="1" dirty="0" smtClean="0">
                <a:latin typeface="Colonna MT" panose="04020805060202030203" pitchFamily="82" charset="0"/>
              </a:rPr>
              <a:t>CATÁLOGO </a:t>
            </a:r>
            <a:br>
              <a:rPr lang="es-ES" sz="5400" b="1" dirty="0" smtClean="0">
                <a:latin typeface="Colonna MT" panose="04020805060202030203" pitchFamily="82" charset="0"/>
              </a:rPr>
            </a:br>
            <a:r>
              <a:rPr lang="es-ES" sz="5400" b="1" dirty="0" smtClean="0">
                <a:latin typeface="Colonna MT" panose="04020805060202030203" pitchFamily="82" charset="0"/>
              </a:rPr>
              <a:t>NATURMADRID SL </a:t>
            </a:r>
            <a:endParaRPr lang="es-ES" sz="5400" b="1" dirty="0">
              <a:latin typeface="Colonna MT" panose="04020805060202030203" pitchFamily="82" charset="0"/>
            </a:endParaRPr>
          </a:p>
        </p:txBody>
      </p:sp>
      <p:sp>
        <p:nvSpPr>
          <p:cNvPr id="5" name="CuadroTexto 4"/>
          <p:cNvSpPr txBox="1"/>
          <p:nvPr/>
        </p:nvSpPr>
        <p:spPr>
          <a:xfrm>
            <a:off x="6319157" y="5363877"/>
            <a:ext cx="5479142" cy="1200329"/>
          </a:xfrm>
          <a:prstGeom prst="rect">
            <a:avLst/>
          </a:prstGeom>
          <a:noFill/>
        </p:spPr>
        <p:txBody>
          <a:bodyPr wrap="square" rtlCol="0">
            <a:spAutoFit/>
          </a:bodyPr>
          <a:lstStyle/>
          <a:p>
            <a:pPr marL="285750" indent="-285750">
              <a:buFont typeface="Wingdings" panose="05000000000000000000" pitchFamily="2" charset="2"/>
              <a:buChar char="v"/>
            </a:pPr>
            <a:r>
              <a:rPr lang="es-ES" sz="2400" b="1" dirty="0" smtClean="0"/>
              <a:t>Los gastos de envío no van incluidos, estos serán abonados por el comprador.</a:t>
            </a:r>
          </a:p>
        </p:txBody>
      </p:sp>
      <p:sp>
        <p:nvSpPr>
          <p:cNvPr id="6" name="CuadroTexto 5"/>
          <p:cNvSpPr txBox="1"/>
          <p:nvPr/>
        </p:nvSpPr>
        <p:spPr>
          <a:xfrm>
            <a:off x="2090057" y="197757"/>
            <a:ext cx="9122227" cy="461665"/>
          </a:xfrm>
          <a:prstGeom prst="rect">
            <a:avLst/>
          </a:prstGeom>
          <a:noFill/>
        </p:spPr>
        <p:txBody>
          <a:bodyPr wrap="square" rtlCol="0">
            <a:spAutoFit/>
          </a:bodyPr>
          <a:lstStyle/>
          <a:p>
            <a:pPr marL="800100" lvl="1" indent="-342900">
              <a:buFont typeface="Tw Cen MT" panose="020B0602020104020603" pitchFamily="34" charset="0"/>
              <a:buChar char="∞"/>
            </a:pPr>
            <a:r>
              <a:rPr lang="es-ES" sz="2400" dirty="0" smtClean="0">
                <a:solidFill>
                  <a:schemeClr val="accent2">
                    <a:lumMod val="75000"/>
                  </a:schemeClr>
                </a:solidFill>
              </a:rPr>
              <a:t>TODOS LOS PRODUCTOS ALIMENTICIOS SON TÍPICOS DE MADRID</a:t>
            </a:r>
            <a:endParaRPr lang="es-ES" sz="2400" dirty="0">
              <a:solidFill>
                <a:schemeClr val="accent2">
                  <a:lumMod val="75000"/>
                </a:schemeClr>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05425"/>
            <a:ext cx="2495550" cy="1552575"/>
          </a:xfrm>
          <a:prstGeom prst="rect">
            <a:avLst/>
          </a:prstGeom>
        </p:spPr>
      </p:pic>
    </p:spTree>
    <p:extLst>
      <p:ext uri="{BB962C8B-B14F-4D97-AF65-F5344CB8AC3E}">
        <p14:creationId xmlns:p14="http://schemas.microsoft.com/office/powerpoint/2010/main" val="1785459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4572000" y="428017"/>
            <a:ext cx="6845300" cy="486383"/>
          </a:xfrm>
        </p:spPr>
        <p:txBody>
          <a:bodyPr>
            <a:normAutofit fontScale="90000"/>
          </a:bodyPr>
          <a:lstStyle/>
          <a:p>
            <a:pPr marL="571500" indent="-571500">
              <a:buFont typeface="Tw Cen MT" panose="020B0602020104020603" pitchFamily="34" charset="0"/>
              <a:buChar char="∞"/>
            </a:pPr>
            <a:r>
              <a:rPr lang="es-ES" sz="4000" b="1" u="sng" dirty="0" smtClean="0"/>
              <a:t>Caramelos violeta (MADRID)</a:t>
            </a:r>
            <a:endParaRPr lang="es-ES" sz="4000" b="1" u="sng" dirty="0"/>
          </a:p>
        </p:txBody>
      </p:sp>
      <p:sp>
        <p:nvSpPr>
          <p:cNvPr id="8" name="CuadroTexto 7"/>
          <p:cNvSpPr txBox="1"/>
          <p:nvPr/>
        </p:nvSpPr>
        <p:spPr>
          <a:xfrm>
            <a:off x="3797300" y="4610100"/>
            <a:ext cx="7010400" cy="923330"/>
          </a:xfrm>
          <a:prstGeom prst="rect">
            <a:avLst/>
          </a:prstGeom>
          <a:noFill/>
        </p:spPr>
        <p:txBody>
          <a:bodyPr wrap="square" rtlCol="0">
            <a:spAutoFit/>
          </a:bodyPr>
          <a:lstStyle/>
          <a:p>
            <a:pPr algn="just"/>
            <a:r>
              <a:rPr lang="es-ES" b="1" u="sng" dirty="0"/>
              <a:t>Un bonito regalo para ocasiones especiales. Sorprende a un amigo, familiar o a tu pareja con los tradicionales caramelos de </a:t>
            </a:r>
            <a:r>
              <a:rPr lang="es-ES" b="1" u="sng" dirty="0" smtClean="0"/>
              <a:t>violeta</a:t>
            </a:r>
            <a:r>
              <a:rPr lang="es-ES" b="1" u="sng" dirty="0"/>
              <a:t> </a:t>
            </a:r>
            <a:r>
              <a:rPr lang="es-ES" b="1" u="sng" dirty="0" smtClean="0"/>
              <a:t>de Madrid.</a:t>
            </a:r>
            <a:endParaRPr lang="es-ES" b="1" u="sng" dirty="0"/>
          </a:p>
        </p:txBody>
      </p:sp>
      <p:sp>
        <p:nvSpPr>
          <p:cNvPr id="10" name="CuadroTexto 9"/>
          <p:cNvSpPr txBox="1"/>
          <p:nvPr/>
        </p:nvSpPr>
        <p:spPr>
          <a:xfrm>
            <a:off x="495300" y="2336801"/>
            <a:ext cx="8369300" cy="1815882"/>
          </a:xfrm>
          <a:prstGeom prst="rect">
            <a:avLst/>
          </a:prstGeom>
          <a:noFill/>
        </p:spPr>
        <p:txBody>
          <a:bodyPr wrap="square" rtlCol="0">
            <a:spAutoFit/>
          </a:bodyPr>
          <a:lstStyle/>
          <a:p>
            <a:r>
              <a:rPr lang="es-ES" sz="2800" dirty="0" smtClean="0"/>
              <a:t>CAJAS:</a:t>
            </a:r>
          </a:p>
          <a:p>
            <a:r>
              <a:rPr lang="es-ES" sz="2800" dirty="0" smtClean="0"/>
              <a:t>100g			</a:t>
            </a:r>
            <a:r>
              <a:rPr lang="es-ES" sz="2800" dirty="0" smtClean="0">
                <a:solidFill>
                  <a:srgbClr val="FF0000"/>
                </a:solidFill>
              </a:rPr>
              <a:t>2€	</a:t>
            </a:r>
            <a:r>
              <a:rPr lang="es-ES" sz="2800" dirty="0" smtClean="0"/>
              <a:t>	60 unidades			</a:t>
            </a:r>
            <a:r>
              <a:rPr lang="es-ES" sz="2800" u="sng" dirty="0" smtClean="0">
                <a:solidFill>
                  <a:srgbClr val="0000FF"/>
                </a:solidFill>
              </a:rPr>
              <a:t>REF: D01</a:t>
            </a:r>
          </a:p>
          <a:p>
            <a:pPr algn="just"/>
            <a:r>
              <a:rPr lang="es-ES" sz="2800" dirty="0" smtClean="0"/>
              <a:t>200g</a:t>
            </a:r>
            <a:r>
              <a:rPr lang="es-ES" sz="2800" dirty="0"/>
              <a:t>	</a:t>
            </a:r>
            <a:r>
              <a:rPr lang="es-ES" sz="2800" dirty="0" smtClean="0"/>
              <a:t>		</a:t>
            </a:r>
            <a:r>
              <a:rPr lang="es-ES" sz="2800" dirty="0" smtClean="0">
                <a:solidFill>
                  <a:srgbClr val="FF0000"/>
                </a:solidFill>
              </a:rPr>
              <a:t>4€</a:t>
            </a:r>
            <a:r>
              <a:rPr lang="es-ES" sz="2800" dirty="0" smtClean="0"/>
              <a:t>		120 unidades		</a:t>
            </a:r>
            <a:r>
              <a:rPr lang="es-ES" sz="2800" u="sng" dirty="0" smtClean="0">
                <a:solidFill>
                  <a:srgbClr val="0000FF"/>
                </a:solidFill>
              </a:rPr>
              <a:t>REF: D02</a:t>
            </a:r>
          </a:p>
          <a:p>
            <a:r>
              <a:rPr lang="es-ES" sz="2800" dirty="0" smtClean="0"/>
              <a:t>300g</a:t>
            </a:r>
            <a:r>
              <a:rPr lang="es-ES" sz="2800" dirty="0"/>
              <a:t>	</a:t>
            </a:r>
            <a:r>
              <a:rPr lang="es-ES" sz="2800" dirty="0" smtClean="0"/>
              <a:t>		</a:t>
            </a:r>
            <a:r>
              <a:rPr lang="es-ES" sz="2800" dirty="0" smtClean="0">
                <a:solidFill>
                  <a:srgbClr val="FF0000"/>
                </a:solidFill>
              </a:rPr>
              <a:t>6€</a:t>
            </a:r>
            <a:r>
              <a:rPr lang="es-ES" sz="2800" dirty="0" smtClean="0"/>
              <a:t>		180 unidades		</a:t>
            </a:r>
            <a:r>
              <a:rPr lang="es-ES" sz="2800" u="sng" dirty="0" smtClean="0">
                <a:solidFill>
                  <a:srgbClr val="0000FF"/>
                </a:solidFill>
              </a:rPr>
              <a:t>REF: D03</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87" y="1201737"/>
            <a:ext cx="3237840" cy="1871663"/>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2874" y="415924"/>
            <a:ext cx="1759077" cy="1628775"/>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05425"/>
            <a:ext cx="2495550" cy="1552575"/>
          </a:xfrm>
          <a:prstGeom prst="rect">
            <a:avLst/>
          </a:prstGeom>
        </p:spPr>
      </p:pic>
    </p:spTree>
    <p:extLst>
      <p:ext uri="{BB962C8B-B14F-4D97-AF65-F5344CB8AC3E}">
        <p14:creationId xmlns:p14="http://schemas.microsoft.com/office/powerpoint/2010/main" val="3475990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339725"/>
            <a:ext cx="11595100" cy="828675"/>
          </a:xfrm>
        </p:spPr>
        <p:txBody>
          <a:bodyPr>
            <a:normAutofit/>
          </a:bodyPr>
          <a:lstStyle/>
          <a:p>
            <a:pPr marL="571500" indent="-571500">
              <a:buFont typeface="Calibri Light" panose="020F0302020204030204" pitchFamily="34" charset="0"/>
              <a:buChar char="∞"/>
            </a:pPr>
            <a:r>
              <a:rPr lang="es-ES" sz="3200" u="sng" dirty="0" smtClean="0"/>
              <a:t>HORBIO (Hierbas Aromáticas) Talamanca de Jarama (MADRID) </a:t>
            </a:r>
            <a:endParaRPr lang="es-ES" sz="3200" u="sng"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23" y="1326668"/>
            <a:ext cx="1497734" cy="2597632"/>
          </a:xfrm>
          <a:prstGeom prst="rect">
            <a:avLst/>
          </a:prstGeom>
        </p:spPr>
      </p:pic>
      <p:sp>
        <p:nvSpPr>
          <p:cNvPr id="7" name="CuadroTexto 6"/>
          <p:cNvSpPr txBox="1"/>
          <p:nvPr/>
        </p:nvSpPr>
        <p:spPr>
          <a:xfrm>
            <a:off x="1892300" y="1409700"/>
            <a:ext cx="1828800" cy="1323439"/>
          </a:xfrm>
          <a:prstGeom prst="rect">
            <a:avLst/>
          </a:prstGeom>
          <a:noFill/>
        </p:spPr>
        <p:txBody>
          <a:bodyPr wrap="square" rtlCol="0">
            <a:spAutoFit/>
          </a:bodyPr>
          <a:lstStyle/>
          <a:p>
            <a:pPr algn="just"/>
            <a:r>
              <a:rPr lang="es-ES" sz="2400" u="sng" dirty="0" smtClean="0"/>
              <a:t>ROMERO</a:t>
            </a:r>
          </a:p>
          <a:p>
            <a:pPr algn="just"/>
            <a:r>
              <a:rPr lang="es-ES" sz="2400" u="sng" dirty="0" smtClean="0">
                <a:solidFill>
                  <a:srgbClr val="0000FF"/>
                </a:solidFill>
              </a:rPr>
              <a:t>REF: F01</a:t>
            </a:r>
          </a:p>
          <a:p>
            <a:pPr algn="just"/>
            <a:r>
              <a:rPr lang="es-ES" sz="3200" u="sng" dirty="0" smtClean="0">
                <a:solidFill>
                  <a:srgbClr val="FF0000"/>
                </a:solidFill>
              </a:rPr>
              <a:t>2,00€</a:t>
            </a:r>
            <a:endParaRPr lang="es-ES" sz="3200" u="sng" dirty="0">
              <a:solidFill>
                <a:srgbClr val="FF0000"/>
              </a:solidFill>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250" y="1311275"/>
            <a:ext cx="1238250" cy="2577828"/>
          </a:xfrm>
          <a:prstGeom prst="rect">
            <a:avLst/>
          </a:prstGeom>
        </p:spPr>
      </p:pic>
      <p:sp>
        <p:nvSpPr>
          <p:cNvPr id="10" name="CuadroTexto 9"/>
          <p:cNvSpPr txBox="1"/>
          <p:nvPr/>
        </p:nvSpPr>
        <p:spPr>
          <a:xfrm>
            <a:off x="5562600" y="1358900"/>
            <a:ext cx="1498600" cy="1323439"/>
          </a:xfrm>
          <a:prstGeom prst="rect">
            <a:avLst/>
          </a:prstGeom>
          <a:noFill/>
        </p:spPr>
        <p:txBody>
          <a:bodyPr wrap="square" rtlCol="0">
            <a:spAutoFit/>
          </a:bodyPr>
          <a:lstStyle/>
          <a:p>
            <a:pPr algn="just"/>
            <a:r>
              <a:rPr lang="es-ES" sz="2400" u="sng" dirty="0" smtClean="0"/>
              <a:t>PEREJIL</a:t>
            </a:r>
            <a:endParaRPr lang="es-ES" u="sng" dirty="0" smtClean="0"/>
          </a:p>
          <a:p>
            <a:pPr algn="just"/>
            <a:r>
              <a:rPr lang="es-ES" sz="2400" u="sng" dirty="0" smtClean="0">
                <a:solidFill>
                  <a:srgbClr val="0000FF"/>
                </a:solidFill>
              </a:rPr>
              <a:t>REF: F02</a:t>
            </a:r>
          </a:p>
          <a:p>
            <a:pPr algn="just"/>
            <a:r>
              <a:rPr lang="es-ES" sz="3200" u="sng" dirty="0" smtClean="0">
                <a:solidFill>
                  <a:srgbClr val="FF0000"/>
                </a:solidFill>
              </a:rPr>
              <a:t>2,60€</a:t>
            </a:r>
            <a:endParaRPr lang="es-ES" sz="3200" u="sng" dirty="0">
              <a:solidFill>
                <a:srgbClr val="FF0000"/>
              </a:solidFill>
            </a:endParaRPr>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7637" y="1538287"/>
            <a:ext cx="1914525" cy="2333625"/>
          </a:xfrm>
          <a:prstGeom prst="rect">
            <a:avLst/>
          </a:prstGeom>
        </p:spPr>
      </p:pic>
      <p:sp>
        <p:nvSpPr>
          <p:cNvPr id="13" name="CuadroTexto 12"/>
          <p:cNvSpPr txBox="1"/>
          <p:nvPr/>
        </p:nvSpPr>
        <p:spPr>
          <a:xfrm>
            <a:off x="9931400" y="1270000"/>
            <a:ext cx="1778000" cy="1323439"/>
          </a:xfrm>
          <a:prstGeom prst="rect">
            <a:avLst/>
          </a:prstGeom>
          <a:noFill/>
        </p:spPr>
        <p:txBody>
          <a:bodyPr wrap="square" rtlCol="0">
            <a:spAutoFit/>
          </a:bodyPr>
          <a:lstStyle/>
          <a:p>
            <a:r>
              <a:rPr lang="es-ES" sz="2400" u="sng" dirty="0" smtClean="0"/>
              <a:t>ORÉGANO</a:t>
            </a:r>
            <a:endParaRPr lang="es-ES" u="sng" dirty="0" smtClean="0"/>
          </a:p>
          <a:p>
            <a:r>
              <a:rPr lang="es-ES" sz="2400" u="sng" dirty="0" smtClean="0">
                <a:solidFill>
                  <a:srgbClr val="0000FF"/>
                </a:solidFill>
              </a:rPr>
              <a:t>REF: F03</a:t>
            </a:r>
          </a:p>
          <a:p>
            <a:r>
              <a:rPr lang="es-ES" sz="3200" u="sng" dirty="0" smtClean="0">
                <a:solidFill>
                  <a:srgbClr val="FF0000"/>
                </a:solidFill>
              </a:rPr>
              <a:t>2,60€</a:t>
            </a:r>
          </a:p>
        </p:txBody>
      </p:sp>
      <p:sp>
        <p:nvSpPr>
          <p:cNvPr id="5" name="Rectángulo 4"/>
          <p:cNvSpPr/>
          <p:nvPr/>
        </p:nvSpPr>
        <p:spPr>
          <a:xfrm>
            <a:off x="3238500" y="4351447"/>
            <a:ext cx="8775700" cy="2308324"/>
          </a:xfrm>
          <a:prstGeom prst="rect">
            <a:avLst/>
          </a:prstGeom>
        </p:spPr>
        <p:txBody>
          <a:bodyPr wrap="square">
            <a:spAutoFit/>
          </a:bodyPr>
          <a:lstStyle/>
          <a:p>
            <a:pPr algn="just" fontAlgn="base"/>
            <a:r>
              <a:rPr lang="es-ES" dirty="0" smtClean="0">
                <a:solidFill>
                  <a:srgbClr val="484545"/>
                </a:solidFill>
                <a:latin typeface="avenir-lt-w01_35-light1475496"/>
              </a:rPr>
              <a:t>En</a:t>
            </a:r>
            <a:r>
              <a:rPr lang="es-ES" dirty="0">
                <a:solidFill>
                  <a:srgbClr val="484545"/>
                </a:solidFill>
                <a:latin typeface="avenir-lt-w01_35-light1475496"/>
              </a:rPr>
              <a:t> </a:t>
            </a:r>
            <a:r>
              <a:rPr lang="es-ES" b="1" dirty="0">
                <a:solidFill>
                  <a:srgbClr val="484545"/>
                </a:solidFill>
                <a:latin typeface="avenir-lt-w01_35-light1475496"/>
              </a:rPr>
              <a:t>Hory Bio </a:t>
            </a:r>
            <a:r>
              <a:rPr lang="es-ES" dirty="0">
                <a:solidFill>
                  <a:srgbClr val="484545"/>
                </a:solidFill>
                <a:latin typeface="avenir-lt-w01_35-light1475496"/>
              </a:rPr>
              <a:t>producimos y comercializamos </a:t>
            </a:r>
            <a:r>
              <a:rPr lang="es-ES" b="1" dirty="0">
                <a:solidFill>
                  <a:srgbClr val="484545"/>
                </a:solidFill>
                <a:latin typeface="avenir-lt-w01_35-light1475496"/>
              </a:rPr>
              <a:t>hierbas aromáticas </a:t>
            </a:r>
            <a:r>
              <a:rPr lang="es-ES" dirty="0">
                <a:solidFill>
                  <a:srgbClr val="484545"/>
                </a:solidFill>
                <a:latin typeface="avenir-lt-w01_35-light1475496"/>
              </a:rPr>
              <a:t>de </a:t>
            </a:r>
            <a:r>
              <a:rPr lang="es-ES" b="1" dirty="0">
                <a:solidFill>
                  <a:srgbClr val="484545"/>
                </a:solidFill>
                <a:latin typeface="avenir-lt-w01_35-light1475496"/>
              </a:rPr>
              <a:t>cultivo biológico certificado</a:t>
            </a:r>
            <a:r>
              <a:rPr lang="es-ES" dirty="0">
                <a:solidFill>
                  <a:srgbClr val="484545"/>
                </a:solidFill>
                <a:latin typeface="avenir-lt-w01_35-light1475496"/>
              </a:rPr>
              <a:t>. Nuestros productos son naturales y saludables, hechos con el cariño, cuidado y calidad de lo artesanal.</a:t>
            </a:r>
            <a:endParaRPr lang="es-ES" dirty="0">
              <a:solidFill>
                <a:srgbClr val="484545"/>
              </a:solidFill>
              <a:latin typeface="Open Sans"/>
            </a:endParaRPr>
          </a:p>
          <a:p>
            <a:pPr algn="just" fontAlgn="base"/>
            <a:r>
              <a:rPr lang="es-ES" dirty="0">
                <a:solidFill>
                  <a:srgbClr val="484545"/>
                </a:solidFill>
                <a:latin typeface="Open Sans"/>
              </a:rPr>
              <a:t> </a:t>
            </a:r>
          </a:p>
          <a:p>
            <a:pPr algn="just" fontAlgn="base"/>
            <a:r>
              <a:rPr lang="es-ES" b="1" dirty="0">
                <a:solidFill>
                  <a:srgbClr val="484545"/>
                </a:solidFill>
                <a:latin typeface="avenir-lt-w01_35-light1475496"/>
              </a:rPr>
              <a:t>Hory Bio</a:t>
            </a:r>
            <a:r>
              <a:rPr lang="es-ES" dirty="0">
                <a:solidFill>
                  <a:srgbClr val="484545"/>
                </a:solidFill>
                <a:latin typeface="avenir-lt-w01_35-light1475496"/>
              </a:rPr>
              <a:t> es un proyecto familiar que </a:t>
            </a:r>
            <a:r>
              <a:rPr lang="es-ES" b="1" dirty="0">
                <a:solidFill>
                  <a:srgbClr val="484545"/>
                </a:solidFill>
                <a:latin typeface="avenir-lt-w01_35-light1475496"/>
              </a:rPr>
              <a:t>elabora productos naturales y ecológicos a través de una producción sostenible</a:t>
            </a:r>
            <a:r>
              <a:rPr lang="es-ES" dirty="0">
                <a:solidFill>
                  <a:srgbClr val="484545"/>
                </a:solidFill>
                <a:latin typeface="avenir-lt-w01_35-light1475496"/>
              </a:rPr>
              <a:t>. Con esta idea comenzamos nuestro proyecto y fue así cómo una hermosa finca cerealera en Talamanca de Jarama- Madrid se convirtió en ecológica de cultivo de hierbas </a:t>
            </a:r>
            <a:r>
              <a:rPr lang="es-ES" dirty="0" smtClean="0">
                <a:solidFill>
                  <a:srgbClr val="484545"/>
                </a:solidFill>
                <a:latin typeface="avenir-lt-w01_35-light1475496"/>
              </a:rPr>
              <a:t>aromáticas</a:t>
            </a:r>
            <a:r>
              <a:rPr lang="es-ES" dirty="0">
                <a:solidFill>
                  <a:srgbClr val="484545"/>
                </a:solidFill>
                <a:latin typeface="avenir-lt-w01_35-light1475496"/>
              </a:rPr>
              <a:t>.</a:t>
            </a:r>
            <a:endParaRPr lang="es-ES" dirty="0">
              <a:solidFill>
                <a:srgbClr val="484545"/>
              </a:solidFill>
              <a:latin typeface="Open Sans"/>
            </a:endParaRPr>
          </a:p>
        </p:txBody>
      </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305425"/>
            <a:ext cx="2495550" cy="1552575"/>
          </a:xfrm>
          <a:prstGeom prst="rect">
            <a:avLst/>
          </a:prstGeom>
        </p:spPr>
      </p:pic>
    </p:spTree>
    <p:extLst>
      <p:ext uri="{BB962C8B-B14F-4D97-AF65-F5344CB8AC3E}">
        <p14:creationId xmlns:p14="http://schemas.microsoft.com/office/powerpoint/2010/main" val="21115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u="sng" dirty="0" smtClean="0"/>
              <a:t>Queso de Embrujo de la Sierra de Madrid</a:t>
            </a:r>
            <a:endParaRPr lang="es-ES" b="1" u="sng"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12" y="1938337"/>
            <a:ext cx="3017068" cy="3446463"/>
          </a:xfrm>
          <a:prstGeom prst="rect">
            <a:avLst/>
          </a:prstGeom>
        </p:spPr>
      </p:pic>
      <p:sp>
        <p:nvSpPr>
          <p:cNvPr id="5" name="CuadroTexto 4"/>
          <p:cNvSpPr txBox="1"/>
          <p:nvPr/>
        </p:nvSpPr>
        <p:spPr>
          <a:xfrm>
            <a:off x="3670300" y="1816101"/>
            <a:ext cx="5207000" cy="1938992"/>
          </a:xfrm>
          <a:prstGeom prst="rect">
            <a:avLst/>
          </a:prstGeom>
          <a:noFill/>
        </p:spPr>
        <p:txBody>
          <a:bodyPr wrap="square" rtlCol="0">
            <a:spAutoFit/>
          </a:bodyPr>
          <a:lstStyle/>
          <a:p>
            <a:r>
              <a:rPr lang="es-ES" dirty="0" smtClean="0"/>
              <a:t>Queso de oveja curado:</a:t>
            </a:r>
          </a:p>
          <a:p>
            <a:r>
              <a:rPr lang="es-ES" dirty="0" smtClean="0"/>
              <a:t> </a:t>
            </a:r>
          </a:p>
          <a:p>
            <a:r>
              <a:rPr lang="es-ES" dirty="0" smtClean="0"/>
              <a:t>Cuña:</a:t>
            </a:r>
          </a:p>
          <a:p>
            <a:r>
              <a:rPr lang="es-ES" sz="2000" b="1" u="sng" dirty="0" smtClean="0"/>
              <a:t>400g aprox.</a:t>
            </a:r>
            <a:r>
              <a:rPr lang="es-ES" dirty="0" smtClean="0"/>
              <a:t>		</a:t>
            </a:r>
            <a:r>
              <a:rPr lang="es-ES" sz="2400" dirty="0" smtClean="0">
                <a:solidFill>
                  <a:srgbClr val="FF0000"/>
                </a:solidFill>
              </a:rPr>
              <a:t>4.40€		REF: </a:t>
            </a:r>
          </a:p>
          <a:p>
            <a:r>
              <a:rPr lang="es-ES" sz="2400" dirty="0" smtClean="0">
                <a:solidFill>
                  <a:srgbClr val="FF0000"/>
                </a:solidFill>
              </a:rPr>
              <a:t>              </a:t>
            </a:r>
            <a:r>
              <a:rPr lang="es-ES" sz="2000" dirty="0" smtClean="0"/>
              <a:t>(El kilo sale a</a:t>
            </a:r>
            <a:r>
              <a:rPr lang="es-ES" sz="1600" dirty="0" smtClean="0"/>
              <a:t>  11€) </a:t>
            </a:r>
          </a:p>
          <a:p>
            <a:r>
              <a:rPr lang="es-ES" dirty="0" smtClean="0"/>
              <a:t>			  </a:t>
            </a:r>
            <a:endParaRPr lang="es-ES" dirty="0"/>
          </a:p>
        </p:txBody>
      </p:sp>
    </p:spTree>
    <p:extLst>
      <p:ext uri="{BB962C8B-B14F-4D97-AF65-F5344CB8AC3E}">
        <p14:creationId xmlns:p14="http://schemas.microsoft.com/office/powerpoint/2010/main" val="100149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24148" y="446532"/>
            <a:ext cx="3413252" cy="899668"/>
          </a:xfrm>
        </p:spPr>
        <p:txBody>
          <a:bodyPr/>
          <a:lstStyle/>
          <a:p>
            <a:r>
              <a:rPr lang="es-ES" u="sng" dirty="0"/>
              <a:t>Í</a:t>
            </a:r>
            <a:r>
              <a:rPr lang="es-ES" u="sng" dirty="0" smtClean="0"/>
              <a:t>NDICE</a:t>
            </a:r>
            <a:endParaRPr lang="es-ES" u="sng" dirty="0"/>
          </a:p>
        </p:txBody>
      </p:sp>
      <p:sp>
        <p:nvSpPr>
          <p:cNvPr id="6" name="CuadroTexto 5"/>
          <p:cNvSpPr txBox="1"/>
          <p:nvPr/>
        </p:nvSpPr>
        <p:spPr>
          <a:xfrm>
            <a:off x="3670300" y="1841242"/>
            <a:ext cx="5613400" cy="5016758"/>
          </a:xfrm>
          <a:prstGeom prst="rect">
            <a:avLst/>
          </a:prstGeom>
          <a:noFill/>
        </p:spPr>
        <p:txBody>
          <a:bodyPr wrap="square" rtlCol="0">
            <a:spAutoFit/>
          </a:bodyPr>
          <a:lstStyle/>
          <a:p>
            <a:pPr marL="342900" indent="-342900" algn="just">
              <a:buFont typeface="+mj-lt"/>
              <a:buAutoNum type="arabicPeriod"/>
            </a:pPr>
            <a:r>
              <a:rPr lang="es-ES" sz="4000" dirty="0" smtClean="0"/>
              <a:t>Aceites</a:t>
            </a:r>
          </a:p>
          <a:p>
            <a:pPr marL="342900" indent="-342900">
              <a:buFont typeface="+mj-lt"/>
              <a:buAutoNum type="arabicPeriod"/>
            </a:pPr>
            <a:r>
              <a:rPr lang="es-ES" sz="4000" dirty="0" smtClean="0"/>
              <a:t>Miel </a:t>
            </a:r>
            <a:r>
              <a:rPr lang="es-ES" sz="4000" dirty="0"/>
              <a:t> </a:t>
            </a:r>
            <a:r>
              <a:rPr lang="es-ES" sz="4000" dirty="0" smtClean="0"/>
              <a:t>       </a:t>
            </a:r>
            <a:endParaRPr lang="es-ES" sz="4000" dirty="0" smtClean="0">
              <a:solidFill>
                <a:srgbClr val="FF0000"/>
              </a:solidFill>
            </a:endParaRPr>
          </a:p>
          <a:p>
            <a:pPr marL="342900" indent="-342900">
              <a:buFont typeface="+mj-lt"/>
              <a:buAutoNum type="arabicPeriod"/>
            </a:pPr>
            <a:r>
              <a:rPr lang="es-ES" sz="4000" dirty="0" smtClean="0"/>
              <a:t>Garbanzos        </a:t>
            </a:r>
          </a:p>
          <a:p>
            <a:pPr marL="342900" indent="-342900">
              <a:buFont typeface="+mj-lt"/>
              <a:buAutoNum type="arabicPeriod"/>
            </a:pPr>
            <a:r>
              <a:rPr lang="es-ES" sz="4000" dirty="0" smtClean="0"/>
              <a:t>Chocolates      </a:t>
            </a:r>
          </a:p>
          <a:p>
            <a:pPr marL="342900" indent="-342900">
              <a:buFont typeface="+mj-lt"/>
              <a:buAutoNum type="arabicPeriod"/>
            </a:pPr>
            <a:r>
              <a:rPr lang="es-ES" sz="4000" dirty="0" smtClean="0"/>
              <a:t>Rosquillas </a:t>
            </a:r>
          </a:p>
          <a:p>
            <a:pPr marL="342900" indent="-342900">
              <a:buFont typeface="+mj-lt"/>
              <a:buAutoNum type="arabicPeriod"/>
            </a:pPr>
            <a:r>
              <a:rPr lang="es-ES" sz="4000" dirty="0" smtClean="0"/>
              <a:t>Caramelos</a:t>
            </a:r>
          </a:p>
          <a:p>
            <a:pPr marL="342900" indent="-342900">
              <a:buFont typeface="+mj-lt"/>
              <a:buAutoNum type="arabicPeriod"/>
            </a:pPr>
            <a:r>
              <a:rPr lang="es-ES" sz="4000" dirty="0" smtClean="0"/>
              <a:t>Hierbas Aromáticas	</a:t>
            </a:r>
            <a:endParaRPr lang="es-ES" sz="4000" dirty="0" smtClean="0"/>
          </a:p>
          <a:p>
            <a:pPr marL="342900" indent="-342900">
              <a:buFont typeface="+mj-lt"/>
              <a:buAutoNum type="arabicPeriod"/>
            </a:pPr>
            <a:r>
              <a:rPr lang="es-ES" sz="4000" dirty="0" smtClean="0"/>
              <a:t>Quesos</a:t>
            </a:r>
            <a:r>
              <a:rPr lang="es-ES" sz="4000" dirty="0" smtClean="0"/>
              <a:t>	</a:t>
            </a:r>
            <a:endParaRPr lang="es-ES" sz="4000" dirty="0" smtClean="0">
              <a:solidFill>
                <a:srgbClr val="FF0000"/>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05425"/>
            <a:ext cx="2495550" cy="1552575"/>
          </a:xfrm>
          <a:prstGeom prst="rect">
            <a:avLst/>
          </a:prstGeom>
        </p:spPr>
      </p:pic>
    </p:spTree>
    <p:extLst>
      <p:ext uri="{BB962C8B-B14F-4D97-AF65-F5344CB8AC3E}">
        <p14:creationId xmlns:p14="http://schemas.microsoft.com/office/powerpoint/2010/main" val="3610877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02675" y="421846"/>
            <a:ext cx="9906625" cy="708454"/>
          </a:xfrm>
        </p:spPr>
        <p:txBody>
          <a:bodyPr>
            <a:noAutofit/>
          </a:bodyPr>
          <a:lstStyle/>
          <a:p>
            <a:pPr marL="571500" indent="-571500">
              <a:buFont typeface="Tw Cen MT" panose="020B0602020104020603" pitchFamily="34" charset="0"/>
              <a:buChar char="∞"/>
            </a:pPr>
            <a:r>
              <a:rPr lang="es-ES" sz="3600" b="1" u="sng" dirty="0" smtClean="0"/>
              <a:t>Aceites de oliva virgen extra Campo Real (MADRID)  </a:t>
            </a:r>
            <a:endParaRPr lang="es-ES" sz="3600" b="1" u="sng" dirty="0"/>
          </a:p>
        </p:txBody>
      </p:sp>
      <p:sp>
        <p:nvSpPr>
          <p:cNvPr id="6" name="CuadroTexto 5"/>
          <p:cNvSpPr txBox="1"/>
          <p:nvPr/>
        </p:nvSpPr>
        <p:spPr>
          <a:xfrm>
            <a:off x="3848100" y="1739900"/>
            <a:ext cx="3937000" cy="3816429"/>
          </a:xfrm>
          <a:prstGeom prst="rect">
            <a:avLst/>
          </a:prstGeom>
          <a:noFill/>
        </p:spPr>
        <p:txBody>
          <a:bodyPr wrap="square" rtlCol="0">
            <a:spAutoFit/>
          </a:bodyPr>
          <a:lstStyle/>
          <a:p>
            <a:r>
              <a:rPr lang="es-ES" b="1" u="sng" dirty="0" smtClean="0"/>
              <a:t>Aceite de oliva Virgen Extra:</a:t>
            </a:r>
          </a:p>
          <a:p>
            <a:endParaRPr lang="es-ES" b="1" u="sng" dirty="0" smtClean="0"/>
          </a:p>
          <a:p>
            <a:pPr algn="just"/>
            <a:r>
              <a:rPr lang="es-ES" sz="2000" dirty="0" smtClean="0"/>
              <a:t>Volumen : 0,25L 	</a:t>
            </a:r>
            <a:r>
              <a:rPr lang="es-ES" dirty="0" smtClean="0"/>
              <a:t>	</a:t>
            </a:r>
            <a:r>
              <a:rPr lang="es-ES" sz="2800" u="sng" dirty="0" smtClean="0">
                <a:solidFill>
                  <a:srgbClr val="FF0000"/>
                </a:solidFill>
              </a:rPr>
              <a:t>2,50€</a:t>
            </a:r>
            <a:r>
              <a:rPr lang="es-ES" sz="2800" dirty="0" smtClean="0">
                <a:solidFill>
                  <a:srgbClr val="FF0000"/>
                </a:solidFill>
              </a:rPr>
              <a:t>		</a:t>
            </a:r>
            <a:r>
              <a:rPr lang="es-ES" sz="2800" u="sng" dirty="0" smtClean="0">
                <a:solidFill>
                  <a:srgbClr val="0000FF"/>
                </a:solidFill>
              </a:rPr>
              <a:t>REF: F01</a:t>
            </a:r>
          </a:p>
          <a:p>
            <a:r>
              <a:rPr lang="es-ES" sz="2000" dirty="0" smtClean="0"/>
              <a:t>Volumen : 0,50L </a:t>
            </a:r>
            <a:r>
              <a:rPr lang="es-ES" dirty="0" smtClean="0"/>
              <a:t>		</a:t>
            </a:r>
            <a:r>
              <a:rPr lang="es-ES" sz="2800" u="sng" dirty="0" smtClean="0">
                <a:solidFill>
                  <a:srgbClr val="FF0000"/>
                </a:solidFill>
              </a:rPr>
              <a:t>3,80€</a:t>
            </a:r>
            <a:r>
              <a:rPr lang="es-ES" sz="2800" dirty="0" smtClean="0">
                <a:solidFill>
                  <a:srgbClr val="FF0000"/>
                </a:solidFill>
              </a:rPr>
              <a:t>		</a:t>
            </a:r>
            <a:r>
              <a:rPr lang="es-ES" sz="2800" u="sng" dirty="0" smtClean="0">
                <a:solidFill>
                  <a:srgbClr val="0000FF"/>
                </a:solidFill>
              </a:rPr>
              <a:t>REF: F02</a:t>
            </a:r>
          </a:p>
          <a:p>
            <a:r>
              <a:rPr lang="es-ES" sz="2000" dirty="0" smtClean="0"/>
              <a:t>Volumen : 0,75L 	</a:t>
            </a:r>
            <a:r>
              <a:rPr lang="es-ES" dirty="0" smtClean="0"/>
              <a:t>	</a:t>
            </a:r>
            <a:r>
              <a:rPr lang="es-ES" sz="2800" u="sng" dirty="0" smtClean="0">
                <a:solidFill>
                  <a:srgbClr val="FF0000"/>
                </a:solidFill>
              </a:rPr>
              <a:t>4,90€</a:t>
            </a:r>
            <a:r>
              <a:rPr lang="es-ES" sz="2800" dirty="0" smtClean="0">
                <a:solidFill>
                  <a:srgbClr val="FF0000"/>
                </a:solidFill>
              </a:rPr>
              <a:t>		</a:t>
            </a:r>
            <a:r>
              <a:rPr lang="es-ES" sz="2800" u="sng" dirty="0" smtClean="0">
                <a:solidFill>
                  <a:srgbClr val="0000FF"/>
                </a:solidFill>
              </a:rPr>
              <a:t>REF: F03</a:t>
            </a:r>
          </a:p>
          <a:p>
            <a:endParaRPr lang="es-ES" dirty="0"/>
          </a:p>
          <a:p>
            <a:r>
              <a:rPr lang="es-ES" sz="2000" dirty="0" smtClean="0"/>
              <a:t>Material: CRISTAL </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49" y="1728787"/>
            <a:ext cx="3068407" cy="3338513"/>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6237" y="1789112"/>
            <a:ext cx="3375186" cy="3405188"/>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05425"/>
            <a:ext cx="2495550" cy="1552575"/>
          </a:xfrm>
          <a:prstGeom prst="rect">
            <a:avLst/>
          </a:prstGeom>
        </p:spPr>
      </p:pic>
    </p:spTree>
    <p:extLst>
      <p:ext uri="{BB962C8B-B14F-4D97-AF65-F5344CB8AC3E}">
        <p14:creationId xmlns:p14="http://schemas.microsoft.com/office/powerpoint/2010/main" val="2770877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261756" y="4016830"/>
            <a:ext cx="7266214" cy="2308324"/>
          </a:xfrm>
          <a:prstGeom prst="rect">
            <a:avLst/>
          </a:prstGeom>
          <a:noFill/>
        </p:spPr>
        <p:txBody>
          <a:bodyPr wrap="square" rtlCol="0">
            <a:spAutoFit/>
          </a:bodyPr>
          <a:lstStyle/>
          <a:p>
            <a:pPr algn="just"/>
            <a:r>
              <a:rPr lang="es-ES" sz="2400" b="1" dirty="0" smtClean="0"/>
              <a:t>Producto </a:t>
            </a:r>
            <a:r>
              <a:rPr lang="es-ES" sz="2400" b="1" dirty="0"/>
              <a:t>que laboriosamente las abejas producen a partir del néctar de las flores que les dan estas como recompensa a su gran labor polinizadora. La miel alimento natural posee muchas propiedades que nos ayudan a mantenernos con buena salud frente a los resfriados, agotamiento físico – mental y crecimiento</a:t>
            </a:r>
            <a:r>
              <a:rPr lang="es-ES" sz="2400" b="1" dirty="0" smtClean="0"/>
              <a:t>.</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218" y="1160690"/>
            <a:ext cx="3503839" cy="2556029"/>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05425"/>
            <a:ext cx="2495550" cy="1552575"/>
          </a:xfrm>
          <a:prstGeom prst="rect">
            <a:avLst/>
          </a:prstGeom>
        </p:spPr>
      </p:pic>
      <p:sp>
        <p:nvSpPr>
          <p:cNvPr id="6" name="CuadroTexto 5"/>
          <p:cNvSpPr txBox="1"/>
          <p:nvPr/>
        </p:nvSpPr>
        <p:spPr>
          <a:xfrm>
            <a:off x="4245428" y="3314701"/>
            <a:ext cx="3151415" cy="707886"/>
          </a:xfrm>
          <a:prstGeom prst="rect">
            <a:avLst/>
          </a:prstGeom>
          <a:noFill/>
        </p:spPr>
        <p:txBody>
          <a:bodyPr wrap="square" rtlCol="0">
            <a:spAutoFit/>
          </a:bodyPr>
          <a:lstStyle/>
          <a:p>
            <a:pPr algn="just"/>
            <a:r>
              <a:rPr lang="es-ES" sz="2000" b="1" dirty="0"/>
              <a:t>Miel </a:t>
            </a:r>
            <a:r>
              <a:rPr lang="es-ES" sz="2000" b="1" dirty="0" smtClean="0"/>
              <a:t>artesanal de la sierra de Madrid.</a:t>
            </a:r>
            <a:endParaRPr lang="es-ES" sz="2000" b="1" dirty="0"/>
          </a:p>
        </p:txBody>
      </p:sp>
      <p:sp>
        <p:nvSpPr>
          <p:cNvPr id="8" name="CuadroTexto 7"/>
          <p:cNvSpPr txBox="1"/>
          <p:nvPr/>
        </p:nvSpPr>
        <p:spPr>
          <a:xfrm>
            <a:off x="1266372" y="319315"/>
            <a:ext cx="10265228" cy="646331"/>
          </a:xfrm>
          <a:prstGeom prst="rect">
            <a:avLst/>
          </a:prstGeom>
          <a:noFill/>
        </p:spPr>
        <p:txBody>
          <a:bodyPr wrap="square" rtlCol="0">
            <a:spAutoFit/>
          </a:bodyPr>
          <a:lstStyle/>
          <a:p>
            <a:pPr marL="342900" indent="-342900">
              <a:buClr>
                <a:schemeClr val="accent1">
                  <a:lumMod val="75000"/>
                </a:schemeClr>
              </a:buClr>
              <a:buFont typeface="Tw Cen MT" panose="020B0602020104020603" pitchFamily="34" charset="0"/>
              <a:buChar char="∞"/>
            </a:pPr>
            <a:r>
              <a:rPr lang="es-ES" sz="3600" b="1" u="sng" dirty="0" smtClean="0"/>
              <a:t>LA ABEJA VIAJERA</a:t>
            </a:r>
            <a:r>
              <a:rPr lang="es-ES" sz="3600" b="1" dirty="0" smtClean="0"/>
              <a:t> Soto Del Real (MADRID)</a:t>
            </a:r>
            <a:endParaRPr lang="es-ES" sz="3600" b="1" u="sng" dirty="0"/>
          </a:p>
        </p:txBody>
      </p:sp>
      <p:sp>
        <p:nvSpPr>
          <p:cNvPr id="9" name="CuadroTexto 8"/>
          <p:cNvSpPr txBox="1"/>
          <p:nvPr/>
        </p:nvSpPr>
        <p:spPr>
          <a:xfrm>
            <a:off x="244929" y="1208316"/>
            <a:ext cx="3951514" cy="3108543"/>
          </a:xfrm>
          <a:prstGeom prst="rect">
            <a:avLst/>
          </a:prstGeom>
          <a:noFill/>
        </p:spPr>
        <p:txBody>
          <a:bodyPr wrap="square" rtlCol="0">
            <a:spAutoFit/>
          </a:bodyPr>
          <a:lstStyle/>
          <a:p>
            <a:r>
              <a:rPr lang="es-ES" sz="2800" dirty="0" smtClean="0"/>
              <a:t>TARROS DE :</a:t>
            </a:r>
          </a:p>
          <a:p>
            <a:r>
              <a:rPr lang="es-ES" sz="2800" u="sng" dirty="0" smtClean="0"/>
              <a:t>MIEL MULTIFLORES</a:t>
            </a:r>
            <a:r>
              <a:rPr lang="es-ES" sz="2800" dirty="0" smtClean="0"/>
              <a:t>: </a:t>
            </a:r>
          </a:p>
          <a:p>
            <a:r>
              <a:rPr lang="es-ES" sz="2800" dirty="0" smtClean="0"/>
              <a:t>250g 		</a:t>
            </a:r>
            <a:r>
              <a:rPr lang="es-ES" sz="2800" dirty="0" smtClean="0">
                <a:solidFill>
                  <a:srgbClr val="FF0000"/>
                </a:solidFill>
              </a:rPr>
              <a:t>3,29€</a:t>
            </a:r>
            <a:r>
              <a:rPr lang="es-ES" sz="2800" dirty="0" smtClean="0"/>
              <a:t>		</a:t>
            </a:r>
            <a:r>
              <a:rPr lang="es-ES" sz="2000" u="sng" dirty="0" smtClean="0">
                <a:solidFill>
                  <a:srgbClr val="0000FF"/>
                </a:solidFill>
              </a:rPr>
              <a:t>REF:</a:t>
            </a:r>
            <a:r>
              <a:rPr lang="es-ES" sz="2000" u="sng" dirty="0" smtClean="0"/>
              <a:t> </a:t>
            </a:r>
            <a:r>
              <a:rPr lang="es-ES" sz="2000" u="sng" dirty="0" smtClean="0">
                <a:solidFill>
                  <a:srgbClr val="0000FF"/>
                </a:solidFill>
              </a:rPr>
              <a:t>A01</a:t>
            </a:r>
          </a:p>
          <a:p>
            <a:r>
              <a:rPr lang="es-ES" sz="2800" dirty="0" smtClean="0"/>
              <a:t>500g 		</a:t>
            </a:r>
            <a:r>
              <a:rPr lang="es-ES" sz="2800" dirty="0" smtClean="0">
                <a:solidFill>
                  <a:srgbClr val="FF0000"/>
                </a:solidFill>
              </a:rPr>
              <a:t>4,85€		</a:t>
            </a:r>
            <a:r>
              <a:rPr lang="es-ES" sz="2000" u="sng" dirty="0" smtClean="0">
                <a:solidFill>
                  <a:srgbClr val="0000FF"/>
                </a:solidFill>
              </a:rPr>
              <a:t>REF</a:t>
            </a:r>
            <a:r>
              <a:rPr lang="es-ES" sz="2000" u="sng" dirty="0">
                <a:solidFill>
                  <a:srgbClr val="0000FF"/>
                </a:solidFill>
              </a:rPr>
              <a:t>:</a:t>
            </a:r>
            <a:r>
              <a:rPr lang="es-ES" sz="2000" u="sng" dirty="0" smtClean="0">
                <a:solidFill>
                  <a:srgbClr val="FF0000"/>
                </a:solidFill>
              </a:rPr>
              <a:t> </a:t>
            </a:r>
            <a:r>
              <a:rPr lang="es-ES" sz="2000" u="sng" dirty="0" smtClean="0">
                <a:solidFill>
                  <a:srgbClr val="0000FF"/>
                </a:solidFill>
              </a:rPr>
              <a:t>A02</a:t>
            </a:r>
          </a:p>
          <a:p>
            <a:r>
              <a:rPr lang="es-ES" sz="2800" u="sng" dirty="0" smtClean="0"/>
              <a:t>MIEL DELBOSQUE</a:t>
            </a:r>
            <a:r>
              <a:rPr lang="es-ES" sz="2800" dirty="0" smtClean="0"/>
              <a:t>: </a:t>
            </a:r>
          </a:p>
          <a:p>
            <a:r>
              <a:rPr lang="es-ES" sz="2800" dirty="0" smtClean="0"/>
              <a:t>250g 		</a:t>
            </a:r>
            <a:r>
              <a:rPr lang="es-ES" sz="2800" dirty="0" smtClean="0">
                <a:solidFill>
                  <a:srgbClr val="FF0000"/>
                </a:solidFill>
              </a:rPr>
              <a:t>3,40€</a:t>
            </a:r>
            <a:r>
              <a:rPr lang="es-ES" sz="2800" dirty="0" smtClean="0"/>
              <a:t>		</a:t>
            </a:r>
            <a:r>
              <a:rPr lang="es-ES" sz="2000" u="sng" dirty="0" smtClean="0">
                <a:solidFill>
                  <a:srgbClr val="0000FF"/>
                </a:solidFill>
              </a:rPr>
              <a:t>REF:</a:t>
            </a:r>
            <a:r>
              <a:rPr lang="es-ES" sz="2000" u="sng" dirty="0" smtClean="0"/>
              <a:t> </a:t>
            </a:r>
            <a:r>
              <a:rPr lang="es-ES" sz="2000" u="sng" dirty="0" smtClean="0">
                <a:solidFill>
                  <a:srgbClr val="0000FF"/>
                </a:solidFill>
              </a:rPr>
              <a:t>A03</a:t>
            </a:r>
          </a:p>
          <a:p>
            <a:r>
              <a:rPr lang="es-ES" sz="2800" dirty="0" smtClean="0"/>
              <a:t>500g 		</a:t>
            </a:r>
            <a:r>
              <a:rPr lang="es-ES" sz="2800" dirty="0" smtClean="0">
                <a:solidFill>
                  <a:srgbClr val="FF0000"/>
                </a:solidFill>
              </a:rPr>
              <a:t>5,18€		</a:t>
            </a:r>
            <a:r>
              <a:rPr lang="es-ES" sz="2000" u="sng" dirty="0" smtClean="0">
                <a:solidFill>
                  <a:srgbClr val="0000FF"/>
                </a:solidFill>
              </a:rPr>
              <a:t>REF:</a:t>
            </a:r>
            <a:r>
              <a:rPr lang="es-ES" sz="2000" u="sng" dirty="0" smtClean="0">
                <a:solidFill>
                  <a:srgbClr val="FF0000"/>
                </a:solidFill>
              </a:rPr>
              <a:t> </a:t>
            </a:r>
            <a:r>
              <a:rPr lang="es-ES" sz="2000" u="sng" dirty="0" smtClean="0">
                <a:solidFill>
                  <a:srgbClr val="0000FF"/>
                </a:solidFill>
              </a:rPr>
              <a:t>A04</a:t>
            </a:r>
            <a:endParaRPr lang="es-ES" sz="2000" u="sng" dirty="0">
              <a:solidFill>
                <a:srgbClr val="0000FF"/>
              </a:solidFill>
            </a:endParaRPr>
          </a:p>
        </p:txBody>
      </p:sp>
    </p:spTree>
    <p:extLst>
      <p:ext uri="{BB962C8B-B14F-4D97-AF65-F5344CB8AC3E}">
        <p14:creationId xmlns:p14="http://schemas.microsoft.com/office/powerpoint/2010/main" val="3451253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293257" y="429987"/>
            <a:ext cx="9664700" cy="461665"/>
          </a:xfrm>
          <a:prstGeom prst="rect">
            <a:avLst/>
          </a:prstGeom>
          <a:noFill/>
        </p:spPr>
        <p:txBody>
          <a:bodyPr wrap="square" rtlCol="0">
            <a:spAutoFit/>
          </a:bodyPr>
          <a:lstStyle/>
          <a:p>
            <a:pPr marL="342900" indent="-342900">
              <a:buClr>
                <a:schemeClr val="accent1">
                  <a:lumMod val="75000"/>
                </a:schemeClr>
              </a:buClr>
              <a:buFont typeface="Tw Cen MT" panose="020B0602020104020603" pitchFamily="34" charset="0"/>
              <a:buChar char="∞"/>
            </a:pPr>
            <a:r>
              <a:rPr lang="es-ES" sz="2400" b="1" u="sng" dirty="0" smtClean="0"/>
              <a:t>GARBANZOS CASTELLANOS DE DAGANZO DE ARRIBA (MADRID)  </a:t>
            </a:r>
            <a:endParaRPr lang="es-ES" sz="2400" b="1" u="sng" dirty="0"/>
          </a:p>
        </p:txBody>
      </p:sp>
      <p:pic>
        <p:nvPicPr>
          <p:cNvPr id="7" name="Imagen 6"/>
          <p:cNvPicPr>
            <a:picLocks noChangeAspect="1"/>
          </p:cNvPicPr>
          <p:nvPr/>
        </p:nvPicPr>
        <p:blipFill>
          <a:blip r:embed="rId2"/>
          <a:stretch>
            <a:fillRect/>
          </a:stretch>
        </p:blipFill>
        <p:spPr>
          <a:xfrm>
            <a:off x="5914506" y="3122701"/>
            <a:ext cx="2056258" cy="2667000"/>
          </a:xfrm>
          <a:prstGeom prst="rect">
            <a:avLst/>
          </a:prstGeom>
        </p:spPr>
      </p:pic>
      <p:sp>
        <p:nvSpPr>
          <p:cNvPr id="10" name="CuadroTexto 9"/>
          <p:cNvSpPr txBox="1"/>
          <p:nvPr/>
        </p:nvSpPr>
        <p:spPr>
          <a:xfrm>
            <a:off x="3695700" y="1154973"/>
            <a:ext cx="6515100" cy="1323439"/>
          </a:xfrm>
          <a:prstGeom prst="rect">
            <a:avLst/>
          </a:prstGeom>
          <a:noFill/>
        </p:spPr>
        <p:txBody>
          <a:bodyPr wrap="square" rtlCol="0">
            <a:spAutoFit/>
          </a:bodyPr>
          <a:lstStyle/>
          <a:p>
            <a:pPr marL="342900" indent="-342900" algn="just">
              <a:buFont typeface="Tw Cen MT" panose="020B0602020104020603" pitchFamily="34" charset="0"/>
              <a:buChar char="∞"/>
            </a:pPr>
            <a:r>
              <a:rPr lang="es-ES" sz="2000" b="1" dirty="0"/>
              <a:t>Nuestro garbanzo se caracteriza por ser de piel muy fina, que no se desprende al cocinarlo, textura tierna, de sabor intenso y tiene la capacidad de absorber muy bien los aromas y sabores del guiso</a:t>
            </a:r>
          </a:p>
        </p:txBody>
      </p:sp>
      <p:sp>
        <p:nvSpPr>
          <p:cNvPr id="4" name="CuadroTexto 3"/>
          <p:cNvSpPr txBox="1"/>
          <p:nvPr/>
        </p:nvSpPr>
        <p:spPr>
          <a:xfrm>
            <a:off x="301329" y="1574411"/>
            <a:ext cx="3949700" cy="3477875"/>
          </a:xfrm>
          <a:prstGeom prst="rect">
            <a:avLst/>
          </a:prstGeom>
          <a:noFill/>
        </p:spPr>
        <p:txBody>
          <a:bodyPr wrap="square" rtlCol="0">
            <a:spAutoFit/>
          </a:bodyPr>
          <a:lstStyle/>
          <a:p>
            <a:r>
              <a:rPr lang="es-ES" dirty="0" smtClean="0"/>
              <a:t>VARIEDADES:</a:t>
            </a:r>
          </a:p>
          <a:p>
            <a:endParaRPr lang="es-ES" dirty="0" smtClean="0"/>
          </a:p>
          <a:p>
            <a:pPr algn="just"/>
            <a:r>
              <a:rPr lang="es-ES" u="sng" dirty="0" smtClean="0"/>
              <a:t>Pedrosillano</a:t>
            </a:r>
          </a:p>
          <a:p>
            <a:pPr algn="just"/>
            <a:r>
              <a:rPr lang="es-ES" sz="2000" u="sng" dirty="0" smtClean="0">
                <a:solidFill>
                  <a:srgbClr val="0000FF"/>
                </a:solidFill>
              </a:rPr>
              <a:t>REF: B01</a:t>
            </a:r>
            <a:r>
              <a:rPr lang="es-ES" dirty="0" smtClean="0"/>
              <a:t>		Bolsa 1KG: 	</a:t>
            </a:r>
            <a:r>
              <a:rPr lang="es-ES" sz="2800" u="sng" dirty="0" smtClean="0">
                <a:solidFill>
                  <a:srgbClr val="FF0000"/>
                </a:solidFill>
              </a:rPr>
              <a:t>2,10€</a:t>
            </a:r>
          </a:p>
          <a:p>
            <a:pPr algn="just"/>
            <a:endParaRPr lang="es-ES" u="sng" dirty="0" smtClean="0">
              <a:solidFill>
                <a:srgbClr val="FF0000"/>
              </a:solidFill>
            </a:endParaRPr>
          </a:p>
          <a:p>
            <a:r>
              <a:rPr lang="es-ES" u="sng" dirty="0" smtClean="0"/>
              <a:t>Castellano</a:t>
            </a:r>
          </a:p>
          <a:p>
            <a:r>
              <a:rPr lang="es-ES" sz="2000" u="sng" dirty="0" smtClean="0">
                <a:solidFill>
                  <a:srgbClr val="0000FF"/>
                </a:solidFill>
              </a:rPr>
              <a:t>REF:B02</a:t>
            </a:r>
            <a:r>
              <a:rPr lang="es-ES" dirty="0" smtClean="0">
                <a:solidFill>
                  <a:srgbClr val="0000FF"/>
                </a:solidFill>
              </a:rPr>
              <a:t>	</a:t>
            </a:r>
            <a:r>
              <a:rPr lang="es-ES" dirty="0" smtClean="0"/>
              <a:t>	Bolsa 1KG: 	</a:t>
            </a:r>
            <a:r>
              <a:rPr lang="es-ES" sz="2800" u="sng" dirty="0" smtClean="0">
                <a:solidFill>
                  <a:srgbClr val="FF0000"/>
                </a:solidFill>
              </a:rPr>
              <a:t>2,60€</a:t>
            </a:r>
          </a:p>
          <a:p>
            <a:endParaRPr lang="es-ES" sz="2800" u="sng" dirty="0" smtClean="0">
              <a:solidFill>
                <a:srgbClr val="FF0000"/>
              </a:solidFill>
            </a:endParaRPr>
          </a:p>
          <a:p>
            <a:r>
              <a:rPr lang="es-ES" u="sng" dirty="0" smtClean="0"/>
              <a:t>Blanco Lechoso</a:t>
            </a:r>
            <a:r>
              <a:rPr lang="es-ES" dirty="0" smtClean="0"/>
              <a:t>	</a:t>
            </a:r>
          </a:p>
          <a:p>
            <a:r>
              <a:rPr lang="es-ES" sz="2000" u="sng" dirty="0" smtClean="0">
                <a:solidFill>
                  <a:srgbClr val="0000FF"/>
                </a:solidFill>
              </a:rPr>
              <a:t>REF: B03</a:t>
            </a:r>
            <a:r>
              <a:rPr lang="es-ES" dirty="0" smtClean="0">
                <a:solidFill>
                  <a:srgbClr val="0000FF"/>
                </a:solidFill>
              </a:rPr>
              <a:t>	</a:t>
            </a:r>
            <a:r>
              <a:rPr lang="es-ES" dirty="0" smtClean="0"/>
              <a:t>	Bolsa 1KG: 	</a:t>
            </a:r>
            <a:r>
              <a:rPr lang="es-ES" sz="2800" u="sng" dirty="0" smtClean="0">
                <a:solidFill>
                  <a:srgbClr val="FF0000"/>
                </a:solidFill>
              </a:rPr>
              <a:t>3,10€</a:t>
            </a:r>
            <a:endParaRPr lang="es-ES" sz="2800" u="sng" dirty="0">
              <a:solidFill>
                <a:srgbClr val="FF0000"/>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3358" y="2311400"/>
            <a:ext cx="2203641" cy="3505792"/>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05425"/>
            <a:ext cx="2495550" cy="1552575"/>
          </a:xfrm>
          <a:prstGeom prst="rect">
            <a:avLst/>
          </a:prstGeom>
        </p:spPr>
      </p:pic>
    </p:spTree>
    <p:extLst>
      <p:ext uri="{BB962C8B-B14F-4D97-AF65-F5344CB8AC3E}">
        <p14:creationId xmlns:p14="http://schemas.microsoft.com/office/powerpoint/2010/main" val="832719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143000" y="1714500"/>
            <a:ext cx="9169400" cy="3416320"/>
          </a:xfrm>
          <a:prstGeom prst="rect">
            <a:avLst/>
          </a:prstGeom>
          <a:noFill/>
        </p:spPr>
        <p:txBody>
          <a:bodyPr wrap="square" rtlCol="0">
            <a:spAutoFit/>
          </a:bodyPr>
          <a:lstStyle/>
          <a:p>
            <a:pPr algn="just"/>
            <a:r>
              <a:rPr lang="es-ES" b="1" dirty="0"/>
              <a:t>Para los garbanzos secos: </a:t>
            </a:r>
            <a:r>
              <a:rPr lang="es-ES" dirty="0"/>
              <a:t>Aconsejamos ponerlos en un bote o tarro de plástico o cristal o con una tapa que cierre bien pero (si es de estos tarros herméticos con goma, mejor), así evitaremos que entre humedad y bichos indeseados como las polillas de la despensa, que suelen atacar cereales, legumbres y harinas secas. Claves, recipiente bien cerrado, en un lugar fresco, seco y </a:t>
            </a:r>
            <a:r>
              <a:rPr lang="es-ES" dirty="0" smtClean="0"/>
              <a:t>alejada de la luz</a:t>
            </a:r>
            <a:r>
              <a:rPr lang="es-ES" dirty="0"/>
              <a:t>.</a:t>
            </a:r>
            <a:br>
              <a:rPr lang="es-ES" dirty="0"/>
            </a:br>
            <a:endParaRPr lang="es-ES" dirty="0" smtClean="0"/>
          </a:p>
          <a:p>
            <a:pPr algn="just"/>
            <a:r>
              <a:rPr lang="es-ES" dirty="0"/>
              <a:t/>
            </a:r>
            <a:br>
              <a:rPr lang="es-ES" dirty="0"/>
            </a:br>
            <a:r>
              <a:rPr lang="es-ES" b="1" dirty="0"/>
              <a:t>Para los garbanzos ya cocidos:</a:t>
            </a:r>
            <a:r>
              <a:rPr lang="es-ES" dirty="0"/>
              <a:t> puedes guardarlos en un envase con tapa que cierre bien en la nevera hasta 3 días, escurridos o con un poco del caldo de cocción, o escurrirlos muy bien y congelarlos en bolsas de congelación bien cerradas. Congelados te durarán meses y se pueden añadir directamente a los guisos sin necesidad de descongelarlos antes (eso sí, mantén la cocción hasta que estén descongelados y calientes).</a:t>
            </a:r>
          </a:p>
        </p:txBody>
      </p:sp>
      <p:sp>
        <p:nvSpPr>
          <p:cNvPr id="4" name="CuadroTexto 3"/>
          <p:cNvSpPr txBox="1"/>
          <p:nvPr/>
        </p:nvSpPr>
        <p:spPr>
          <a:xfrm>
            <a:off x="3810000" y="419100"/>
            <a:ext cx="3543300" cy="646331"/>
          </a:xfrm>
          <a:prstGeom prst="rect">
            <a:avLst/>
          </a:prstGeom>
          <a:noFill/>
        </p:spPr>
        <p:txBody>
          <a:bodyPr wrap="square" rtlCol="0">
            <a:spAutoFit/>
          </a:bodyPr>
          <a:lstStyle/>
          <a:p>
            <a:r>
              <a:rPr lang="es-ES" sz="3600" b="1" u="sng" dirty="0" smtClean="0"/>
              <a:t>TIPS / CONSEJOS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05425"/>
            <a:ext cx="2495550" cy="1552575"/>
          </a:xfrm>
          <a:prstGeom prst="rect">
            <a:avLst/>
          </a:prstGeom>
        </p:spPr>
      </p:pic>
    </p:spTree>
    <p:extLst>
      <p:ext uri="{BB962C8B-B14F-4D97-AF65-F5344CB8AC3E}">
        <p14:creationId xmlns:p14="http://schemas.microsoft.com/office/powerpoint/2010/main" val="3205881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447800" y="419101"/>
            <a:ext cx="8890000" cy="523220"/>
          </a:xfrm>
          <a:prstGeom prst="rect">
            <a:avLst/>
          </a:prstGeom>
          <a:noFill/>
        </p:spPr>
        <p:txBody>
          <a:bodyPr wrap="square" rtlCol="0">
            <a:spAutoFit/>
          </a:bodyPr>
          <a:lstStyle/>
          <a:p>
            <a:pPr marL="457200" indent="-457200">
              <a:buFont typeface="Tw Cen MT" panose="020B0602020104020603" pitchFamily="34" charset="0"/>
              <a:buChar char="∞"/>
            </a:pPr>
            <a:r>
              <a:rPr lang="es-ES" sz="2800" b="1" u="sng" dirty="0" smtClean="0"/>
              <a:t>Chocolate TRES ONZAS  Colmenar de oreja (MADRID)</a:t>
            </a:r>
          </a:p>
        </p:txBody>
      </p:sp>
      <p:sp>
        <p:nvSpPr>
          <p:cNvPr id="4" name="CuadroTexto 3"/>
          <p:cNvSpPr txBox="1"/>
          <p:nvPr/>
        </p:nvSpPr>
        <p:spPr>
          <a:xfrm>
            <a:off x="254000" y="1739900"/>
            <a:ext cx="3416300" cy="2800767"/>
          </a:xfrm>
          <a:prstGeom prst="rect">
            <a:avLst/>
          </a:prstGeom>
          <a:noFill/>
        </p:spPr>
        <p:txBody>
          <a:bodyPr wrap="square" rtlCol="0">
            <a:spAutoFit/>
          </a:bodyPr>
          <a:lstStyle/>
          <a:p>
            <a:pPr algn="just"/>
            <a:r>
              <a:rPr lang="es-ES" sz="1600" dirty="0"/>
              <a:t>Se elaboran de forma artesana todos los productos de chocolate Tres Onzas ,de uno en uno, de esta forma con nuestras manos cuidamos cada chocolate, para que llegue al consumidor garantizando su calidad, aroma y respetando todos los procesos de elaboración que hemos heredado y fabricando sobre pedido para que llegue al consumidor con la máxima frescura posible.</a:t>
            </a:r>
          </a:p>
        </p:txBody>
      </p:sp>
      <p:sp>
        <p:nvSpPr>
          <p:cNvPr id="9" name="CuadroTexto 8"/>
          <p:cNvSpPr txBox="1"/>
          <p:nvPr/>
        </p:nvSpPr>
        <p:spPr>
          <a:xfrm>
            <a:off x="7188200" y="3361871"/>
            <a:ext cx="3962400" cy="473529"/>
          </a:xfrm>
          <a:prstGeom prst="rect">
            <a:avLst/>
          </a:prstGeom>
          <a:noFill/>
        </p:spPr>
        <p:txBody>
          <a:bodyPr wrap="square" rtlCol="0">
            <a:spAutoFit/>
          </a:bodyPr>
          <a:lstStyle/>
          <a:p>
            <a:r>
              <a:rPr lang="es-ES" sz="2400" u="sng" dirty="0" smtClean="0">
                <a:solidFill>
                  <a:srgbClr val="FF0000"/>
                </a:solidFill>
              </a:rPr>
              <a:t>PVP: 2.60€	</a:t>
            </a:r>
            <a:r>
              <a:rPr lang="es-ES" sz="2400" dirty="0" smtClean="0">
                <a:solidFill>
                  <a:srgbClr val="FF0000"/>
                </a:solidFill>
              </a:rPr>
              <a:t>	</a:t>
            </a:r>
            <a:r>
              <a:rPr lang="es-ES" sz="2400" u="sng" dirty="0" smtClean="0">
                <a:solidFill>
                  <a:srgbClr val="0000FF"/>
                </a:solidFill>
              </a:rPr>
              <a:t>REF: C01</a:t>
            </a:r>
            <a:endParaRPr lang="es-ES" sz="2400" u="sng" dirty="0">
              <a:solidFill>
                <a:srgbClr val="0000FF"/>
              </a:solidFill>
            </a:endParaRPr>
          </a:p>
        </p:txBody>
      </p:sp>
      <p:pic>
        <p:nvPicPr>
          <p:cNvPr id="1028" name="Picture 4" descr="Muñecos chocolate con lec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5" y="2047875"/>
            <a:ext cx="285750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6921500" y="1206501"/>
            <a:ext cx="4673600" cy="923330"/>
          </a:xfrm>
          <a:prstGeom prst="rect">
            <a:avLst/>
          </a:prstGeom>
          <a:noFill/>
        </p:spPr>
        <p:txBody>
          <a:bodyPr wrap="square" rtlCol="0">
            <a:spAutoFit/>
          </a:bodyPr>
          <a:lstStyle/>
          <a:p>
            <a:pPr algn="just"/>
            <a:r>
              <a:rPr lang="es-ES" u="sng" dirty="0" smtClean="0"/>
              <a:t>BOLSA MUÑECOS DE CHOCOLATE CON LECHE / BLANCO</a:t>
            </a:r>
          </a:p>
          <a:p>
            <a:endParaRPr lang="es-ES" u="sng" dirty="0"/>
          </a:p>
        </p:txBody>
      </p:sp>
      <p:sp>
        <p:nvSpPr>
          <p:cNvPr id="13" name="Rectángulo 12"/>
          <p:cNvSpPr/>
          <p:nvPr/>
        </p:nvSpPr>
        <p:spPr>
          <a:xfrm>
            <a:off x="8940800" y="2293034"/>
            <a:ext cx="2336800" cy="1077218"/>
          </a:xfrm>
          <a:prstGeom prst="rect">
            <a:avLst/>
          </a:prstGeom>
        </p:spPr>
        <p:txBody>
          <a:bodyPr wrap="square">
            <a:spAutoFit/>
          </a:bodyPr>
          <a:lstStyle/>
          <a:p>
            <a:pPr algn="just"/>
            <a:r>
              <a:rPr lang="es-ES" sz="1600" dirty="0"/>
              <a:t>Chocolate con leche con sabor a cacao y matices aromáticos ,sin restos grasos en el paladar</a:t>
            </a:r>
          </a:p>
        </p:txBody>
      </p:sp>
      <p:sp>
        <p:nvSpPr>
          <p:cNvPr id="14" name="CuadroTexto 13"/>
          <p:cNvSpPr txBox="1"/>
          <p:nvPr/>
        </p:nvSpPr>
        <p:spPr>
          <a:xfrm>
            <a:off x="7175500" y="2794000"/>
            <a:ext cx="1371600" cy="584775"/>
          </a:xfrm>
          <a:prstGeom prst="rect">
            <a:avLst/>
          </a:prstGeom>
          <a:noFill/>
        </p:spPr>
        <p:txBody>
          <a:bodyPr wrap="square" rtlCol="0">
            <a:spAutoFit/>
          </a:bodyPr>
          <a:lstStyle/>
          <a:p>
            <a:r>
              <a:rPr lang="es-ES" sz="1600" dirty="0" smtClean="0"/>
              <a:t>Bolsa con </a:t>
            </a:r>
          </a:p>
          <a:p>
            <a:pPr algn="just"/>
            <a:r>
              <a:rPr lang="es-ES" sz="1600" dirty="0" smtClean="0"/>
              <a:t>4 UNIDADES</a:t>
            </a:r>
          </a:p>
        </p:txBody>
      </p:sp>
      <p:sp>
        <p:nvSpPr>
          <p:cNvPr id="17" name="CuadroTexto 16"/>
          <p:cNvSpPr txBox="1"/>
          <p:nvPr/>
        </p:nvSpPr>
        <p:spPr>
          <a:xfrm>
            <a:off x="7223124" y="5743665"/>
            <a:ext cx="4194175" cy="461665"/>
          </a:xfrm>
          <a:prstGeom prst="rect">
            <a:avLst/>
          </a:prstGeom>
          <a:noFill/>
        </p:spPr>
        <p:txBody>
          <a:bodyPr wrap="square" rtlCol="0">
            <a:spAutoFit/>
          </a:bodyPr>
          <a:lstStyle/>
          <a:p>
            <a:r>
              <a:rPr lang="es-ES" sz="2400" u="sng" dirty="0" smtClean="0">
                <a:solidFill>
                  <a:srgbClr val="FF0000"/>
                </a:solidFill>
              </a:rPr>
              <a:t>PVP: </a:t>
            </a:r>
            <a:r>
              <a:rPr lang="es-ES" sz="2400" u="sng" dirty="0">
                <a:solidFill>
                  <a:srgbClr val="FF0000"/>
                </a:solidFill>
              </a:rPr>
              <a:t>3</a:t>
            </a:r>
            <a:r>
              <a:rPr lang="es-ES" sz="2400" u="sng" dirty="0" smtClean="0">
                <a:solidFill>
                  <a:srgbClr val="FF0000"/>
                </a:solidFill>
              </a:rPr>
              <a:t>.00€</a:t>
            </a:r>
            <a:r>
              <a:rPr lang="es-ES" sz="2400" dirty="0" smtClean="0">
                <a:solidFill>
                  <a:srgbClr val="FF0000"/>
                </a:solidFill>
              </a:rPr>
              <a:t>		</a:t>
            </a:r>
            <a:r>
              <a:rPr lang="es-ES" sz="2400" u="sng" dirty="0" smtClean="0">
                <a:solidFill>
                  <a:srgbClr val="0000FF"/>
                </a:solidFill>
              </a:rPr>
              <a:t>REF: C02</a:t>
            </a:r>
            <a:endParaRPr lang="es-ES" sz="2400" u="sng" dirty="0">
              <a:solidFill>
                <a:srgbClr val="0000FF"/>
              </a:solidFill>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05425"/>
            <a:ext cx="2495550" cy="1552575"/>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300" y="4165600"/>
            <a:ext cx="2286000" cy="1905000"/>
          </a:xfrm>
          <a:prstGeom prst="rect">
            <a:avLst/>
          </a:prstGeom>
        </p:spPr>
      </p:pic>
      <p:sp>
        <p:nvSpPr>
          <p:cNvPr id="5" name="CuadroTexto 4"/>
          <p:cNvSpPr txBox="1"/>
          <p:nvPr/>
        </p:nvSpPr>
        <p:spPr>
          <a:xfrm>
            <a:off x="9042400" y="4483100"/>
            <a:ext cx="2247900" cy="1077218"/>
          </a:xfrm>
          <a:prstGeom prst="rect">
            <a:avLst/>
          </a:prstGeom>
          <a:noFill/>
        </p:spPr>
        <p:txBody>
          <a:bodyPr wrap="square" rtlCol="0">
            <a:spAutoFit/>
          </a:bodyPr>
          <a:lstStyle/>
          <a:p>
            <a:pPr algn="just"/>
            <a:r>
              <a:rPr lang="es-ES" sz="1600" dirty="0"/>
              <a:t>Chocolate </a:t>
            </a:r>
            <a:r>
              <a:rPr lang="es-ES" sz="1600" dirty="0" smtClean="0"/>
              <a:t>con </a:t>
            </a:r>
            <a:r>
              <a:rPr lang="es-ES" sz="1600" dirty="0"/>
              <a:t>grano de cacao crujiente con sabor a cacao y matices aromáticos</a:t>
            </a:r>
          </a:p>
        </p:txBody>
      </p:sp>
      <p:sp>
        <p:nvSpPr>
          <p:cNvPr id="6" name="Rectángulo 5"/>
          <p:cNvSpPr/>
          <p:nvPr/>
        </p:nvSpPr>
        <p:spPr>
          <a:xfrm>
            <a:off x="7235629" y="4730234"/>
            <a:ext cx="1870271" cy="857766"/>
          </a:xfrm>
          <a:prstGeom prst="rect">
            <a:avLst/>
          </a:prstGeom>
        </p:spPr>
        <p:txBody>
          <a:bodyPr wrap="square">
            <a:spAutoFit/>
          </a:bodyPr>
          <a:lstStyle/>
          <a:p>
            <a:r>
              <a:rPr lang="es-ES" sz="1600" dirty="0"/>
              <a:t>Peso: 3 onzas (85 gramos aproximado</a:t>
            </a:r>
            <a:r>
              <a:rPr lang="es-ES" sz="1600" dirty="0" smtClean="0"/>
              <a:t>.)’</a:t>
            </a:r>
            <a:endParaRPr lang="es-ES" sz="1600" dirty="0"/>
          </a:p>
        </p:txBody>
      </p:sp>
      <p:sp>
        <p:nvSpPr>
          <p:cNvPr id="20" name="CuadroTexto 19"/>
          <p:cNvSpPr txBox="1"/>
          <p:nvPr/>
        </p:nvSpPr>
        <p:spPr>
          <a:xfrm>
            <a:off x="7099300" y="3860801"/>
            <a:ext cx="4673600" cy="646331"/>
          </a:xfrm>
          <a:prstGeom prst="rect">
            <a:avLst/>
          </a:prstGeom>
          <a:noFill/>
        </p:spPr>
        <p:txBody>
          <a:bodyPr wrap="square" rtlCol="0">
            <a:spAutoFit/>
          </a:bodyPr>
          <a:lstStyle/>
          <a:p>
            <a:pPr algn="just"/>
            <a:r>
              <a:rPr lang="es-ES" u="sng" dirty="0" smtClean="0"/>
              <a:t>BOLSA EMPEDRADRAS CHOCOLATE PURO/ CON LECHE/ BLANCO </a:t>
            </a:r>
            <a:endParaRPr lang="es-ES" u="sng" dirty="0"/>
          </a:p>
        </p:txBody>
      </p:sp>
    </p:spTree>
    <p:extLst>
      <p:ext uri="{BB962C8B-B14F-4D97-AF65-F5344CB8AC3E}">
        <p14:creationId xmlns:p14="http://schemas.microsoft.com/office/powerpoint/2010/main" val="2606033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46124" y="3640772"/>
            <a:ext cx="2441575" cy="1200329"/>
          </a:xfrm>
          <a:prstGeom prst="rect">
            <a:avLst/>
          </a:prstGeom>
          <a:noFill/>
        </p:spPr>
        <p:txBody>
          <a:bodyPr wrap="square" rtlCol="0">
            <a:spAutoFit/>
          </a:bodyPr>
          <a:lstStyle/>
          <a:p>
            <a:pPr algn="just"/>
            <a:r>
              <a:rPr lang="es-ES" u="sng" dirty="0"/>
              <a:t>Chocolate con leche </a:t>
            </a:r>
            <a:r>
              <a:rPr lang="es-ES" dirty="0"/>
              <a:t>con sabor a cacao y matices </a:t>
            </a:r>
            <a:r>
              <a:rPr lang="es-ES" dirty="0" smtClean="0"/>
              <a:t>aromáticos, sin </a:t>
            </a:r>
            <a:r>
              <a:rPr lang="es-ES" dirty="0"/>
              <a:t>restos grasos en el paladar</a:t>
            </a:r>
          </a:p>
        </p:txBody>
      </p:sp>
      <p:sp>
        <p:nvSpPr>
          <p:cNvPr id="6" name="CuadroTexto 5"/>
          <p:cNvSpPr txBox="1"/>
          <p:nvPr/>
        </p:nvSpPr>
        <p:spPr>
          <a:xfrm>
            <a:off x="4479924" y="3689390"/>
            <a:ext cx="2441575" cy="1212810"/>
          </a:xfrm>
          <a:prstGeom prst="rect">
            <a:avLst/>
          </a:prstGeom>
          <a:noFill/>
        </p:spPr>
        <p:txBody>
          <a:bodyPr wrap="square" rtlCol="0">
            <a:spAutoFit/>
          </a:bodyPr>
          <a:lstStyle/>
          <a:p>
            <a:pPr algn="just"/>
            <a:r>
              <a:rPr lang="es-ES" u="sng" dirty="0"/>
              <a:t>Chocolate </a:t>
            </a:r>
            <a:r>
              <a:rPr lang="es-ES" u="sng" dirty="0" smtClean="0"/>
              <a:t>negro </a:t>
            </a:r>
            <a:r>
              <a:rPr lang="es-ES" dirty="0" smtClean="0"/>
              <a:t>con </a:t>
            </a:r>
            <a:r>
              <a:rPr lang="es-ES" dirty="0"/>
              <a:t>intenso sabor </a:t>
            </a:r>
            <a:r>
              <a:rPr lang="es-ES" dirty="0" smtClean="0"/>
              <a:t>a cacao, ligeras </a:t>
            </a:r>
            <a:r>
              <a:rPr lang="es-ES" dirty="0"/>
              <a:t>notas florales y de frutas ácida</a:t>
            </a:r>
          </a:p>
        </p:txBody>
      </p:sp>
      <p:sp>
        <p:nvSpPr>
          <p:cNvPr id="7" name="CuadroTexto 6"/>
          <p:cNvSpPr txBox="1"/>
          <p:nvPr/>
        </p:nvSpPr>
        <p:spPr>
          <a:xfrm>
            <a:off x="7610476" y="3581035"/>
            <a:ext cx="3870324" cy="1200329"/>
          </a:xfrm>
          <a:prstGeom prst="rect">
            <a:avLst/>
          </a:prstGeom>
          <a:noFill/>
        </p:spPr>
        <p:txBody>
          <a:bodyPr wrap="square" rtlCol="0">
            <a:spAutoFit/>
          </a:bodyPr>
          <a:lstStyle/>
          <a:p>
            <a:pPr algn="just"/>
            <a:r>
              <a:rPr lang="es-ES" u="sng" dirty="0"/>
              <a:t>Chocolate blanco </a:t>
            </a:r>
            <a:r>
              <a:rPr lang="es-ES" dirty="0"/>
              <a:t>suave y sutilmente dulce con una textura suave, no deja restos grasos en el paladar ya que se elabora con 100% manteca de cacao</a:t>
            </a:r>
          </a:p>
        </p:txBody>
      </p:sp>
      <p:sp>
        <p:nvSpPr>
          <p:cNvPr id="12" name="CuadroTexto 11"/>
          <p:cNvSpPr txBox="1"/>
          <p:nvPr/>
        </p:nvSpPr>
        <p:spPr>
          <a:xfrm>
            <a:off x="4868860" y="5891240"/>
            <a:ext cx="4254502" cy="461665"/>
          </a:xfrm>
          <a:prstGeom prst="rect">
            <a:avLst/>
          </a:prstGeom>
          <a:noFill/>
        </p:spPr>
        <p:txBody>
          <a:bodyPr wrap="square" rtlCol="0">
            <a:spAutoFit/>
          </a:bodyPr>
          <a:lstStyle/>
          <a:p>
            <a:r>
              <a:rPr lang="es-ES" sz="2400" dirty="0">
                <a:solidFill>
                  <a:srgbClr val="FF0000"/>
                </a:solidFill>
              </a:rPr>
              <a:t>Peso: 100g ( peso aproximado)</a:t>
            </a:r>
          </a:p>
        </p:txBody>
      </p:sp>
      <p:sp>
        <p:nvSpPr>
          <p:cNvPr id="8" name="CuadroTexto 7"/>
          <p:cNvSpPr txBox="1"/>
          <p:nvPr/>
        </p:nvSpPr>
        <p:spPr>
          <a:xfrm>
            <a:off x="9131300" y="901701"/>
            <a:ext cx="2933700" cy="461665"/>
          </a:xfrm>
          <a:prstGeom prst="rect">
            <a:avLst/>
          </a:prstGeom>
          <a:noFill/>
        </p:spPr>
        <p:txBody>
          <a:bodyPr wrap="square" rtlCol="0">
            <a:spAutoFit/>
          </a:bodyPr>
          <a:lstStyle/>
          <a:p>
            <a:r>
              <a:rPr lang="es-ES" sz="2400" u="sng" dirty="0" smtClean="0"/>
              <a:t>LENGUAS DE GATO </a:t>
            </a:r>
            <a:endParaRPr lang="es-ES" sz="2400" u="sng" dirty="0"/>
          </a:p>
        </p:txBody>
      </p:sp>
      <p:sp>
        <p:nvSpPr>
          <p:cNvPr id="9" name="CuadroTexto 8"/>
          <p:cNvSpPr txBox="1"/>
          <p:nvPr/>
        </p:nvSpPr>
        <p:spPr>
          <a:xfrm>
            <a:off x="8833757" y="5626101"/>
            <a:ext cx="2794000" cy="769441"/>
          </a:xfrm>
          <a:prstGeom prst="rect">
            <a:avLst/>
          </a:prstGeom>
          <a:noFill/>
        </p:spPr>
        <p:txBody>
          <a:bodyPr wrap="square" rtlCol="0">
            <a:spAutoFit/>
          </a:bodyPr>
          <a:lstStyle/>
          <a:p>
            <a:r>
              <a:rPr lang="es-ES" sz="4400" b="1" u="sng" dirty="0" smtClean="0">
                <a:solidFill>
                  <a:srgbClr val="FF0000"/>
                </a:solidFill>
              </a:rPr>
              <a:t>PVP: 3,40€</a:t>
            </a:r>
            <a:endParaRPr lang="es-ES" sz="4400" b="1" u="sng" dirty="0">
              <a:solidFill>
                <a:srgbClr val="FF0000"/>
              </a:solidFill>
            </a:endParaRPr>
          </a:p>
        </p:txBody>
      </p:sp>
      <p:sp>
        <p:nvSpPr>
          <p:cNvPr id="10" name="CuadroTexto 9"/>
          <p:cNvSpPr txBox="1"/>
          <p:nvPr/>
        </p:nvSpPr>
        <p:spPr>
          <a:xfrm>
            <a:off x="873124" y="4941829"/>
            <a:ext cx="2625725" cy="461665"/>
          </a:xfrm>
          <a:prstGeom prst="rect">
            <a:avLst/>
          </a:prstGeom>
          <a:noFill/>
        </p:spPr>
        <p:txBody>
          <a:bodyPr wrap="square" rtlCol="0">
            <a:spAutoFit/>
          </a:bodyPr>
          <a:lstStyle/>
          <a:p>
            <a:r>
              <a:rPr lang="es-ES" sz="2400" u="sng" dirty="0" smtClean="0">
                <a:solidFill>
                  <a:srgbClr val="0000FF"/>
                </a:solidFill>
              </a:rPr>
              <a:t>REF: C04</a:t>
            </a:r>
            <a:endParaRPr lang="es-ES" sz="2400" u="sng" dirty="0">
              <a:solidFill>
                <a:srgbClr val="0000FF"/>
              </a:solidFill>
            </a:endParaRPr>
          </a:p>
        </p:txBody>
      </p:sp>
      <p:sp>
        <p:nvSpPr>
          <p:cNvPr id="16" name="CuadroTexto 15"/>
          <p:cNvSpPr txBox="1"/>
          <p:nvPr/>
        </p:nvSpPr>
        <p:spPr>
          <a:xfrm>
            <a:off x="4468586" y="4925502"/>
            <a:ext cx="2625725" cy="461665"/>
          </a:xfrm>
          <a:prstGeom prst="rect">
            <a:avLst/>
          </a:prstGeom>
          <a:noFill/>
        </p:spPr>
        <p:txBody>
          <a:bodyPr wrap="square" rtlCol="0">
            <a:spAutoFit/>
          </a:bodyPr>
          <a:lstStyle/>
          <a:p>
            <a:r>
              <a:rPr lang="es-ES" sz="2400" u="sng" dirty="0" smtClean="0">
                <a:solidFill>
                  <a:srgbClr val="0000FF"/>
                </a:solidFill>
              </a:rPr>
              <a:t>REF: C05</a:t>
            </a:r>
            <a:endParaRPr lang="es-ES" sz="2400" u="sng" dirty="0">
              <a:solidFill>
                <a:srgbClr val="0000FF"/>
              </a:solidFill>
            </a:endParaRPr>
          </a:p>
        </p:txBody>
      </p:sp>
      <p:sp>
        <p:nvSpPr>
          <p:cNvPr id="17" name="CuadroTexto 16"/>
          <p:cNvSpPr txBox="1"/>
          <p:nvPr/>
        </p:nvSpPr>
        <p:spPr>
          <a:xfrm>
            <a:off x="7594601" y="4811200"/>
            <a:ext cx="2625725" cy="461665"/>
          </a:xfrm>
          <a:prstGeom prst="rect">
            <a:avLst/>
          </a:prstGeom>
          <a:noFill/>
        </p:spPr>
        <p:txBody>
          <a:bodyPr wrap="square" rtlCol="0">
            <a:spAutoFit/>
          </a:bodyPr>
          <a:lstStyle/>
          <a:p>
            <a:r>
              <a:rPr lang="es-ES" sz="2400" u="sng" dirty="0" smtClean="0">
                <a:solidFill>
                  <a:srgbClr val="0000FF"/>
                </a:solidFill>
              </a:rPr>
              <a:t>REF: C06</a:t>
            </a:r>
            <a:endParaRPr lang="es-ES" sz="2400" u="sng" dirty="0">
              <a:solidFill>
                <a:srgbClr val="0000FF"/>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674" y="1643743"/>
            <a:ext cx="1927225" cy="1808260"/>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471" y="1681162"/>
            <a:ext cx="1828800" cy="1819275"/>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149" y="1751012"/>
            <a:ext cx="2052531" cy="1779588"/>
          </a:xfrm>
          <a:prstGeom prst="rect">
            <a:avLst/>
          </a:prstGeom>
        </p:spPr>
      </p:pic>
      <p:pic>
        <p:nvPicPr>
          <p:cNvPr id="18" name="Imagen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305425"/>
            <a:ext cx="2495550" cy="1552575"/>
          </a:xfrm>
          <a:prstGeom prst="rect">
            <a:avLst/>
          </a:prstGeom>
        </p:spPr>
      </p:pic>
      <p:sp>
        <p:nvSpPr>
          <p:cNvPr id="19" name="CuadroTexto 18"/>
          <p:cNvSpPr txBox="1"/>
          <p:nvPr/>
        </p:nvSpPr>
        <p:spPr>
          <a:xfrm>
            <a:off x="1155700" y="292101"/>
            <a:ext cx="8890000" cy="523220"/>
          </a:xfrm>
          <a:prstGeom prst="rect">
            <a:avLst/>
          </a:prstGeom>
          <a:noFill/>
        </p:spPr>
        <p:txBody>
          <a:bodyPr wrap="square" rtlCol="0">
            <a:spAutoFit/>
          </a:bodyPr>
          <a:lstStyle/>
          <a:p>
            <a:pPr marL="457200" indent="-457200">
              <a:buFont typeface="Tw Cen MT" panose="020B0602020104020603" pitchFamily="34" charset="0"/>
              <a:buChar char="∞"/>
            </a:pPr>
            <a:r>
              <a:rPr lang="es-ES" sz="2800" b="1" u="sng" dirty="0" smtClean="0"/>
              <a:t>Chocolate TRES ONZAS  Colmenar de oreja (MADRID)</a:t>
            </a:r>
          </a:p>
        </p:txBody>
      </p:sp>
    </p:spTree>
    <p:extLst>
      <p:ext uri="{BB962C8B-B14F-4D97-AF65-F5344CB8AC3E}">
        <p14:creationId xmlns:p14="http://schemas.microsoft.com/office/powerpoint/2010/main" val="4055138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930275" y="288317"/>
            <a:ext cx="5893425" cy="791183"/>
          </a:xfrm>
        </p:spPr>
        <p:txBody>
          <a:bodyPr/>
          <a:lstStyle/>
          <a:p>
            <a:pPr marL="571500" indent="-571500" algn="just">
              <a:buFont typeface="Tw Cen MT" panose="020B0602020104020603" pitchFamily="34" charset="0"/>
              <a:buChar char="∞"/>
            </a:pPr>
            <a:r>
              <a:rPr lang="es-ES" b="1" u="sng" dirty="0" smtClean="0"/>
              <a:t>Rosquillas San </a:t>
            </a:r>
            <a:r>
              <a:rPr lang="es-ES" b="1" u="sng" dirty="0"/>
              <a:t>I</a:t>
            </a:r>
            <a:r>
              <a:rPr lang="es-ES" b="1" u="sng" dirty="0" smtClean="0"/>
              <a:t>sidro</a:t>
            </a:r>
            <a:endParaRPr lang="es-ES" b="1" u="sng" dirty="0"/>
          </a:p>
        </p:txBody>
      </p:sp>
      <p:sp>
        <p:nvSpPr>
          <p:cNvPr id="5" name="CuadroTexto 4"/>
          <p:cNvSpPr txBox="1"/>
          <p:nvPr/>
        </p:nvSpPr>
        <p:spPr>
          <a:xfrm>
            <a:off x="6146800" y="1864334"/>
            <a:ext cx="5702300" cy="3908762"/>
          </a:xfrm>
          <a:prstGeom prst="rect">
            <a:avLst/>
          </a:prstGeom>
          <a:noFill/>
        </p:spPr>
        <p:txBody>
          <a:bodyPr wrap="square" rtlCol="0">
            <a:spAutoFit/>
          </a:bodyPr>
          <a:lstStyle/>
          <a:p>
            <a:pPr algn="just"/>
            <a:r>
              <a:rPr lang="es-ES" sz="2400" b="1" u="sng" dirty="0" smtClean="0"/>
              <a:t>ESTUCHE DE ROSQUILLAS:</a:t>
            </a:r>
          </a:p>
          <a:p>
            <a:pPr algn="just"/>
            <a:endParaRPr lang="es-ES" sz="2400" b="1" u="sng" dirty="0" smtClean="0"/>
          </a:p>
          <a:p>
            <a:pPr algn="just"/>
            <a:r>
              <a:rPr lang="es-ES" sz="2400" dirty="0" smtClean="0"/>
              <a:t>Rosquillas Tontas: 180gm, 14 unidades	</a:t>
            </a:r>
            <a:r>
              <a:rPr lang="es-ES" sz="3200" dirty="0" smtClean="0">
                <a:solidFill>
                  <a:srgbClr val="FF0000"/>
                </a:solidFill>
              </a:rPr>
              <a:t>				</a:t>
            </a:r>
            <a:r>
              <a:rPr lang="es-ES" sz="3200" u="sng" dirty="0" smtClean="0">
                <a:solidFill>
                  <a:srgbClr val="0000FF"/>
                </a:solidFill>
              </a:rPr>
              <a:t>REF: E01</a:t>
            </a:r>
            <a:endParaRPr lang="es-ES" sz="3200" b="1" u="sng" dirty="0" smtClean="0">
              <a:solidFill>
                <a:srgbClr val="0000FF"/>
              </a:solidFill>
            </a:endParaRPr>
          </a:p>
          <a:p>
            <a:pPr algn="just"/>
            <a:r>
              <a:rPr lang="es-ES" sz="2400" dirty="0" smtClean="0"/>
              <a:t>Rosquillas Listas: 220gm, 7 Unidades</a:t>
            </a:r>
          </a:p>
          <a:p>
            <a:pPr algn="just"/>
            <a:r>
              <a:rPr lang="es-ES" sz="2400" dirty="0" smtClean="0"/>
              <a:t>	</a:t>
            </a:r>
            <a:r>
              <a:rPr lang="es-ES" sz="3200" dirty="0" smtClean="0">
                <a:solidFill>
                  <a:srgbClr val="FF0000"/>
                </a:solidFill>
              </a:rPr>
              <a:t>		</a:t>
            </a:r>
            <a:r>
              <a:rPr lang="es-ES" sz="3200" u="sng" dirty="0" smtClean="0">
                <a:solidFill>
                  <a:srgbClr val="0000FF"/>
                </a:solidFill>
              </a:rPr>
              <a:t>REF: E02</a:t>
            </a:r>
            <a:endParaRPr lang="es-ES" sz="3200" b="1" u="sng" dirty="0" smtClean="0">
              <a:solidFill>
                <a:srgbClr val="0000FF"/>
              </a:solidFill>
            </a:endParaRPr>
          </a:p>
          <a:p>
            <a:pPr algn="just"/>
            <a:r>
              <a:rPr lang="es-ES" sz="2400" dirty="0" smtClean="0"/>
              <a:t>Rosquillas Santa Clara: 180gm, 10 Unidades	</a:t>
            </a:r>
            <a:r>
              <a:rPr lang="es-ES" sz="3200" dirty="0" smtClean="0">
                <a:solidFill>
                  <a:srgbClr val="FF0000"/>
                </a:solidFill>
              </a:rPr>
              <a:t>			</a:t>
            </a:r>
            <a:r>
              <a:rPr lang="es-ES" sz="3200" u="sng" dirty="0" smtClean="0">
                <a:solidFill>
                  <a:srgbClr val="0000FF"/>
                </a:solidFill>
              </a:rPr>
              <a:t>REF: E03</a:t>
            </a:r>
            <a:endParaRPr lang="es-ES" sz="3200" b="1" u="sng" dirty="0" smtClean="0">
              <a:solidFill>
                <a:srgbClr val="0000FF"/>
              </a:solidFill>
            </a:endParaRPr>
          </a:p>
          <a:p>
            <a:pPr algn="just"/>
            <a:endParaRPr lang="es-ES" sz="2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112" y="2109787"/>
            <a:ext cx="4637088" cy="293562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05425"/>
            <a:ext cx="2495550" cy="1552575"/>
          </a:xfrm>
          <a:prstGeom prst="rect">
            <a:avLst/>
          </a:prstGeom>
        </p:spPr>
      </p:pic>
      <p:sp>
        <p:nvSpPr>
          <p:cNvPr id="2" name="CuadroTexto 1"/>
          <p:cNvSpPr txBox="1"/>
          <p:nvPr/>
        </p:nvSpPr>
        <p:spPr>
          <a:xfrm>
            <a:off x="6159500" y="5600701"/>
            <a:ext cx="5473700" cy="825500"/>
          </a:xfrm>
          <a:prstGeom prst="rect">
            <a:avLst/>
          </a:prstGeom>
          <a:noFill/>
        </p:spPr>
        <p:txBody>
          <a:bodyPr wrap="square" rtlCol="0">
            <a:spAutoFit/>
          </a:bodyPr>
          <a:lstStyle/>
          <a:p>
            <a:pPr algn="just"/>
            <a:r>
              <a:rPr lang="es-ES" sz="2400" dirty="0" smtClean="0"/>
              <a:t>Rosquillas típicas de Madrid. Típicas en la fiesta de San Isidro. Únicas en Madrid </a:t>
            </a:r>
          </a:p>
        </p:txBody>
      </p:sp>
      <p:sp>
        <p:nvSpPr>
          <p:cNvPr id="7" name="CuadroTexto 6"/>
          <p:cNvSpPr txBox="1"/>
          <p:nvPr/>
        </p:nvSpPr>
        <p:spPr>
          <a:xfrm>
            <a:off x="101600" y="342901"/>
            <a:ext cx="5880100" cy="1015663"/>
          </a:xfrm>
          <a:prstGeom prst="rect">
            <a:avLst/>
          </a:prstGeom>
          <a:noFill/>
        </p:spPr>
        <p:txBody>
          <a:bodyPr wrap="square" rtlCol="0">
            <a:spAutoFit/>
          </a:bodyPr>
          <a:lstStyle/>
          <a:p>
            <a:r>
              <a:rPr lang="es-ES" dirty="0" smtClean="0"/>
              <a:t> </a:t>
            </a:r>
            <a:r>
              <a:rPr lang="es-ES" sz="2400" b="1" u="sng" dirty="0" smtClean="0">
                <a:solidFill>
                  <a:srgbClr val="FF0000"/>
                </a:solidFill>
              </a:rPr>
              <a:t>¡¡¡¡OJO!!!!</a:t>
            </a:r>
            <a:r>
              <a:rPr lang="es-ES" dirty="0" smtClean="0">
                <a:solidFill>
                  <a:srgbClr val="FF0000"/>
                </a:solidFill>
              </a:rPr>
              <a:t>  </a:t>
            </a:r>
            <a:r>
              <a:rPr lang="es-ES" u="sng" dirty="0" smtClean="0"/>
              <a:t>LA PRODUCCION AUN NO HA SIDO COMENZADA, POR LO QUE NO TENEMOS LOS PRECIOS, EN CUANTO LOS CONOZCAMOS OS LO COMUNICAREMOS.  </a:t>
            </a:r>
            <a:endParaRPr lang="es-ES" u="sng" dirty="0"/>
          </a:p>
        </p:txBody>
      </p:sp>
    </p:spTree>
    <p:extLst>
      <p:ext uri="{BB962C8B-B14F-4D97-AF65-F5344CB8AC3E}">
        <p14:creationId xmlns:p14="http://schemas.microsoft.com/office/powerpoint/2010/main" val="415899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718</TotalTime>
  <Words>558</Words>
  <Application>Microsoft Office PowerPoint</Application>
  <PresentationFormat>Panorámica</PresentationFormat>
  <Paragraphs>101</Paragraphs>
  <Slides>12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Arial</vt:lpstr>
      <vt:lpstr>avenir-lt-w01_35-light1475496</vt:lpstr>
      <vt:lpstr>Calibri</vt:lpstr>
      <vt:lpstr>Calibri Light</vt:lpstr>
      <vt:lpstr>Colonna MT</vt:lpstr>
      <vt:lpstr>Open Sans</vt:lpstr>
      <vt:lpstr>Tw Cen MT</vt:lpstr>
      <vt:lpstr>Wingdings</vt:lpstr>
      <vt:lpstr>Tema de Office</vt:lpstr>
      <vt:lpstr>CATÁLOGO  NATURMADRID SL </vt:lpstr>
      <vt:lpstr>ÍNDICE</vt:lpstr>
      <vt:lpstr>Aceites de oliva virgen extra Campo Real (MADRID)  </vt:lpstr>
      <vt:lpstr>Presentación de PowerPoint</vt:lpstr>
      <vt:lpstr>Presentación de PowerPoint</vt:lpstr>
      <vt:lpstr>Presentación de PowerPoint</vt:lpstr>
      <vt:lpstr>Presentación de PowerPoint</vt:lpstr>
      <vt:lpstr>Presentación de PowerPoint</vt:lpstr>
      <vt:lpstr>Rosquillas San Isidro</vt:lpstr>
      <vt:lpstr>Caramelos violeta (MADRID)</vt:lpstr>
      <vt:lpstr>HORBIO (Hierbas Aromáticas) Talamanca de Jarama (MADRID) </vt:lpstr>
      <vt:lpstr>Queso de Embrujo de la Sierra de Madrid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CATÁLOGO NATURMADRID SL</dc:title>
  <dc:creator>1GAT</dc:creator>
  <cp:lastModifiedBy>1GAT</cp:lastModifiedBy>
  <cp:revision>82</cp:revision>
  <dcterms:created xsi:type="dcterms:W3CDTF">2018-02-19T16:22:15Z</dcterms:created>
  <dcterms:modified xsi:type="dcterms:W3CDTF">2018-03-06T16:33:14Z</dcterms:modified>
</cp:coreProperties>
</file>