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15" y="5497659"/>
            <a:ext cx="1416985" cy="11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9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2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58" y="5708062"/>
            <a:ext cx="1284572" cy="10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9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0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8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2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0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3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C67D74-3C3C-429F-A174-E7E002A4E4D6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AA1CA7-036E-4053-8E70-D5D980A6F9D2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723720" y="5605223"/>
            <a:ext cx="1414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14" y="1895573"/>
            <a:ext cx="3352886" cy="37397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4665" y="1793973"/>
            <a:ext cx="6815669" cy="151553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6F0E10"/>
                </a:solidFill>
              </a:rPr>
              <a:t>EL OSO SABROSO</a:t>
            </a:r>
            <a:endParaRPr lang="es-ES" dirty="0">
              <a:solidFill>
                <a:srgbClr val="6F0E1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624665" y="3479801"/>
            <a:ext cx="3340102" cy="2298700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800" b="1" dirty="0" smtClean="0">
                <a:latin typeface="Baskerville Old Face" panose="02020602080505020303" pitchFamily="18" charset="0"/>
              </a:rPr>
              <a:t>Carolina Bustamante                 </a:t>
            </a:r>
          </a:p>
          <a:p>
            <a:pPr marL="342900" indent="-342900" algn="l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800" b="1" dirty="0" smtClean="0">
                <a:latin typeface="Baskerville Old Face" panose="02020602080505020303" pitchFamily="18" charset="0"/>
              </a:rPr>
              <a:t>Gabriela Baltatu</a:t>
            </a:r>
          </a:p>
          <a:p>
            <a:pPr marL="342900" indent="-342900" algn="l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800" b="1" dirty="0" smtClean="0">
                <a:latin typeface="Baskerville Old Face" panose="02020602080505020303" pitchFamily="18" charset="0"/>
              </a:rPr>
              <a:t>Lucia </a:t>
            </a:r>
            <a:r>
              <a:rPr lang="es-ES" sz="1800" b="1" dirty="0" smtClean="0">
                <a:latin typeface="Baskerville Old Face" panose="02020602080505020303" pitchFamily="18" charset="0"/>
              </a:rPr>
              <a:t>García</a:t>
            </a:r>
            <a:endParaRPr lang="es-ES" sz="1800" b="1" dirty="0" smtClean="0">
              <a:latin typeface="Baskerville Old Face" panose="02020602080505020303" pitchFamily="18" charset="0"/>
            </a:endParaRPr>
          </a:p>
          <a:p>
            <a:pPr marL="342900" indent="-342900" algn="l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800" b="1" dirty="0" smtClean="0">
                <a:latin typeface="Baskerville Old Face" panose="02020602080505020303" pitchFamily="18" charset="0"/>
              </a:rPr>
              <a:t>Carmen Rosario</a:t>
            </a:r>
          </a:p>
          <a:p>
            <a:pPr marL="342900" indent="-342900" algn="l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800" b="1" dirty="0" smtClean="0">
                <a:latin typeface="Baskerville Old Face" panose="02020602080505020303" pitchFamily="18" charset="0"/>
              </a:rPr>
              <a:t>Yein Sánchez</a:t>
            </a:r>
          </a:p>
        </p:txBody>
      </p:sp>
    </p:spTree>
    <p:extLst>
      <p:ext uri="{BB962C8B-B14F-4D97-AF65-F5344CB8AC3E}">
        <p14:creationId xmlns:p14="http://schemas.microsoft.com/office/powerpoint/2010/main" val="38111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7260844" y="2589400"/>
            <a:ext cx="3422902" cy="3479800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F0E10"/>
                </a:solidFill>
              </a:rPr>
              <a:t>	Bastones de caramelo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861" t="38644" r="34838" b="33134"/>
          <a:stretch/>
        </p:blipFill>
        <p:spPr>
          <a:xfrm>
            <a:off x="841247" y="2954020"/>
            <a:ext cx="3327400" cy="2597694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473696" y="2948809"/>
            <a:ext cx="3210050" cy="2945805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es-ES" sz="2000" dirty="0" smtClean="0"/>
              <a:t>Ref. B8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sz="2000" dirty="0" smtClean="0"/>
              <a:t>Unidad:1,77€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sz="2000" dirty="0" smtClean="0"/>
              <a:t>Caramelos en forma de bastón de colores o rojo y blanco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sz="2000" dirty="0" smtClean="0"/>
              <a:t>Son originales de caramelos paco</a:t>
            </a:r>
          </a:p>
          <a:p>
            <a:endParaRPr lang="es-E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345540" y="3514203"/>
            <a:ext cx="2738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Los bastones de caramelo son típicos  de caramelos paco que es la tienda madrileña mas popular de caramelos, fundada en 1934.</a:t>
            </a:r>
          </a:p>
          <a:p>
            <a:pPr>
              <a:buClr>
                <a:srgbClr val="6F0E10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76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7260844" y="2589400"/>
            <a:ext cx="3422902" cy="3479800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F0E10"/>
                </a:solidFill>
              </a:rPr>
              <a:t>Bolsitas de Violetas de caramelo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13829" r="6465" b="17404"/>
          <a:stretch/>
        </p:blipFill>
        <p:spPr>
          <a:xfrm rot="5400000">
            <a:off x="720026" y="3164776"/>
            <a:ext cx="3500252" cy="2349500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560817" y="3247260"/>
            <a:ext cx="2822956" cy="2164080"/>
          </a:xfrm>
        </p:spPr>
        <p:txBody>
          <a:bodyPr/>
          <a:lstStyle/>
          <a:p>
            <a:pPr>
              <a:buClr>
                <a:srgbClr val="6F0E10"/>
              </a:buClr>
            </a:pPr>
            <a:r>
              <a:rPr lang="es-ES" dirty="0" smtClean="0"/>
              <a:t>Ref. V9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Caramelos Paco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Cantidad: 100g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Precio: 1,20€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44903" y="2826016"/>
            <a:ext cx="35369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1A1816"/>
                </a:solidFill>
              </a:rPr>
              <a:t>Dicen que el rey Alfonso XIII acudía a una pequeña bombonería de la madrileña plaza de Canalejas para comprar a su mujer uno de sus dulces favoritos: los caramelos de violeta</a:t>
            </a:r>
            <a:r>
              <a:rPr lang="es-ES" dirty="0" smtClean="0">
                <a:solidFill>
                  <a:srgbClr val="1A1816"/>
                </a:solidFill>
              </a:rPr>
              <a:t>.</a:t>
            </a:r>
          </a:p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 </a:t>
            </a:r>
            <a:r>
              <a:rPr lang="es-ES" dirty="0"/>
              <a:t>Cien años más tarde, la Violeta sigue gozando del mismo éxito que entonces. </a:t>
            </a:r>
          </a:p>
        </p:txBody>
      </p:sp>
    </p:spTree>
    <p:extLst>
      <p:ext uri="{BB962C8B-B14F-4D97-AF65-F5344CB8AC3E}">
        <p14:creationId xmlns:p14="http://schemas.microsoft.com/office/powerpoint/2010/main" val="29312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7473696" y="2576024"/>
            <a:ext cx="3422902" cy="3479800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F0E10"/>
                </a:solidFill>
              </a:rPr>
              <a:t>Miel la abeja viajera </a:t>
            </a:r>
            <a:endParaRPr lang="es-ES" dirty="0">
              <a:solidFill>
                <a:srgbClr val="6F0E1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015586" y="2614545"/>
            <a:ext cx="4718304" cy="3584449"/>
          </a:xfrm>
        </p:spPr>
        <p:txBody>
          <a:bodyPr>
            <a:normAutofit lnSpcReduction="10000"/>
          </a:bodyPr>
          <a:lstStyle/>
          <a:p>
            <a:pPr>
              <a:buClr>
                <a:srgbClr val="6F0E10"/>
              </a:buClr>
            </a:pPr>
            <a:r>
              <a:rPr lang="es-ES" dirty="0" smtClean="0"/>
              <a:t>Mil Flores</a:t>
            </a:r>
            <a:endParaRPr lang="es-ES" dirty="0"/>
          </a:p>
          <a:p>
            <a:pPr lvl="1">
              <a:buClr>
                <a:srgbClr val="6F0E10"/>
              </a:buClr>
            </a:pPr>
            <a:r>
              <a:rPr lang="es-ES" dirty="0" smtClean="0"/>
              <a:t>Ref. MF10</a:t>
            </a:r>
          </a:p>
          <a:p>
            <a:pPr lvl="1">
              <a:buClr>
                <a:srgbClr val="6F0E10"/>
              </a:buClr>
            </a:pPr>
            <a:r>
              <a:rPr lang="es-ES" dirty="0" smtClean="0"/>
              <a:t> Tarro 250 g.</a:t>
            </a:r>
          </a:p>
          <a:p>
            <a:pPr lvl="1">
              <a:buClr>
                <a:srgbClr val="6F0E10"/>
              </a:buClr>
            </a:pPr>
            <a:r>
              <a:rPr lang="es-ES" dirty="0"/>
              <a:t>Precio: 3,19</a:t>
            </a:r>
            <a:r>
              <a:rPr lang="es-ES" dirty="0" smtClean="0"/>
              <a:t>€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Del Bosque</a:t>
            </a:r>
          </a:p>
          <a:p>
            <a:pPr lvl="1">
              <a:buClr>
                <a:srgbClr val="6F0E10"/>
              </a:buClr>
            </a:pPr>
            <a:r>
              <a:rPr lang="es-ES" dirty="0" smtClean="0"/>
              <a:t>Ref. DB11</a:t>
            </a:r>
          </a:p>
          <a:p>
            <a:pPr lvl="1">
              <a:buClr>
                <a:srgbClr val="6F0E10"/>
              </a:buClr>
            </a:pPr>
            <a:r>
              <a:rPr lang="es-ES" dirty="0" smtClean="0"/>
              <a:t>Tarro 250 g.</a:t>
            </a:r>
          </a:p>
          <a:p>
            <a:pPr lvl="1">
              <a:buClr>
                <a:srgbClr val="6F0E10"/>
              </a:buClr>
            </a:pPr>
            <a:r>
              <a:rPr lang="es-ES" dirty="0"/>
              <a:t>Precio: 3,30</a:t>
            </a:r>
            <a:r>
              <a:rPr lang="es-ES" dirty="0" smtClean="0"/>
              <a:t>€</a:t>
            </a:r>
            <a:endParaRPr lang="es-E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2515" r="29810" b="20879"/>
          <a:stretch/>
        </p:blipFill>
        <p:spPr>
          <a:xfrm>
            <a:off x="1566347" y="2732735"/>
            <a:ext cx="2184400" cy="3166378"/>
          </a:xfrm>
        </p:spPr>
      </p:pic>
      <p:sp>
        <p:nvSpPr>
          <p:cNvPr id="6" name="Rectángulo 5"/>
          <p:cNvSpPr/>
          <p:nvPr/>
        </p:nvSpPr>
        <p:spPr>
          <a:xfrm>
            <a:off x="4021692" y="3577260"/>
            <a:ext cx="32711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/>
              <a:t>Producto que laboriosamente las abejas producen a partir del néctar de las flores que les dan estas como recompensa a su gran labor polinizadora.</a:t>
            </a:r>
          </a:p>
        </p:txBody>
      </p:sp>
    </p:spTree>
    <p:extLst>
      <p:ext uri="{BB962C8B-B14F-4D97-AF65-F5344CB8AC3E}">
        <p14:creationId xmlns:p14="http://schemas.microsoft.com/office/powerpoint/2010/main" val="2123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669639" y="2529162"/>
            <a:ext cx="3422902" cy="3479800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6F0E10"/>
                </a:solidFill>
              </a:rPr>
              <a:t>Garbanzos de Daganzo de Arriba (Madrid)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" y="2581728"/>
            <a:ext cx="3953196" cy="3256691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930896" y="2637971"/>
            <a:ext cx="3809347" cy="3444747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Clr>
                <a:srgbClr val="6F0E10"/>
              </a:buClr>
            </a:pPr>
            <a:r>
              <a:rPr lang="es-ES" dirty="0" smtClean="0"/>
              <a:t>Bolsa Pedrosillano 1K</a:t>
            </a:r>
          </a:p>
          <a:p>
            <a:pPr lvl="1">
              <a:buClr>
                <a:srgbClr val="6F0E10"/>
              </a:buClr>
            </a:pPr>
            <a:r>
              <a:rPr lang="es-ES" dirty="0" smtClean="0"/>
              <a:t>Ref. G12</a:t>
            </a:r>
            <a:endParaRPr lang="es-ES" dirty="0"/>
          </a:p>
          <a:p>
            <a:pPr lvl="1">
              <a:buClr>
                <a:srgbClr val="6F0E10"/>
              </a:buClr>
            </a:pPr>
            <a:r>
              <a:rPr lang="es-ES" dirty="0"/>
              <a:t>Precio: 2,00</a:t>
            </a:r>
            <a:r>
              <a:rPr lang="es-ES" dirty="0" smtClean="0"/>
              <a:t>€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Bolsa Castellanos 1K</a:t>
            </a:r>
            <a:endParaRPr lang="es-ES" dirty="0"/>
          </a:p>
          <a:p>
            <a:pPr lvl="1">
              <a:buClr>
                <a:srgbClr val="6F0E10"/>
              </a:buClr>
            </a:pPr>
            <a:r>
              <a:rPr lang="es-ES" dirty="0" smtClean="0"/>
              <a:t>Ref. G13</a:t>
            </a:r>
          </a:p>
          <a:p>
            <a:pPr lvl="1">
              <a:buClr>
                <a:srgbClr val="6F0E10"/>
              </a:buClr>
            </a:pPr>
            <a:r>
              <a:rPr lang="es-ES" dirty="0"/>
              <a:t>Precio: 2,50</a:t>
            </a:r>
            <a:r>
              <a:rPr lang="es-ES" dirty="0" smtClean="0"/>
              <a:t>€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Bolsa Lechosos 1K</a:t>
            </a:r>
          </a:p>
          <a:p>
            <a:pPr lvl="1">
              <a:buClr>
                <a:srgbClr val="6F0E10"/>
              </a:buClr>
            </a:pPr>
            <a:r>
              <a:rPr lang="es-ES" dirty="0" smtClean="0"/>
              <a:t>Ref. G14</a:t>
            </a:r>
          </a:p>
          <a:p>
            <a:pPr lvl="1">
              <a:buClr>
                <a:srgbClr val="6F0E10"/>
              </a:buClr>
            </a:pPr>
            <a:r>
              <a:rPr lang="es-ES" dirty="0"/>
              <a:t>Precio: 3,00</a:t>
            </a:r>
            <a:r>
              <a:rPr lang="es-ES" dirty="0" smtClean="0"/>
              <a:t>€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08814" y="2637971"/>
            <a:ext cx="212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743740" y="5145529"/>
            <a:ext cx="2948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El </a:t>
            </a:r>
            <a:r>
              <a:rPr lang="es-ES" dirty="0"/>
              <a:t>garbanzo Blanco Lechoso es muy apreciado por su excelente </a:t>
            </a:r>
            <a:r>
              <a:rPr lang="es-ES" dirty="0" smtClean="0"/>
              <a:t>calidad.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4804556" y="2388587"/>
            <a:ext cx="2865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/>
              <a:t>El llamado Pedrosillano es el más pequeño en tamaño pero también el más valorado. Su cocción necesita algo más de </a:t>
            </a:r>
            <a:r>
              <a:rPr lang="es-ES" dirty="0" smtClean="0"/>
              <a:t>tiempo.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756476" y="4009920"/>
            <a:ext cx="281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Los Castellanos son caracterizado </a:t>
            </a:r>
            <a:r>
              <a:rPr lang="es-ES" dirty="0"/>
              <a:t>por su prominente pico curvado y surcos bien marcados.</a:t>
            </a:r>
          </a:p>
        </p:txBody>
      </p:sp>
    </p:spTree>
    <p:extLst>
      <p:ext uri="{BB962C8B-B14F-4D97-AF65-F5344CB8AC3E}">
        <p14:creationId xmlns:p14="http://schemas.microsoft.com/office/powerpoint/2010/main" val="30516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F0E10"/>
                </a:solidFill>
              </a:rPr>
              <a:t>Índice</a:t>
            </a:r>
            <a:endParaRPr lang="es-ES" dirty="0">
              <a:solidFill>
                <a:srgbClr val="6F0E1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5501" y="2501900"/>
            <a:ext cx="9601196" cy="40259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6F0E10"/>
              </a:buClr>
            </a:pPr>
            <a:r>
              <a:rPr lang="es-ES" dirty="0" smtClean="0"/>
              <a:t>Cortezas de cerdo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Mermeladas caseras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Aceite de oliva virgen extra ecológico</a:t>
            </a:r>
            <a:endParaRPr lang="es-ES" dirty="0"/>
          </a:p>
          <a:p>
            <a:pPr>
              <a:buClr>
                <a:srgbClr val="6F0E10"/>
              </a:buClr>
            </a:pPr>
            <a:r>
              <a:rPr lang="es-ES" dirty="0" smtClean="0"/>
              <a:t>Aceite de oliva virgen extra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Queso campo real de oveja curado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Caramelos rocks artesanos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Chupetes de caramelo con palo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Bastones de caramelo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Bolsita de violetas de caramelo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Miel la abeja viajera</a:t>
            </a:r>
          </a:p>
          <a:p>
            <a:pPr>
              <a:buClr>
                <a:srgbClr val="6F0E10"/>
              </a:buClr>
            </a:pPr>
            <a:r>
              <a:rPr lang="es-ES" dirty="0"/>
              <a:t>Garbanzos de Daganzo de Arriba 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39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7668569" y="2714073"/>
            <a:ext cx="3396179" cy="3245953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348" y="344932"/>
            <a:ext cx="10058400" cy="1609344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6F0E10"/>
                </a:solidFill>
              </a:rPr>
              <a:t>CORTEZAS DE CERDO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96" y="2476500"/>
            <a:ext cx="3005224" cy="3721100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668569" y="2880360"/>
            <a:ext cx="3990031" cy="3977640"/>
          </a:xfrm>
        </p:spPr>
        <p:txBody>
          <a:bodyPr/>
          <a:lstStyle/>
          <a:p>
            <a:pPr>
              <a:buClr>
                <a:srgbClr val="6F0E10"/>
              </a:buClr>
            </a:pPr>
            <a:r>
              <a:rPr lang="es-ES" dirty="0" smtClean="0"/>
              <a:t>Ref. C1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Origen en Villanueva del Pardillo.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Sin gluten.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Precio: 2,50€ 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Cantidad: 150 gramos</a:t>
            </a:r>
          </a:p>
          <a:p>
            <a:pPr>
              <a:buClr>
                <a:srgbClr val="6F0E10"/>
              </a:buClr>
            </a:pP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98571" y="3321231"/>
            <a:ext cx="2645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Patatas Marisa cuida siempre la calidad de sus productos. </a:t>
            </a:r>
          </a:p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A los madrileños les encanta ya que llevan 50 años distribuyendo por Madrid.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2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4068246" y="4744123"/>
            <a:ext cx="2559956" cy="1200329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8572500" y="2800776"/>
            <a:ext cx="2555748" cy="1449811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537247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6F0E10"/>
                </a:solidFill>
              </a:rPr>
              <a:t>Mermeladas caseras (de las </a:t>
            </a:r>
            <a:r>
              <a:rPr lang="es-ES" dirty="0">
                <a:solidFill>
                  <a:srgbClr val="6F0E10"/>
                </a:solidFill>
              </a:rPr>
              <a:t/>
            </a:r>
            <a:br>
              <a:rPr lang="es-ES" dirty="0">
                <a:solidFill>
                  <a:srgbClr val="6F0E10"/>
                </a:solidFill>
              </a:rPr>
            </a:br>
            <a:r>
              <a:rPr lang="es-ES" dirty="0">
                <a:solidFill>
                  <a:srgbClr val="6F0E10"/>
                </a:solidFill>
              </a:rPr>
              <a:t>C</a:t>
            </a:r>
            <a:r>
              <a:rPr lang="es-ES" dirty="0" smtClean="0">
                <a:solidFill>
                  <a:srgbClr val="6F0E10"/>
                </a:solidFill>
              </a:rPr>
              <a:t>armelitas Descalzas de Loeches, Madrid)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468028"/>
            <a:ext cx="2917952" cy="3749449"/>
          </a:xfrm>
        </p:spPr>
      </p:pic>
      <p:sp>
        <p:nvSpPr>
          <p:cNvPr id="3" name="CuadroTexto 2"/>
          <p:cNvSpPr txBox="1"/>
          <p:nvPr/>
        </p:nvSpPr>
        <p:spPr>
          <a:xfrm>
            <a:off x="4307776" y="2491904"/>
            <a:ext cx="3413824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prstClr val="black"/>
                </a:solidFill>
              </a:rPr>
              <a:t>FRESA (REF. M2F)</a:t>
            </a:r>
            <a:endParaRPr lang="es-ES" sz="16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prstClr val="black"/>
                </a:solidFill>
              </a:rPr>
              <a:t>MANDARINA (REF. M2M)</a:t>
            </a:r>
            <a:endParaRPr lang="es-ES" sz="16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prstClr val="black"/>
                </a:solidFill>
              </a:rPr>
              <a:t>CEREZA (REF. M2Z)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prstClr val="black"/>
                </a:solidFill>
              </a:rPr>
              <a:t>NARANJA (REF. M2N)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prstClr val="black"/>
                </a:solidFill>
              </a:rPr>
              <a:t>CIRUELA (REF. M2C)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</a:rPr>
              <a:t>MEMBRILLO (REF. M2B)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endParaRPr lang="es-ES" sz="1600" dirty="0" smtClean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08648" y="4559458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HIGO (REF. M2H)</a:t>
            </a:r>
          </a:p>
          <a:p>
            <a:pPr marL="285750" indent="-285750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TOMATE (REF. M2T)</a:t>
            </a:r>
          </a:p>
          <a:p>
            <a:pPr marL="285750" indent="-285750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UVA (REF. M2U)</a:t>
            </a:r>
          </a:p>
          <a:p>
            <a:pPr marL="285750" indent="-285750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NARANJA CON CHOCOLATE (REF. M2NC)</a:t>
            </a:r>
          </a:p>
          <a:p>
            <a:pPr marL="285750" indent="-285750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FRESA CON CHOCOLATE (REF. M2FC)</a:t>
            </a:r>
          </a:p>
          <a:p>
            <a:pPr marL="285750" indent="-285750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CEREZA CON CHOCOLATE (REF. M2ZC)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068245" y="4744123"/>
            <a:ext cx="2559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Mermelada casera, hecha artesanalmente por las mojas de Carmelo de </a:t>
            </a:r>
            <a:r>
              <a:rPr lang="es-ES" dirty="0"/>
              <a:t>L</a:t>
            </a:r>
            <a:r>
              <a:rPr lang="es-ES" dirty="0" smtClean="0"/>
              <a:t>oeches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702548" y="2642292"/>
            <a:ext cx="2425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marL="285750" indent="-285750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Tarros de cristal</a:t>
            </a:r>
          </a:p>
          <a:p>
            <a:pPr marL="285750" indent="-285750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280g</a:t>
            </a:r>
          </a:p>
          <a:p>
            <a:pPr marL="285750" indent="-285750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Precio: 3,50€</a:t>
            </a:r>
          </a:p>
          <a:p>
            <a:pPr>
              <a:buClr>
                <a:srgbClr val="6F0E10"/>
              </a:buClr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092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7698922" y="2475484"/>
            <a:ext cx="3422902" cy="3479800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704" y="457708"/>
            <a:ext cx="10058400" cy="1609344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6F0E10"/>
                </a:solidFill>
              </a:rPr>
              <a:t>Aceite de oliva virgen extra ecológico 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2708" y="2527305"/>
            <a:ext cx="2753028" cy="36702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569" y="2527305"/>
            <a:ext cx="2090076" cy="3670295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698922" y="2670179"/>
            <a:ext cx="4165222" cy="352742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es-ES" sz="2000" dirty="0" smtClean="0">
                <a:solidFill>
                  <a:schemeClr val="tx1"/>
                </a:solidFill>
              </a:rPr>
              <a:t>Origen en Villarejo </a:t>
            </a:r>
            <a:r>
              <a:rPr lang="es-ES" sz="2000" dirty="0">
                <a:solidFill>
                  <a:schemeClr val="tx1"/>
                </a:solidFill>
              </a:rPr>
              <a:t>de </a:t>
            </a:r>
            <a:r>
              <a:rPr lang="es-ES" sz="2000" dirty="0" err="1" smtClean="0">
                <a:solidFill>
                  <a:schemeClr val="tx1"/>
                </a:solidFill>
              </a:rPr>
              <a:t>Salvanés</a:t>
            </a:r>
            <a:r>
              <a:rPr lang="es-ES" sz="2000" dirty="0" smtClean="0">
                <a:solidFill>
                  <a:schemeClr val="tx1"/>
                </a:solidFill>
              </a:rPr>
              <a:t> (Madrid).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sz="2000" dirty="0" smtClean="0">
                <a:solidFill>
                  <a:schemeClr val="tx1"/>
                </a:solidFill>
              </a:rPr>
              <a:t> Referencia: A3</a:t>
            </a:r>
          </a:p>
          <a:p>
            <a:pPr lvl="1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En envase de cristal</a:t>
            </a:r>
          </a:p>
          <a:p>
            <a:pPr lvl="1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500ml </a:t>
            </a:r>
            <a:endParaRPr lang="es-ES" sz="1800" dirty="0">
              <a:solidFill>
                <a:schemeClr val="tx1"/>
              </a:solidFill>
            </a:endParaRPr>
          </a:p>
          <a:p>
            <a:pPr lvl="1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Precio: 3,00 €</a:t>
            </a:r>
            <a:endParaRPr lang="es-ES" sz="1800" dirty="0">
              <a:solidFill>
                <a:schemeClr val="tx1"/>
              </a:solidFill>
            </a:endParaRPr>
          </a:p>
          <a:p>
            <a:pPr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Referencia A4</a:t>
            </a:r>
          </a:p>
          <a:p>
            <a:pPr lvl="1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En envase de plástico </a:t>
            </a:r>
          </a:p>
          <a:p>
            <a:pPr lvl="1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1L</a:t>
            </a:r>
          </a:p>
          <a:p>
            <a:pPr lvl="1">
              <a:buClr>
                <a:srgbClr val="6F0E10"/>
              </a:buClr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Precio: 5,20 €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81645" y="2931291"/>
            <a:ext cx="25965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>
                <a:latin typeface="Open Sans"/>
              </a:rPr>
              <a:t>Producto totalmente natural obtenido de nuestras variedades más representativas como manzanilla, cornicabra, picual y </a:t>
            </a:r>
            <a:r>
              <a:rPr lang="es-ES" dirty="0" smtClean="0">
                <a:latin typeface="Open Sans"/>
              </a:rPr>
              <a:t>carrasqueña, contiene un sabor de antaño.</a:t>
            </a:r>
          </a:p>
          <a:p>
            <a:pPr>
              <a:buClr>
                <a:srgbClr val="6F0E10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21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7698922" y="2475484"/>
            <a:ext cx="3422902" cy="3479800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F0E10"/>
                </a:solidFill>
              </a:rPr>
              <a:t>Aceite de oliva virgen extra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>
          <a:xfrm>
            <a:off x="2697046" y="2521215"/>
            <a:ext cx="2370254" cy="3309937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76101" y="2717738"/>
            <a:ext cx="4718304" cy="331012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6F0E10"/>
              </a:buClr>
            </a:pPr>
            <a:r>
              <a:rPr lang="es-ES" dirty="0" smtClean="0"/>
              <a:t>Aceites Recespaña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Ref. A5</a:t>
            </a:r>
          </a:p>
          <a:p>
            <a:pPr lvl="1">
              <a:buClr>
                <a:srgbClr val="6F0E10"/>
              </a:buClr>
            </a:pPr>
            <a:r>
              <a:rPr lang="es-ES" dirty="0" smtClean="0"/>
              <a:t>Envase de cristal</a:t>
            </a:r>
          </a:p>
          <a:p>
            <a:pPr lvl="1">
              <a:buClr>
                <a:srgbClr val="6F0E10"/>
              </a:buClr>
            </a:pPr>
            <a:r>
              <a:rPr lang="es-ES" dirty="0" smtClean="0"/>
              <a:t>500 ml.</a:t>
            </a:r>
          </a:p>
          <a:p>
            <a:pPr lvl="1">
              <a:buClr>
                <a:srgbClr val="6F0E10"/>
              </a:buClr>
            </a:pPr>
            <a:r>
              <a:rPr lang="es-ES" dirty="0"/>
              <a:t>Precio: 2,60</a:t>
            </a:r>
            <a:r>
              <a:rPr lang="es-ES" dirty="0" smtClean="0"/>
              <a:t>€</a:t>
            </a:r>
          </a:p>
          <a:p>
            <a:pPr>
              <a:buClr>
                <a:srgbClr val="6F0E10"/>
              </a:buClr>
            </a:pPr>
            <a:r>
              <a:rPr lang="es-ES" dirty="0" smtClean="0"/>
              <a:t>Ref. A6</a:t>
            </a:r>
          </a:p>
          <a:p>
            <a:pPr lvl="1">
              <a:buClr>
                <a:srgbClr val="6F0E10"/>
              </a:buClr>
            </a:pPr>
            <a:r>
              <a:rPr lang="es-ES" dirty="0" smtClean="0"/>
              <a:t>Envase de plástico</a:t>
            </a:r>
          </a:p>
          <a:p>
            <a:pPr lvl="1">
              <a:buClr>
                <a:srgbClr val="6F0E10"/>
              </a:buClr>
            </a:pPr>
            <a:r>
              <a:rPr lang="es-ES" dirty="0" smtClean="0"/>
              <a:t>1L</a:t>
            </a:r>
          </a:p>
          <a:p>
            <a:pPr lvl="1">
              <a:buClr>
                <a:srgbClr val="6F0E10"/>
              </a:buClr>
            </a:pPr>
            <a:r>
              <a:rPr lang="es-ES" dirty="0"/>
              <a:t>Precio: 4,70</a:t>
            </a:r>
            <a:r>
              <a:rPr lang="es-ES" dirty="0" smtClean="0"/>
              <a:t>€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r="19702"/>
          <a:stretch/>
        </p:blipFill>
        <p:spPr>
          <a:xfrm>
            <a:off x="1018795" y="2521215"/>
            <a:ext cx="1841500" cy="33101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01509" y="2784223"/>
            <a:ext cx="2706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latin typeface="Open Sans"/>
              </a:rPr>
              <a:t>Elaborado </a:t>
            </a:r>
            <a:r>
              <a:rPr lang="es-ES" dirty="0">
                <a:latin typeface="Open Sans"/>
              </a:rPr>
              <a:t>solo con aceitunas cosechadas en el día, prensadas con sumo cuidado al inicio del invierno, cuando se concentran la mayor cantidad de componentes aromáticos.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67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7473696" y="2548066"/>
            <a:ext cx="3422902" cy="3479800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6F0E10"/>
                </a:solidFill>
              </a:rPr>
              <a:t>Queso Campo </a:t>
            </a:r>
            <a:r>
              <a:rPr lang="es-ES" dirty="0">
                <a:solidFill>
                  <a:srgbClr val="6F0E10"/>
                </a:solidFill>
              </a:rPr>
              <a:t>R</a:t>
            </a:r>
            <a:r>
              <a:rPr lang="es-ES" dirty="0" smtClean="0">
                <a:solidFill>
                  <a:srgbClr val="6F0E10"/>
                </a:solidFill>
              </a:rPr>
              <a:t>eal de oveja curado 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2116" y="2518850"/>
            <a:ext cx="3603266" cy="362090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616735" y="2994660"/>
            <a:ext cx="2882537" cy="2785654"/>
          </a:xfrm>
        </p:spPr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Ref. Q5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Origen en Campo Real (Madrid).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Cuña de 250 g.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/>
              <a:t>Precio: 3,15</a:t>
            </a:r>
            <a:r>
              <a:rPr lang="es-ES" dirty="0" smtClean="0"/>
              <a:t>€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735383" y="2856805"/>
            <a:ext cx="2738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>
                <a:latin typeface="Lato"/>
              </a:rPr>
              <a:t>El Control de la producción de leche, recogida, elaboración, transformación y comercialización, dotan a la MARCA QUESO CAMPO REAL  de una GARANTIA DE CALIDAD reconocida.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47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7260844" y="2589400"/>
            <a:ext cx="3422902" cy="3479800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6F0E10"/>
                </a:solidFill>
              </a:rPr>
              <a:t>Caramelos rocks artesanos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2" y="2589400"/>
            <a:ext cx="3031669" cy="3340379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452864" y="3212375"/>
            <a:ext cx="3230882" cy="2257697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Caramelos Paco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Ref. C6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12.27€/K (Uds. 130)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Por unidades 0.09€/Ud.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531178" y="3343003"/>
            <a:ext cx="2525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Los caramelos rocks son típicos por su característico diseño, son pequeños pero muy sabrosos.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8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7260844" y="2710543"/>
            <a:ext cx="3422902" cy="3004458"/>
          </a:xfrm>
          <a:prstGeom prst="roundRect">
            <a:avLst/>
          </a:prstGeom>
          <a:gradFill flip="none" rotWithShape="1">
            <a:gsLst>
              <a:gs pos="0">
                <a:srgbClr val="6F0E10">
                  <a:tint val="66000"/>
                  <a:satMod val="160000"/>
                </a:srgbClr>
              </a:gs>
              <a:gs pos="50000">
                <a:srgbClr val="6F0E10">
                  <a:tint val="44500"/>
                  <a:satMod val="160000"/>
                </a:srgbClr>
              </a:gs>
              <a:gs pos="100000">
                <a:srgbClr val="6F0E1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F0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6F0E10"/>
                </a:solidFill>
              </a:rPr>
              <a:t>Chupetes de caramelo con palo </a:t>
            </a:r>
            <a:endParaRPr lang="es-ES" dirty="0">
              <a:solidFill>
                <a:srgbClr val="6F0E1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045" r="1735"/>
          <a:stretch/>
        </p:blipFill>
        <p:spPr>
          <a:xfrm>
            <a:off x="1083131" y="2557573"/>
            <a:ext cx="3347448" cy="3605314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415784" y="3162439"/>
            <a:ext cx="3113022" cy="2395583"/>
          </a:xfrm>
        </p:spPr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Caramelos Paco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Ref. P7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14,73€ caja (Uds. 30)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s-ES" dirty="0" smtClean="0"/>
              <a:t>Por unidad 0.49€/Ud.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4359812" y="3474108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F0E1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Los chupetes de caramelo siempre han estado en manos de los niños madrileños, especialmente los de Caramelos </a:t>
            </a:r>
            <a:r>
              <a:rPr lang="es-ES" dirty="0"/>
              <a:t>P</a:t>
            </a:r>
            <a:r>
              <a:rPr lang="es-ES" dirty="0" smtClean="0"/>
              <a:t>aco.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68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621</TotalTime>
  <Words>718</Words>
  <Application>Microsoft Office PowerPoint</Application>
  <PresentationFormat>Panorámica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Baskerville Old Face</vt:lpstr>
      <vt:lpstr>Garamond</vt:lpstr>
      <vt:lpstr>Lato</vt:lpstr>
      <vt:lpstr>Open Sans</vt:lpstr>
      <vt:lpstr>Wingdings</vt:lpstr>
      <vt:lpstr>Orgánico</vt:lpstr>
      <vt:lpstr>EL OSO SABROSO</vt:lpstr>
      <vt:lpstr>Índice</vt:lpstr>
      <vt:lpstr>CORTEZAS DE CERDO</vt:lpstr>
      <vt:lpstr>Mermeladas caseras (de las  Carmelitas Descalzas de Loeches, Madrid)</vt:lpstr>
      <vt:lpstr>Aceite de oliva virgen extra ecológico </vt:lpstr>
      <vt:lpstr>Aceite de oliva virgen extra</vt:lpstr>
      <vt:lpstr>Queso Campo Real de oveja curado </vt:lpstr>
      <vt:lpstr>Caramelos rocks artesanos</vt:lpstr>
      <vt:lpstr>Chupetes de caramelo con palo </vt:lpstr>
      <vt:lpstr> Bastones de caramelo</vt:lpstr>
      <vt:lpstr>Bolsitas de Violetas de caramelo</vt:lpstr>
      <vt:lpstr>Miel la abeja viajera </vt:lpstr>
      <vt:lpstr>Garbanzos de Daganzo de Arriba (Madrid)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OSO SABROSO</dc:title>
  <dc:creator>1GAM</dc:creator>
  <cp:lastModifiedBy>1GAM</cp:lastModifiedBy>
  <cp:revision>48</cp:revision>
  <dcterms:created xsi:type="dcterms:W3CDTF">2018-02-07T08:48:54Z</dcterms:created>
  <dcterms:modified xsi:type="dcterms:W3CDTF">2018-04-03T10:41:52Z</dcterms:modified>
</cp:coreProperties>
</file>