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notesMasterIdLst>
    <p:notesMasterId r:id="rId12"/>
  </p:notesMasterIdLst>
  <p:sldIdLst>
    <p:sldId id="256" r:id="rId2"/>
    <p:sldId id="262" r:id="rId3"/>
    <p:sldId id="265" r:id="rId4"/>
    <p:sldId id="257" r:id="rId5"/>
    <p:sldId id="258" r:id="rId6"/>
    <p:sldId id="259" r:id="rId7"/>
    <p:sldId id="260" r:id="rId8"/>
    <p:sldId id="261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78CA"/>
    <a:srgbClr val="3A4099"/>
    <a:srgbClr val="272840"/>
    <a:srgbClr val="393651"/>
    <a:srgbClr val="626D8D"/>
    <a:srgbClr val="464C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8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5BAEE-68BF-46A9-9704-C380E848C3F8}" type="datetimeFigureOut">
              <a:rPr lang="es-ES" smtClean="0"/>
              <a:t>07/03/2018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5561E-C907-4774-9966-5CAC319065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4327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http://reces.es/</a:t>
            </a:r>
            <a:r>
              <a:rPr lang="es-ES" dirty="0" smtClean="0"/>
              <a:t>  Reces España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5561E-C907-4774-9966-5CAC3190653C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042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3288"/>
            <a:ext cx="3019653" cy="175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04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336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7521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187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1505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604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953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68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795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362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886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437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078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19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619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30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es-ES" dirty="0" smtClean="0"/>
              <a:t>Catálogo</a:t>
            </a:r>
            <a:br>
              <a:rPr lang="es-ES" dirty="0" smtClean="0"/>
            </a:br>
            <a:r>
              <a:rPr lang="es-ES" dirty="0"/>
              <a:t> </a:t>
            </a:r>
            <a:r>
              <a:rPr lang="es-ES" dirty="0" smtClean="0"/>
              <a:t>            Madrid Delicius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“El placer de los banquetes debe medirse no por la abundancia de los manjares, sino por la reunión de los amigos y por su conversación”. </a:t>
            </a:r>
            <a:br>
              <a:rPr lang="es-ES" dirty="0"/>
            </a:br>
            <a:r>
              <a:rPr lang="es-ES" dirty="0" smtClean="0"/>
              <a:t>Marco </a:t>
            </a:r>
            <a:r>
              <a:rPr lang="es-ES" dirty="0"/>
              <a:t>Tulio </a:t>
            </a:r>
            <a:r>
              <a:rPr lang="es-ES" dirty="0" smtClean="0"/>
              <a:t>Cicerón</a:t>
            </a:r>
          </a:p>
        </p:txBody>
      </p:sp>
    </p:spTree>
    <p:extLst>
      <p:ext uri="{BB962C8B-B14F-4D97-AF65-F5344CB8AC3E}">
        <p14:creationId xmlns:p14="http://schemas.microsoft.com/office/powerpoint/2010/main" val="415029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4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Hierbas aromáticas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763" y="2563724"/>
            <a:ext cx="2362200" cy="31718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270" y="2573625"/>
            <a:ext cx="3171825" cy="317182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498793" y="1782916"/>
            <a:ext cx="37206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Productos naturales y ecológicos a través de una producción sostenible en una hermosa finca </a:t>
            </a:r>
            <a:r>
              <a:rPr lang="es-ES" dirty="0" err="1" smtClean="0"/>
              <a:t>cerealera</a:t>
            </a:r>
            <a:r>
              <a:rPr lang="es-ES" dirty="0" smtClean="0"/>
              <a:t> en Talamanca del Jarama, Madrid. </a:t>
            </a:r>
          </a:p>
          <a:p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5265428" y="3362477"/>
            <a:ext cx="3783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Bolsa 25 Gr: </a:t>
            </a:r>
            <a:r>
              <a:rPr lang="es-E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2,50€ IVA incluido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320607" y="5264608"/>
            <a:ext cx="3251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Bolsa 25 Gr: </a:t>
            </a:r>
            <a:r>
              <a:rPr lang="es-ES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2,00€ </a:t>
            </a:r>
            <a:r>
              <a:rPr lang="es-E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IVA incluido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134534" y="5864773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Ref:12</a:t>
            </a:r>
            <a:endParaRPr lang="es-ES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774108" y="5864773"/>
            <a:ext cx="1702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Ref:13</a:t>
            </a:r>
            <a:endParaRPr lang="es-ES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59671" y="2079569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Orégano</a:t>
            </a:r>
            <a:endParaRPr lang="es-ES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269620" y="2067346"/>
            <a:ext cx="1702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Perejil</a:t>
            </a:r>
            <a:endParaRPr lang="es-ES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5320607" y="3731809"/>
            <a:ext cx="31784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s-ES" dirty="0" smtClean="0"/>
              <a:t>Orégano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s-ES" dirty="0" smtClean="0"/>
              <a:t>Albahaca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s-ES" dirty="0" smtClean="0"/>
              <a:t>Tomillo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s-ES" dirty="0" smtClean="0"/>
              <a:t>Salvia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s-ES" dirty="0"/>
              <a:t>P</a:t>
            </a:r>
            <a:r>
              <a:rPr lang="es-ES" dirty="0" smtClean="0"/>
              <a:t>erejil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380060" y="5940017"/>
            <a:ext cx="3288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s-ES" dirty="0" smtClean="0"/>
              <a:t>Romero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s-ES" dirty="0" smtClean="0"/>
              <a:t>Hierbabuena</a:t>
            </a:r>
          </a:p>
        </p:txBody>
      </p:sp>
    </p:spTree>
    <p:extLst>
      <p:ext uri="{BB962C8B-B14F-4D97-AF65-F5344CB8AC3E}">
        <p14:creationId xmlns:p14="http://schemas.microsoft.com/office/powerpoint/2010/main" val="80690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431800"/>
            <a:ext cx="8596668" cy="1092200"/>
          </a:xfrm>
        </p:spPr>
        <p:txBody>
          <a:bodyPr>
            <a:normAutofit/>
          </a:bodyPr>
          <a:lstStyle/>
          <a:p>
            <a:pPr algn="ctr"/>
            <a:r>
              <a:rPr lang="es-ES" sz="4800" dirty="0" smtClean="0"/>
              <a:t>INDICE</a:t>
            </a:r>
            <a:endParaRPr lang="es-ES" sz="48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963917" y="2098565"/>
            <a:ext cx="6768412" cy="3759200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2800" dirty="0" smtClean="0"/>
              <a:t> Miel Ref:01 y 02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ES" sz="2800" dirty="0" smtClean="0"/>
              <a:t>Aceites Ref:03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ES" sz="2800" dirty="0" smtClean="0"/>
              <a:t>Torreznos Ref:04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ES" sz="2800" dirty="0" smtClean="0"/>
              <a:t>Mermeladas Ref:05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ES" sz="2800" dirty="0" smtClean="0"/>
              <a:t>Queso de Cabra Ref:06 y 07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ES" sz="2800" dirty="0" smtClean="0"/>
              <a:t>Caramelos Violeta Ref:08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ES" sz="2800" dirty="0" smtClean="0"/>
              <a:t>Rosquillas San Isidro Ref:09, 10 y 11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ES" sz="2800" dirty="0" smtClean="0"/>
              <a:t>Hierbas aromáticas </a:t>
            </a:r>
            <a:r>
              <a:rPr lang="es-ES" sz="2800" dirty="0" err="1" smtClean="0"/>
              <a:t>Ref</a:t>
            </a:r>
            <a:r>
              <a:rPr lang="es-ES" sz="2800" dirty="0" smtClean="0"/>
              <a:t>: 12 y13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s-ES" sz="2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425669" y="6201497"/>
            <a:ext cx="6101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u="sng" dirty="0" smtClean="0"/>
              <a:t>Portes por cuenta del comprador </a:t>
            </a:r>
            <a:endParaRPr lang="es-ES" sz="2400" b="1" i="1" u="sng" dirty="0"/>
          </a:p>
        </p:txBody>
      </p:sp>
    </p:spTree>
    <p:extLst>
      <p:ext uri="{BB962C8B-B14F-4D97-AF65-F5344CB8AC3E}">
        <p14:creationId xmlns:p14="http://schemas.microsoft.com/office/powerpoint/2010/main" val="129293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88529" y="197242"/>
            <a:ext cx="855387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480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+mj-ea"/>
                <a:cs typeface="+mj-cs"/>
              </a:rPr>
              <a:t>Miel ecológica de la Sierra de Madrid </a:t>
            </a:r>
            <a:endParaRPr lang="es-ES" sz="4800" dirty="0">
              <a:ln w="0"/>
              <a:solidFill>
                <a:schemeClr val="accent4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387582" y="2084972"/>
            <a:ext cx="4463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</a:t>
            </a:r>
            <a:r>
              <a:rPr lang="es-ES" dirty="0" smtClean="0"/>
              <a:t>iel ecológica de la “Abeja Viajera” .</a:t>
            </a:r>
          </a:p>
          <a:p>
            <a:r>
              <a:rPr lang="es-ES" dirty="0" smtClean="0"/>
              <a:t>Todos los frascos son de cristal.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63" y="2024642"/>
            <a:ext cx="4183062" cy="3188801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387582" y="3157377"/>
            <a:ext cx="497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s-ES" dirty="0" smtClean="0"/>
              <a:t>Miel de bosque </a:t>
            </a:r>
            <a:r>
              <a:rPr lang="es-ES" b="1" dirty="0" smtClean="0"/>
              <a:t>Ref:01</a:t>
            </a:r>
          </a:p>
          <a:p>
            <a:pPr>
              <a:buClr>
                <a:schemeClr val="accent4"/>
              </a:buClr>
            </a:pPr>
            <a:r>
              <a:rPr lang="es-ES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   500 Gr: 5,08€ IVA incluido.</a:t>
            </a:r>
          </a:p>
          <a:p>
            <a:pPr>
              <a:buClr>
                <a:schemeClr val="accent4"/>
              </a:buClr>
            </a:pPr>
            <a:r>
              <a:rPr lang="es-E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s-ES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  250 Gr: 3,19€ IVA incluido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387582" y="4326494"/>
            <a:ext cx="3949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s-ES" dirty="0"/>
              <a:t>Miel de mil flores </a:t>
            </a:r>
            <a:r>
              <a:rPr lang="es-ES" b="1" dirty="0" err="1" smtClean="0"/>
              <a:t>Ref</a:t>
            </a:r>
            <a:r>
              <a:rPr lang="es-ES" b="1" dirty="0" smtClean="0"/>
              <a:t>: 02</a:t>
            </a:r>
            <a:endParaRPr lang="es-ES" b="1" dirty="0"/>
          </a:p>
          <a:p>
            <a:pPr>
              <a:buClr>
                <a:schemeClr val="accent4"/>
              </a:buClr>
            </a:pPr>
            <a:r>
              <a:rPr lang="es-E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   </a:t>
            </a:r>
            <a:r>
              <a:rPr lang="es-ES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500 Gr: </a:t>
            </a:r>
            <a:r>
              <a:rPr lang="es-E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4,75€ IVA incluido.</a:t>
            </a:r>
          </a:p>
          <a:p>
            <a:pPr>
              <a:buClr>
                <a:schemeClr val="accent4"/>
              </a:buClr>
            </a:pPr>
            <a:r>
              <a:rPr lang="es-E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   </a:t>
            </a:r>
            <a:r>
              <a:rPr lang="es-ES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250 Gr: </a:t>
            </a:r>
            <a:r>
              <a:rPr lang="es-E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3,30€ IVA incluido</a:t>
            </a:r>
          </a:p>
        </p:txBody>
      </p:sp>
    </p:spTree>
    <p:extLst>
      <p:ext uri="{BB962C8B-B14F-4D97-AF65-F5344CB8AC3E}">
        <p14:creationId xmlns:p14="http://schemas.microsoft.com/office/powerpoint/2010/main" val="223681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2800"/>
          </a:xfrm>
        </p:spPr>
        <p:txBody>
          <a:bodyPr>
            <a:noAutofit/>
          </a:bodyPr>
          <a:lstStyle/>
          <a:p>
            <a:r>
              <a:rPr lang="es-ES" sz="40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Aceite Oliva Virgen Extra </a:t>
            </a:r>
            <a:r>
              <a:rPr lang="es-ES" sz="400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Ecológico</a:t>
            </a:r>
            <a:br>
              <a:rPr lang="es-ES" sz="400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s-ES" sz="40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s-ES" sz="400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           </a:t>
            </a:r>
            <a:r>
              <a:rPr lang="es-ES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( ECO RECES) </a:t>
            </a:r>
            <a:r>
              <a:rPr lang="es-ES" sz="40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s-ES" sz="40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endParaRPr lang="es-ES" sz="4000" dirty="0">
              <a:ln w="0"/>
              <a:solidFill>
                <a:schemeClr val="accent4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9496" y="-334523"/>
            <a:ext cx="6955366" cy="8359818"/>
          </a:xfrm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293170" y="2290563"/>
            <a:ext cx="4184034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Aceite </a:t>
            </a:r>
            <a:r>
              <a:rPr lang="es-ES" dirty="0"/>
              <a:t>limpio y agradable, con garra y un sabor muy aromático </a:t>
            </a:r>
            <a:r>
              <a:rPr lang="es-ES" dirty="0" smtClean="0"/>
              <a:t>que recuerda al sabor de antaño.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6" name="CuadroTexto 5"/>
          <p:cNvSpPr txBox="1"/>
          <p:nvPr/>
        </p:nvSpPr>
        <p:spPr>
          <a:xfrm>
            <a:off x="5677037" y="3907785"/>
            <a:ext cx="341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dirty="0"/>
              <a:t>Envase de </a:t>
            </a:r>
            <a:r>
              <a:rPr lang="pt-BR" dirty="0" smtClean="0"/>
              <a:t>½ L.</a:t>
            </a:r>
            <a:endParaRPr lang="es-ES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r>
              <a:rPr lang="es-E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s-ES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  3,00 € IVA incluido</a:t>
            </a:r>
            <a:endParaRPr lang="es-ES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77334" y="6434840"/>
            <a:ext cx="5101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Producido</a:t>
            </a:r>
            <a:r>
              <a:rPr lang="pt-BR" dirty="0" smtClean="0"/>
              <a:t>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Villarejo</a:t>
            </a:r>
            <a:r>
              <a:rPr lang="pt-BR" dirty="0"/>
              <a:t> de </a:t>
            </a:r>
            <a:r>
              <a:rPr lang="pt-BR" dirty="0" err="1"/>
              <a:t>Salvanes</a:t>
            </a:r>
            <a:r>
              <a:rPr lang="pt-BR" dirty="0"/>
              <a:t> </a:t>
            </a:r>
            <a:r>
              <a:rPr lang="pt-BR" dirty="0" smtClean="0"/>
              <a:t>(</a:t>
            </a:r>
            <a:r>
              <a:rPr lang="pt-BR" dirty="0"/>
              <a:t>Madrid).</a:t>
            </a:r>
            <a:endParaRPr lang="es-ES" dirty="0"/>
          </a:p>
          <a:p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5677037" y="4692162"/>
            <a:ext cx="341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dirty="0"/>
              <a:t>Envase de </a:t>
            </a:r>
            <a:r>
              <a:rPr lang="pt-BR" dirty="0" smtClean="0"/>
              <a:t>¼ L.</a:t>
            </a:r>
            <a:endParaRPr lang="es-ES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r>
              <a:rPr lang="es-E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s-ES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  1,75 € IVA incluido</a:t>
            </a:r>
            <a:endParaRPr lang="es-ES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005870" y="5691352"/>
            <a:ext cx="2365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Ref:03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53626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6" y="177800"/>
            <a:ext cx="8596668" cy="1320800"/>
          </a:xfrm>
        </p:spPr>
        <p:txBody>
          <a:bodyPr>
            <a:noAutofit/>
          </a:bodyPr>
          <a:lstStyle/>
          <a:p>
            <a:r>
              <a:rPr lang="es-ES" sz="440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Torreznos de panceta </a:t>
            </a:r>
            <a:r>
              <a:rPr lang="es-ES" sz="44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en a</a:t>
            </a:r>
            <a:r>
              <a:rPr lang="es-ES" sz="440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dobo.</a:t>
            </a:r>
            <a:r>
              <a:rPr lang="es-ES" sz="44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s-ES" sz="44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endParaRPr lang="es-ES" sz="4400" dirty="0">
              <a:ln w="0"/>
              <a:solidFill>
                <a:schemeClr val="accent4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1597941"/>
            <a:ext cx="4072466" cy="5042571"/>
          </a:xfrm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64570" y="1498601"/>
            <a:ext cx="4689030" cy="190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Ricos torreznos de panceta en adobo , elaborados en Villanueva del Pardillo (Madrid) por la empresa Patatas Fritas Marisa , S.A 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dirty="0" smtClean="0"/>
              <a:t>No </a:t>
            </a:r>
            <a:r>
              <a:rPr lang="es-ES" dirty="0"/>
              <a:t>contiene alérgenos.</a:t>
            </a:r>
          </a:p>
          <a:p>
            <a:pPr marL="0" indent="0">
              <a:buNone/>
            </a:pPr>
            <a:endParaRPr lang="es-ES" dirty="0" smtClean="0"/>
          </a:p>
        </p:txBody>
      </p:sp>
      <p:sp>
        <p:nvSpPr>
          <p:cNvPr id="3" name="CuadroTexto 2"/>
          <p:cNvSpPr txBox="1"/>
          <p:nvPr/>
        </p:nvSpPr>
        <p:spPr>
          <a:xfrm>
            <a:off x="5715000" y="3810000"/>
            <a:ext cx="3559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s-ES" dirty="0"/>
              <a:t>Tarrina 150 Gr</a:t>
            </a:r>
          </a:p>
          <a:p>
            <a:r>
              <a:rPr lang="es-ES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    2,50 </a:t>
            </a:r>
            <a:r>
              <a:rPr lang="es-E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€ IVA incluido.</a:t>
            </a:r>
          </a:p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5896303" y="4733330"/>
            <a:ext cx="2569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Ref:04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10385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501" y="16716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s-ES" sz="400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Mermeladas del convento las Carmelitas Descalzas</a:t>
            </a:r>
            <a:r>
              <a:rPr lang="es-ES" sz="40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s-ES" sz="400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de </a:t>
            </a:r>
            <a:r>
              <a:rPr lang="es-ES" sz="4000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Loeches</a:t>
            </a:r>
            <a:r>
              <a:rPr lang="es-ES" sz="40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s-ES" sz="400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(Madrid)</a:t>
            </a:r>
            <a:endParaRPr lang="es-ES" sz="4000" dirty="0">
              <a:ln w="0"/>
              <a:solidFill>
                <a:schemeClr val="accent4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89" y="2244967"/>
            <a:ext cx="6336147" cy="2501246"/>
          </a:xfrm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962337" y="3024660"/>
            <a:ext cx="2444132" cy="4506440"/>
          </a:xfrm>
        </p:spPr>
        <p:txBody>
          <a:bodyPr>
            <a:noAutofit/>
          </a:bodyPr>
          <a:lstStyle/>
          <a:p>
            <a:pPr>
              <a:buClr>
                <a:schemeClr val="accent4"/>
              </a:buClr>
              <a:buSzPct val="100000"/>
              <a:buFont typeface="Wingdings" panose="05000000000000000000" pitchFamily="2" charset="2"/>
              <a:buChar char="Ø"/>
            </a:pPr>
            <a:r>
              <a:rPr lang="es-ES" sz="1400" b="1" dirty="0" smtClean="0"/>
              <a:t>NARANJA </a:t>
            </a:r>
            <a:r>
              <a:rPr lang="es-ES" sz="1400" b="1" dirty="0"/>
              <a:t>CON </a:t>
            </a:r>
            <a:r>
              <a:rPr lang="es-ES" sz="1400" b="1" dirty="0" smtClean="0"/>
              <a:t>CHOCOLATE</a:t>
            </a:r>
          </a:p>
          <a:p>
            <a:pPr>
              <a:buClr>
                <a:schemeClr val="accent4"/>
              </a:buClr>
              <a:buSzPct val="100000"/>
              <a:buFont typeface="Wingdings" panose="05000000000000000000" pitchFamily="2" charset="2"/>
              <a:buChar char="Ø"/>
            </a:pPr>
            <a:r>
              <a:rPr lang="es-ES" sz="1400" b="1" dirty="0" smtClean="0"/>
              <a:t>CIRUELA CON CHOCOLATE</a:t>
            </a:r>
          </a:p>
          <a:p>
            <a:pPr>
              <a:buClr>
                <a:schemeClr val="accent4"/>
              </a:buClr>
              <a:buSzPct val="100000"/>
              <a:buFont typeface="Wingdings" panose="05000000000000000000" pitchFamily="2" charset="2"/>
              <a:buChar char="Ø"/>
            </a:pPr>
            <a:r>
              <a:rPr lang="es-ES" sz="1400" b="1" dirty="0" smtClean="0"/>
              <a:t>FRESA </a:t>
            </a:r>
            <a:r>
              <a:rPr lang="es-ES" sz="1400" b="1" dirty="0"/>
              <a:t>CON </a:t>
            </a:r>
            <a:r>
              <a:rPr lang="es-ES" sz="1400" b="1" dirty="0" smtClean="0"/>
              <a:t>CHOCOLATE</a:t>
            </a:r>
          </a:p>
          <a:p>
            <a:pPr>
              <a:buClr>
                <a:schemeClr val="accent4"/>
              </a:buClr>
              <a:buSzPct val="100000"/>
              <a:buFont typeface="Wingdings" panose="05000000000000000000" pitchFamily="2" charset="2"/>
              <a:buChar char="Ø"/>
            </a:pPr>
            <a:r>
              <a:rPr lang="es-ES" sz="1400" b="1" dirty="0" smtClean="0"/>
              <a:t>CEREZA </a:t>
            </a:r>
            <a:r>
              <a:rPr lang="es-ES" sz="1400" b="1" dirty="0"/>
              <a:t>CON </a:t>
            </a:r>
            <a:r>
              <a:rPr lang="es-ES" sz="1400" b="1" dirty="0" smtClean="0"/>
              <a:t>CHOCOLATE</a:t>
            </a:r>
          </a:p>
          <a:p>
            <a:pPr>
              <a:buClr>
                <a:schemeClr val="accent4"/>
              </a:buClr>
              <a:buSzPct val="100000"/>
              <a:buFont typeface="Wingdings" panose="05000000000000000000" pitchFamily="2" charset="2"/>
              <a:buChar char="Ø"/>
            </a:pPr>
            <a:r>
              <a:rPr lang="es-ES" sz="1400" b="1" dirty="0" smtClean="0"/>
              <a:t>NARANJA</a:t>
            </a:r>
          </a:p>
          <a:p>
            <a:pPr>
              <a:buClr>
                <a:schemeClr val="accent4"/>
              </a:buClr>
              <a:buSzPct val="100000"/>
              <a:buFont typeface="Wingdings" panose="05000000000000000000" pitchFamily="2" charset="2"/>
              <a:buChar char="Ø"/>
            </a:pPr>
            <a:r>
              <a:rPr lang="es-ES" sz="1400" b="1" dirty="0" smtClean="0"/>
              <a:t>NARANJA AMARGA</a:t>
            </a:r>
          </a:p>
          <a:p>
            <a:pPr>
              <a:buClr>
                <a:schemeClr val="accent4"/>
              </a:buClr>
              <a:buSzPct val="100000"/>
              <a:buFont typeface="Wingdings" panose="05000000000000000000" pitchFamily="2" charset="2"/>
              <a:buChar char="Ø"/>
            </a:pPr>
            <a:r>
              <a:rPr lang="es-ES" sz="1400" b="1" dirty="0" smtClean="0"/>
              <a:t>CIRUELA</a:t>
            </a:r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9626600" y="1320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b="1" dirty="0"/>
          </a:p>
        </p:txBody>
      </p:sp>
      <p:sp>
        <p:nvSpPr>
          <p:cNvPr id="9" name="Marcador de contenido 3"/>
          <p:cNvSpPr txBox="1">
            <a:spLocks/>
          </p:cNvSpPr>
          <p:nvPr/>
        </p:nvSpPr>
        <p:spPr>
          <a:xfrm>
            <a:off x="9101669" y="3024660"/>
            <a:ext cx="2444132" cy="4506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4"/>
              </a:buClr>
              <a:buSzPct val="100000"/>
              <a:buFont typeface="Wingdings" panose="05000000000000000000" pitchFamily="2" charset="2"/>
              <a:buChar char="Ø"/>
            </a:pPr>
            <a:r>
              <a:rPr lang="es-ES" sz="1400" b="1" dirty="0" smtClean="0"/>
              <a:t>FRESA</a:t>
            </a:r>
          </a:p>
          <a:p>
            <a:pPr>
              <a:buClr>
                <a:schemeClr val="accent4"/>
              </a:buClr>
              <a:buSzPct val="100000"/>
              <a:buFont typeface="Wingdings" panose="05000000000000000000" pitchFamily="2" charset="2"/>
              <a:buChar char="Ø"/>
            </a:pPr>
            <a:r>
              <a:rPr lang="es-ES" sz="1400" b="1" dirty="0" smtClean="0"/>
              <a:t>LIMÓN</a:t>
            </a:r>
          </a:p>
          <a:p>
            <a:pPr>
              <a:buClr>
                <a:schemeClr val="accent4"/>
              </a:buClr>
              <a:buSzPct val="100000"/>
              <a:buFont typeface="Wingdings" panose="05000000000000000000" pitchFamily="2" charset="2"/>
              <a:buChar char="Ø"/>
            </a:pPr>
            <a:r>
              <a:rPr lang="es-ES" sz="1400" b="1" dirty="0" smtClean="0"/>
              <a:t>MANDARINA</a:t>
            </a:r>
          </a:p>
          <a:p>
            <a:pPr>
              <a:buClr>
                <a:schemeClr val="accent4"/>
              </a:buClr>
              <a:buSzPct val="100000"/>
              <a:buFont typeface="Wingdings" panose="05000000000000000000" pitchFamily="2" charset="2"/>
              <a:buChar char="Ø"/>
            </a:pPr>
            <a:r>
              <a:rPr lang="es-ES" sz="1400" b="1" dirty="0" smtClean="0"/>
              <a:t>CEREZA</a:t>
            </a:r>
          </a:p>
          <a:p>
            <a:pPr>
              <a:buClr>
                <a:schemeClr val="accent4"/>
              </a:buClr>
              <a:buSzPct val="100000"/>
              <a:buFont typeface="Wingdings" panose="05000000000000000000" pitchFamily="2" charset="2"/>
              <a:buChar char="Ø"/>
            </a:pPr>
            <a:r>
              <a:rPr lang="es-ES" sz="1400" b="1" dirty="0" smtClean="0"/>
              <a:t>MEMBRILLO</a:t>
            </a:r>
          </a:p>
          <a:p>
            <a:pPr>
              <a:buClr>
                <a:schemeClr val="accent4"/>
              </a:buClr>
              <a:buSzPct val="100000"/>
              <a:buFont typeface="Wingdings" panose="05000000000000000000" pitchFamily="2" charset="2"/>
              <a:buChar char="Ø"/>
            </a:pPr>
            <a:r>
              <a:rPr lang="es-ES" sz="1400" b="1" dirty="0" smtClean="0"/>
              <a:t>MEMBRILLO </a:t>
            </a:r>
            <a:r>
              <a:rPr lang="es-ES" sz="1400" b="1" dirty="0"/>
              <a:t>CON </a:t>
            </a:r>
            <a:r>
              <a:rPr lang="es-ES" sz="1400" b="1" dirty="0" smtClean="0"/>
              <a:t>NARANJA</a:t>
            </a:r>
          </a:p>
          <a:p>
            <a:pPr>
              <a:buClr>
                <a:schemeClr val="accent4"/>
              </a:buClr>
              <a:buSzPct val="100000"/>
              <a:buFont typeface="Wingdings" panose="05000000000000000000" pitchFamily="2" charset="2"/>
              <a:buChar char="Ø"/>
            </a:pPr>
            <a:r>
              <a:rPr lang="es-ES" sz="1400" b="1" dirty="0" smtClean="0"/>
              <a:t>TOMATE</a:t>
            </a:r>
          </a:p>
          <a:p>
            <a:pPr>
              <a:buClr>
                <a:schemeClr val="accent4"/>
              </a:buClr>
              <a:buSzPct val="100000"/>
              <a:buFont typeface="Wingdings" panose="05000000000000000000" pitchFamily="2" charset="2"/>
              <a:buChar char="Ø"/>
            </a:pPr>
            <a:r>
              <a:rPr lang="es-ES" sz="1400" b="1" dirty="0" smtClean="0"/>
              <a:t>MANZANA </a:t>
            </a:r>
            <a:r>
              <a:rPr lang="es-ES" sz="1400" b="1" dirty="0"/>
              <a:t>A LA </a:t>
            </a:r>
            <a:r>
              <a:rPr lang="es-ES" sz="1400" b="1" dirty="0" smtClean="0"/>
              <a:t>MENTA</a:t>
            </a:r>
          </a:p>
          <a:p>
            <a:pPr marL="0" indent="0">
              <a:buNone/>
            </a:pPr>
            <a:r>
              <a:rPr lang="es-ES" sz="1400" b="1" dirty="0"/>
              <a:t/>
            </a:r>
            <a:br>
              <a:rPr lang="es-ES" sz="1400" b="1" dirty="0"/>
            </a:br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870213" y="5372100"/>
            <a:ext cx="3619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s-ES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Tarros de 280 Gr:</a:t>
            </a:r>
          </a:p>
          <a:p>
            <a:pPr>
              <a:buClr>
                <a:schemeClr val="accent4"/>
              </a:buClr>
            </a:pPr>
            <a:r>
              <a:rPr lang="es-ES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3,50€ IVA incluido.</a:t>
            </a:r>
            <a:endParaRPr lang="es-ES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962337" y="2358879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Sabores:</a:t>
            </a:r>
            <a:endParaRPr lang="es-ES" sz="2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1870213" y="6018431"/>
            <a:ext cx="2260353" cy="366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Ref:05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46768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6234" y="342900"/>
            <a:ext cx="9241366" cy="1320800"/>
          </a:xfrm>
        </p:spPr>
        <p:txBody>
          <a:bodyPr>
            <a:noAutofit/>
          </a:bodyPr>
          <a:lstStyle/>
          <a:p>
            <a:r>
              <a:rPr lang="es-ES" sz="440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Queso Embrujo de la Sierra</a:t>
            </a:r>
            <a:r>
              <a:rPr lang="es-ES" sz="44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s-ES" sz="44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endParaRPr lang="es-ES" sz="4400" dirty="0">
              <a:ln w="0"/>
              <a:solidFill>
                <a:schemeClr val="accent4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591300" y="2839998"/>
            <a:ext cx="332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Queso artesanal elaborado con leche cruda de oveja.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6591300" y="3872625"/>
            <a:ext cx="354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s-ES" dirty="0" smtClean="0"/>
              <a:t>Cuña aprox: 400 Gr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6591300" y="4477961"/>
            <a:ext cx="332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s-E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Precio:</a:t>
            </a:r>
            <a:r>
              <a:rPr lang="es-ES" dirty="0" smtClean="0"/>
              <a:t> </a:t>
            </a:r>
            <a:r>
              <a:rPr lang="es-E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4,40€ y 1Kg 11</a:t>
            </a:r>
            <a:r>
              <a:rPr lang="es-ES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€</a:t>
            </a:r>
          </a:p>
          <a:p>
            <a:pPr algn="ctr">
              <a:buClr>
                <a:schemeClr val="accent4"/>
              </a:buClr>
            </a:pPr>
            <a:r>
              <a:rPr lang="es-ES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IVA incluido</a:t>
            </a:r>
            <a:endParaRPr lang="es-ES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75500" y="2670834"/>
            <a:ext cx="3204779" cy="240358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65997" y="2670833"/>
            <a:ext cx="3204780" cy="240358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41447" y="5712220"/>
            <a:ext cx="2024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Ref:06</a:t>
            </a:r>
            <a:endParaRPr lang="es-ES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558225" y="5712220"/>
            <a:ext cx="202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Ref:07</a:t>
            </a:r>
            <a:endParaRPr lang="es-ES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576097" y="1663700"/>
            <a:ext cx="2403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Semicurado</a:t>
            </a:r>
            <a:endParaRPr lang="es-ES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366593" y="1663699"/>
            <a:ext cx="2403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Curado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25690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Caramelos violeta típicos de Madrid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6906" y="2299692"/>
            <a:ext cx="4803422" cy="3602566"/>
          </a:xfrm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722553" y="3924301"/>
            <a:ext cx="4708698" cy="1663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i="1" dirty="0" smtClean="0">
                <a:solidFill>
                  <a:srgbClr val="9378CA"/>
                </a:solidFill>
              </a:rPr>
              <a:t>“Es anécdota y tópico quizá legendario que el rey Alfonso XIII compraba estas "violetas" tanto para su esposa, la reina Victoria Eugenia, como para su amante, Carmen Ruiz de Moragas.”</a:t>
            </a:r>
            <a:endParaRPr lang="es-ES" i="1" dirty="0">
              <a:solidFill>
                <a:srgbClr val="9378CA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722553" y="2153572"/>
            <a:ext cx="478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Violetas de Caramelos elaborados con esencias de violeta y forma de flor de 5 pétalos. Todo un clásico en las pastelerías madrileñas. Apto para celíacos.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453621" y="5579356"/>
            <a:ext cx="3325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s-ES" dirty="0" smtClean="0"/>
              <a:t>1 Bolsa de 100 Gr</a:t>
            </a:r>
          </a:p>
          <a:p>
            <a:pPr>
              <a:buClr>
                <a:schemeClr val="accent4"/>
              </a:buClr>
            </a:pPr>
            <a:r>
              <a:rPr lang="es-ES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   1,20€ IVA incluido</a:t>
            </a:r>
            <a:endParaRPr lang="es-ES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5754414" y="6158401"/>
            <a:ext cx="1765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Ref:08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02266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03" y="1772649"/>
            <a:ext cx="3083618" cy="233631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666" y="1782585"/>
            <a:ext cx="3083618" cy="231644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4898" y="1802129"/>
            <a:ext cx="3037903" cy="2338163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220212" y="83739"/>
            <a:ext cx="60545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spcBef>
                <a:spcPct val="0"/>
              </a:spcBef>
            </a:pPr>
            <a:r>
              <a:rPr lang="es-ES" sz="48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+mj-ea"/>
                <a:cs typeface="+mj-cs"/>
              </a:rPr>
              <a:t>Rosquillas San Isidro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88434" y="1194848"/>
            <a:ext cx="308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Rosquillas tontas </a:t>
            </a:r>
            <a:endParaRPr lang="es-ES" sz="24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912019" y="1256403"/>
            <a:ext cx="3144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Rosquillas Santa Clara </a:t>
            </a:r>
            <a:endParaRPr lang="es-ES" sz="20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7296833" y="1194848"/>
            <a:ext cx="3037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Rosquillas listas</a:t>
            </a:r>
            <a:endParaRPr lang="es-ES" sz="2400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993750" y="4883739"/>
            <a:ext cx="9483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Estas rosquillas son de los productos mas famosos tradicionales madrileños. Hay costumbre de consumirlas en la fiesta de San Isidro.</a:t>
            </a:r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791743" y="4245134"/>
            <a:ext cx="2676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s-ES" dirty="0" smtClean="0"/>
              <a:t>Sin azúcares 180 Gr</a:t>
            </a:r>
          </a:p>
          <a:p>
            <a:r>
              <a:rPr lang="es-ES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mic Sans MS" panose="030F0702030302020204" pitchFamily="66" charset="0"/>
              </a:rPr>
              <a:t>    </a:t>
            </a:r>
            <a:endParaRPr lang="es-ES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mic Sans MS" panose="030F0702030302020204" pitchFamily="66" charset="0"/>
            </a:endParaRPr>
          </a:p>
          <a:p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4855914" y="4225106"/>
            <a:ext cx="1473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s-ES" dirty="0" smtClean="0"/>
              <a:t>180 Gr</a:t>
            </a:r>
          </a:p>
          <a:p>
            <a:r>
              <a:rPr lang="es-ES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mic Sans MS" panose="030F0702030302020204" pitchFamily="66" charset="0"/>
              </a:rPr>
              <a:t>    </a:t>
            </a:r>
            <a:endParaRPr lang="es-ES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8056609" y="4285908"/>
            <a:ext cx="1518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s-ES" dirty="0" smtClean="0"/>
              <a:t>270 Gr</a:t>
            </a:r>
          </a:p>
          <a:p>
            <a:r>
              <a:rPr lang="es-ES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mic Sans MS" panose="030F0702030302020204" pitchFamily="66" charset="0"/>
              </a:rPr>
              <a:t>    </a:t>
            </a:r>
            <a:endParaRPr lang="es-ES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mic Sans MS" panose="030F0702030302020204" pitchFamily="66" charset="0"/>
            </a:endParaRPr>
          </a:p>
          <a:p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1363050" y="5554886"/>
            <a:ext cx="7768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FF0000"/>
                </a:solidFill>
              </a:rPr>
              <a:t>¡¡¡OJO!!!</a:t>
            </a:r>
          </a:p>
          <a:p>
            <a:r>
              <a:rPr lang="es-ES" sz="2000" dirty="0" smtClean="0">
                <a:solidFill>
                  <a:srgbClr val="FF0000"/>
                </a:solidFill>
              </a:rPr>
              <a:t>Todavía no conocemos los precios porque no ha comenzado la producción. En cuanto lo sepamos os lo comunicamos, para que tengáis una idea el año pasado estaban alrededor de 2,00€.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051066" y="4524341"/>
            <a:ext cx="290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Ref:09</a:t>
            </a:r>
            <a:endParaRPr lang="es-ES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4855914" y="4524341"/>
            <a:ext cx="18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Ref:10</a:t>
            </a:r>
            <a:endParaRPr lang="es-ES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8470677" y="4614259"/>
            <a:ext cx="118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Ref:11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66789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596</TotalTime>
  <Words>510</Words>
  <Application>Microsoft Office PowerPoint</Application>
  <PresentationFormat>Panorámica</PresentationFormat>
  <Paragraphs>107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Calibri</vt:lpstr>
      <vt:lpstr>Comic Sans MS</vt:lpstr>
      <vt:lpstr>Trebuchet MS</vt:lpstr>
      <vt:lpstr>Wingdings</vt:lpstr>
      <vt:lpstr>Wingdings 3</vt:lpstr>
      <vt:lpstr>Faceta</vt:lpstr>
      <vt:lpstr>Catálogo              Madrid Delicius</vt:lpstr>
      <vt:lpstr>INDICE</vt:lpstr>
      <vt:lpstr>Presentación de PowerPoint</vt:lpstr>
      <vt:lpstr>Aceite Oliva Virgen Extra Ecológico                  ( ECO RECES)  </vt:lpstr>
      <vt:lpstr>Torreznos de panceta en adobo. </vt:lpstr>
      <vt:lpstr>Mermeladas del convento las Carmelitas Descalzas de Loeches (Madrid)</vt:lpstr>
      <vt:lpstr>Queso Embrujo de la Sierra </vt:lpstr>
      <vt:lpstr>Caramelos violeta típicos de Madrid</vt:lpstr>
      <vt:lpstr>Presentación de PowerPoint</vt:lpstr>
      <vt:lpstr>Hierbas aromáticas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Madrid Delicius</dc:title>
  <dc:creator>1GAM</dc:creator>
  <cp:lastModifiedBy>1GAM</cp:lastModifiedBy>
  <cp:revision>45</cp:revision>
  <dcterms:created xsi:type="dcterms:W3CDTF">2018-02-06T10:57:53Z</dcterms:created>
  <dcterms:modified xsi:type="dcterms:W3CDTF">2018-03-07T08:48:39Z</dcterms:modified>
</cp:coreProperties>
</file>