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57" r:id="rId2"/>
  </p:sldMasterIdLst>
  <p:notesMasterIdLst>
    <p:notesMasterId r:id="rId14"/>
  </p:notesMasterIdLst>
  <p:sldIdLst>
    <p:sldId id="256" r:id="rId3"/>
    <p:sldId id="266" r:id="rId4"/>
    <p:sldId id="257" r:id="rId5"/>
    <p:sldId id="264" r:id="rId6"/>
    <p:sldId id="260" r:id="rId7"/>
    <p:sldId id="258" r:id="rId8"/>
    <p:sldId id="259" r:id="rId9"/>
    <p:sldId id="261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0000CC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E454C-C087-4E69-80FB-BC4F399F9065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044D5-EE41-43FA-B921-CF9A302DC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17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44D5-EE41-43FA-B921-CF9A302DCB0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48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03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8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804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1466" y="0"/>
            <a:ext cx="2220534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7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5460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82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92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111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436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258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92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20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651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067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922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290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786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493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588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37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789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12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9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67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8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4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46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28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0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E2AEED0-9B18-46A9-AF0A-9C48C780EB22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97D069-7FE5-4EE9-BB2E-EF24923964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69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13517" r="12153" b="26982"/>
          <a:stretch/>
        </p:blipFill>
        <p:spPr>
          <a:xfrm>
            <a:off x="2451100" y="1338200"/>
            <a:ext cx="6953250" cy="3861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 de texto 1"/>
          <p:cNvSpPr txBox="1"/>
          <p:nvPr/>
        </p:nvSpPr>
        <p:spPr>
          <a:xfrm>
            <a:off x="2689225" y="1146501"/>
            <a:ext cx="6477000" cy="15966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1" vert="horz" wrap="none" lIns="91440" tIns="45720" rIns="91440" bIns="45720" numCol="1" spcCol="0" rtlCol="0" fromWordArt="0" anchor="t" anchorCtr="0" forceAA="0" compatLnSpc="1">
            <a:prstTxWarp prst="textArchUp">
              <a:avLst>
                <a:gd name="adj" fmla="val 10870696"/>
              </a:avLst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NO TE QUEDES CON</a:t>
            </a:r>
            <a:r>
              <a:rPr kumimoji="0" lang="es-ES" sz="3600" b="1" i="0" u="none" strike="noStrike" kern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LAS GANAS </a:t>
            </a:r>
            <a:endParaRPr kumimoji="0" lang="es-ES" sz="36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 rot="207095">
            <a:off x="4750075" y="4009508"/>
            <a:ext cx="1967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 Rounded MT Bold" panose="020F0704030504030204" pitchFamily="34" charset="0"/>
              </a:rPr>
              <a:t>S. Cooperativa</a:t>
            </a:r>
            <a:endParaRPr lang="es-E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8210" y="243689"/>
            <a:ext cx="8999111" cy="1151965"/>
          </a:xfrm>
        </p:spPr>
        <p:txBody>
          <a:bodyPr>
            <a:normAutofit/>
          </a:bodyPr>
          <a:lstStyle/>
          <a:p>
            <a:pPr algn="ctr"/>
            <a:r>
              <a:rPr lang="es-ES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Jabones en forma de pie, Nuestra </a:t>
            </a:r>
            <a:r>
              <a:rPr lang="es-E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eñora del Camino (</a:t>
            </a:r>
            <a:r>
              <a:rPr lang="es-E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adrid ) </a:t>
            </a:r>
            <a:endParaRPr lang="es-ES" sz="2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43" y="1052153"/>
            <a:ext cx="4139035" cy="448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5448791" y="2260735"/>
            <a:ext cx="46235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Elige estos graciosos pies </a:t>
            </a:r>
            <a:r>
              <a:rPr lang="es-ES" dirty="0" smtClean="0"/>
              <a:t>aromáticos </a:t>
            </a:r>
            <a:r>
              <a:rPr lang="es-ES" dirty="0"/>
              <a:t>hecho de glicerina para regalar o decorar tu </a:t>
            </a:r>
            <a:r>
              <a:rPr lang="es-ES" dirty="0" smtClean="0"/>
              <a:t>baño</a:t>
            </a:r>
          </a:p>
          <a:p>
            <a:r>
              <a:rPr lang="es-ES" dirty="0" smtClean="0"/>
              <a:t>A parte del color tiene aroma 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Medidas</a:t>
            </a:r>
            <a:r>
              <a:rPr lang="es-ES" dirty="0"/>
              <a:t>: largo 6.4 cm ancho 2.8 cm.</a:t>
            </a:r>
          </a:p>
          <a:p>
            <a:r>
              <a:rPr lang="es-ES" dirty="0"/>
              <a:t>Puedes elegir color y esencia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Precio: 1,99€</a:t>
            </a:r>
            <a:endParaRPr lang="es-ES" dirty="0"/>
          </a:p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5448791" y="1395654"/>
            <a:ext cx="437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Son productos elaborados en talleres por personas discapacitadas.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477321" y="5754111"/>
            <a:ext cx="927279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008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51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0417" y="146881"/>
            <a:ext cx="7327378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Plantas </a:t>
            </a:r>
            <a:r>
              <a:rPr lang="es-ES" sz="31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aromáticas</a:t>
            </a:r>
            <a:r>
              <a:rPr lang="es-ES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de Talamanca de </a:t>
            </a:r>
            <a:r>
              <a:rPr lang="es-E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ES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arama Madrid</a:t>
            </a:r>
            <a:br>
              <a:rPr lang="es-ES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5" y="722864"/>
            <a:ext cx="2443766" cy="437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6410" y="1298847"/>
            <a:ext cx="2472742" cy="430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/>
          <p:cNvSpPr txBox="1"/>
          <p:nvPr/>
        </p:nvSpPr>
        <p:spPr>
          <a:xfrm>
            <a:off x="5944106" y="1209639"/>
            <a:ext cx="5164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Hierbas aromáticas  de cultivo bilógico certificado .Proyecto familiar que elabora productos naturales y ecológicos a través de una producción sostenible en una hermosa finca </a:t>
            </a:r>
            <a:r>
              <a:rPr lang="es-ES" dirty="0"/>
              <a:t>c</a:t>
            </a:r>
            <a:r>
              <a:rPr lang="es-ES" dirty="0" smtClean="0"/>
              <a:t>erealera en Talamanca de Jarama Madrid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5680188" y="2989346"/>
            <a:ext cx="227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Bolsa: 25g: 2,50€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700035" y="3000077"/>
            <a:ext cx="224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Bolsa:25g :2,00€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949239" y="3453278"/>
            <a:ext cx="2313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Orégano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Albahaca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Tomillo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Salvia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Ajedrea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Perejil 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964051" y="3481852"/>
            <a:ext cx="171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Romero </a:t>
            </a:r>
          </a:p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10477321" y="5754111"/>
            <a:ext cx="927279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009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32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1520" y="2141460"/>
            <a:ext cx="3355607" cy="1181289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es-ES" sz="7200" dirty="0" smtClean="0"/>
              <a:t>índice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370046" y="506593"/>
            <a:ext cx="60530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dirty="0" smtClean="0">
                <a:solidFill>
                  <a:srgbClr val="C00000"/>
                </a:solidFill>
              </a:rPr>
              <a:t>001 </a:t>
            </a:r>
            <a:r>
              <a:rPr lang="es-ES" dirty="0" smtClean="0">
                <a:solidFill>
                  <a:srgbClr val="000099"/>
                </a:solidFill>
              </a:rPr>
              <a:t>      Aceite Eco  Reces, ecológico.</a:t>
            </a:r>
          </a:p>
          <a:p>
            <a:pPr>
              <a:lnSpc>
                <a:spcPct val="200000"/>
              </a:lnSpc>
            </a:pPr>
            <a:r>
              <a:rPr lang="es-ES" dirty="0" smtClean="0">
                <a:solidFill>
                  <a:srgbClr val="C00000"/>
                </a:solidFill>
              </a:rPr>
              <a:t>002</a:t>
            </a:r>
            <a:r>
              <a:rPr lang="es-ES" dirty="0">
                <a:solidFill>
                  <a:srgbClr val="000099"/>
                </a:solidFill>
              </a:rPr>
              <a:t> </a:t>
            </a:r>
            <a:r>
              <a:rPr lang="es-ES" dirty="0" smtClean="0">
                <a:solidFill>
                  <a:srgbClr val="000099"/>
                </a:solidFill>
              </a:rPr>
              <a:t>     Aceite </a:t>
            </a:r>
            <a:r>
              <a:rPr lang="es-ES" dirty="0">
                <a:solidFill>
                  <a:srgbClr val="000099"/>
                </a:solidFill>
              </a:rPr>
              <a:t>Eco  </a:t>
            </a:r>
            <a:r>
              <a:rPr lang="es-ES" dirty="0" smtClean="0">
                <a:solidFill>
                  <a:srgbClr val="000099"/>
                </a:solidFill>
              </a:rPr>
              <a:t>Reces extra virgen.</a:t>
            </a:r>
          </a:p>
          <a:p>
            <a:pPr>
              <a:lnSpc>
                <a:spcPct val="200000"/>
              </a:lnSpc>
            </a:pPr>
            <a:r>
              <a:rPr lang="es-ES" dirty="0" smtClean="0">
                <a:solidFill>
                  <a:srgbClr val="C00000"/>
                </a:solidFill>
              </a:rPr>
              <a:t>003</a:t>
            </a:r>
            <a:r>
              <a:rPr lang="es-ES" dirty="0" smtClean="0">
                <a:solidFill>
                  <a:srgbClr val="000099"/>
                </a:solidFill>
              </a:rPr>
              <a:t>     Miel La </a:t>
            </a:r>
            <a:r>
              <a:rPr lang="es-ES" dirty="0">
                <a:solidFill>
                  <a:srgbClr val="000099"/>
                </a:solidFill>
              </a:rPr>
              <a:t>A</a:t>
            </a:r>
            <a:r>
              <a:rPr lang="es-ES" dirty="0" smtClean="0">
                <a:solidFill>
                  <a:srgbClr val="000099"/>
                </a:solidFill>
              </a:rPr>
              <a:t>beja </a:t>
            </a:r>
            <a:r>
              <a:rPr lang="es-ES" dirty="0">
                <a:solidFill>
                  <a:srgbClr val="000099"/>
                </a:solidFill>
              </a:rPr>
              <a:t>V</a:t>
            </a:r>
            <a:r>
              <a:rPr lang="es-ES" dirty="0" smtClean="0">
                <a:solidFill>
                  <a:srgbClr val="000099"/>
                </a:solidFill>
              </a:rPr>
              <a:t>iajera ecológica</a:t>
            </a:r>
          </a:p>
          <a:p>
            <a:pPr>
              <a:lnSpc>
                <a:spcPct val="200000"/>
              </a:lnSpc>
            </a:pPr>
            <a:r>
              <a:rPr lang="es-ES" dirty="0" smtClean="0">
                <a:solidFill>
                  <a:srgbClr val="C00000"/>
                </a:solidFill>
              </a:rPr>
              <a:t>004 </a:t>
            </a:r>
            <a:r>
              <a:rPr lang="es-ES" dirty="0" smtClean="0">
                <a:solidFill>
                  <a:srgbClr val="000099"/>
                </a:solidFill>
              </a:rPr>
              <a:t>    Mermelada de las monjas en distintos sabores </a:t>
            </a:r>
          </a:p>
          <a:p>
            <a:pPr>
              <a:lnSpc>
                <a:spcPct val="200000"/>
              </a:lnSpc>
            </a:pPr>
            <a:r>
              <a:rPr lang="es-ES" dirty="0" smtClean="0">
                <a:solidFill>
                  <a:srgbClr val="C00000"/>
                </a:solidFill>
              </a:rPr>
              <a:t>005 </a:t>
            </a:r>
            <a:r>
              <a:rPr lang="es-ES" dirty="0" smtClean="0">
                <a:solidFill>
                  <a:srgbClr val="000099"/>
                </a:solidFill>
              </a:rPr>
              <a:t>    Queso  curado Embrujo de la Sierra.</a:t>
            </a:r>
          </a:p>
          <a:p>
            <a:pPr>
              <a:lnSpc>
                <a:spcPct val="200000"/>
              </a:lnSpc>
            </a:pPr>
            <a:r>
              <a:rPr lang="es-ES" dirty="0" smtClean="0">
                <a:solidFill>
                  <a:srgbClr val="C00000"/>
                </a:solidFill>
              </a:rPr>
              <a:t>006</a:t>
            </a:r>
            <a:r>
              <a:rPr lang="es-ES" dirty="0" smtClean="0">
                <a:solidFill>
                  <a:srgbClr val="000099"/>
                </a:solidFill>
              </a:rPr>
              <a:t>    Garbanzo Juan Félix, ecológico.</a:t>
            </a:r>
          </a:p>
          <a:p>
            <a:pPr>
              <a:lnSpc>
                <a:spcPct val="200000"/>
              </a:lnSpc>
            </a:pPr>
            <a:r>
              <a:rPr lang="es-ES" dirty="0" smtClean="0">
                <a:solidFill>
                  <a:srgbClr val="C00000"/>
                </a:solidFill>
              </a:rPr>
              <a:t>007 </a:t>
            </a:r>
            <a:r>
              <a:rPr lang="es-ES" dirty="0" smtClean="0">
                <a:solidFill>
                  <a:srgbClr val="000099"/>
                </a:solidFill>
              </a:rPr>
              <a:t>    Caramelos Violeta</a:t>
            </a:r>
          </a:p>
          <a:p>
            <a:pPr>
              <a:lnSpc>
                <a:spcPct val="200000"/>
              </a:lnSpc>
            </a:pPr>
            <a:r>
              <a:rPr lang="es-ES" dirty="0" smtClean="0">
                <a:solidFill>
                  <a:srgbClr val="C00000"/>
                </a:solidFill>
              </a:rPr>
              <a:t>008</a:t>
            </a:r>
            <a:r>
              <a:rPr lang="es-ES" dirty="0" smtClean="0">
                <a:solidFill>
                  <a:srgbClr val="000099"/>
                </a:solidFill>
              </a:rPr>
              <a:t>    Jabones en forma de Pie</a:t>
            </a:r>
          </a:p>
          <a:p>
            <a:pPr>
              <a:lnSpc>
                <a:spcPct val="200000"/>
              </a:lnSpc>
            </a:pPr>
            <a:r>
              <a:rPr lang="es-ES" dirty="0" smtClean="0">
                <a:solidFill>
                  <a:srgbClr val="C00000"/>
                </a:solidFill>
              </a:rPr>
              <a:t>009  </a:t>
            </a:r>
            <a:r>
              <a:rPr lang="es-ES" dirty="0" smtClean="0">
                <a:solidFill>
                  <a:srgbClr val="000099"/>
                </a:solidFill>
              </a:rPr>
              <a:t>  Plantas Aromáticas</a:t>
            </a:r>
          </a:p>
          <a:p>
            <a:pPr>
              <a:lnSpc>
                <a:spcPct val="200000"/>
              </a:lnSpc>
            </a:pPr>
            <a:endParaRPr lang="es-ES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13517" r="12153" b="26982"/>
          <a:stretch/>
        </p:blipFill>
        <p:spPr>
          <a:xfrm>
            <a:off x="9203286" y="-101980"/>
            <a:ext cx="2838461" cy="1576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/>
          <p:cNvSpPr txBox="1"/>
          <p:nvPr/>
        </p:nvSpPr>
        <p:spPr>
          <a:xfrm>
            <a:off x="167426" y="4288664"/>
            <a:ext cx="3541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Todos los precios llevan IVA incluido.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transporte es por cuenta del comprador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2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6262" y="3878651"/>
            <a:ext cx="1781175" cy="11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131" y="850789"/>
            <a:ext cx="1473200" cy="46319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13517" r="12153" b="26982"/>
          <a:stretch/>
        </p:blipFill>
        <p:spPr>
          <a:xfrm>
            <a:off x="9537700" y="0"/>
            <a:ext cx="2654300" cy="147409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140450" y="1599385"/>
            <a:ext cx="32472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s-ES" sz="1900" dirty="0"/>
          </a:p>
          <a:p>
            <a:pPr fontAlgn="base"/>
            <a:r>
              <a:rPr lang="es-ES" sz="2000" dirty="0" smtClean="0"/>
              <a:t>Villarejo </a:t>
            </a:r>
            <a:r>
              <a:rPr lang="es-ES" sz="2000" dirty="0"/>
              <a:t>de </a:t>
            </a:r>
            <a:r>
              <a:rPr lang="es-ES" sz="2000" dirty="0" smtClean="0"/>
              <a:t>Salvanés</a:t>
            </a:r>
            <a:r>
              <a:rPr lang="es-ES" sz="2000" dirty="0"/>
              <a:t> </a:t>
            </a:r>
            <a:r>
              <a:rPr lang="es-ES" sz="2000" dirty="0" smtClean="0"/>
              <a:t>(Madrid)</a:t>
            </a:r>
            <a:endParaRPr lang="es-ES" sz="1900" dirty="0"/>
          </a:p>
          <a:p>
            <a:pPr fontAlgn="base"/>
            <a:endParaRPr lang="es-ES" sz="1900" dirty="0" smtClean="0"/>
          </a:p>
          <a:p>
            <a:pPr lvl="0" fontAlgn="base"/>
            <a:r>
              <a:rPr lang="es-ES" sz="1900" dirty="0"/>
              <a:t>A</a:t>
            </a:r>
            <a:r>
              <a:rPr lang="es-ES" sz="1900" dirty="0" smtClean="0"/>
              <a:t>ceite   </a:t>
            </a:r>
            <a:r>
              <a:rPr lang="es-ES" sz="1900" dirty="0"/>
              <a:t>limpio y </a:t>
            </a:r>
            <a:r>
              <a:rPr lang="es-ES" sz="1900" dirty="0" smtClean="0"/>
              <a:t>agradable que r</a:t>
            </a:r>
            <a:r>
              <a:rPr lang="es-ES" sz="1900" dirty="0" smtClean="0">
                <a:solidFill>
                  <a:prstClr val="black"/>
                </a:solidFill>
              </a:rPr>
              <a:t>ecuerda al "sabor </a:t>
            </a:r>
            <a:r>
              <a:rPr lang="es-ES" sz="1900" dirty="0">
                <a:solidFill>
                  <a:prstClr val="black"/>
                </a:solidFill>
              </a:rPr>
              <a:t>de antaño“ </a:t>
            </a:r>
          </a:p>
          <a:p>
            <a:pPr fontAlgn="base"/>
            <a:endParaRPr lang="es-ES" sz="1900" dirty="0" smtClean="0"/>
          </a:p>
          <a:p>
            <a:pPr fontAlgn="base"/>
            <a:r>
              <a:rPr lang="es-ES" sz="1900" dirty="0" smtClean="0"/>
              <a:t>Acidez </a:t>
            </a:r>
            <a:r>
              <a:rPr lang="es-ES" sz="1900" dirty="0"/>
              <a:t>0</a:t>
            </a:r>
            <a:r>
              <a:rPr lang="es-ES" sz="1900" dirty="0" smtClean="0"/>
              <a:t>,</a:t>
            </a:r>
            <a:r>
              <a:rPr lang="es-ES" sz="1900" dirty="0"/>
              <a:t> </a:t>
            </a:r>
            <a:r>
              <a:rPr lang="es-ES" sz="1900" dirty="0" smtClean="0"/>
              <a:t>2</a:t>
            </a:r>
            <a:endParaRPr lang="es-ES" sz="1900" dirty="0"/>
          </a:p>
          <a:p>
            <a:endParaRPr lang="es-ES" sz="19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900" dirty="0" smtClean="0"/>
              <a:t>   Envase 5.000 ml </a:t>
            </a:r>
          </a:p>
          <a:p>
            <a:r>
              <a:rPr lang="es-ES" sz="1900" dirty="0" smtClean="0"/>
              <a:t>           Precio     3.80  €      </a:t>
            </a:r>
          </a:p>
          <a:p>
            <a:endParaRPr lang="es-ES" sz="1900" dirty="0"/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711450" y="296823"/>
            <a:ext cx="5676900" cy="114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sz="3200" b="1" spc="-75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Aceite de oliva virgen extra </a:t>
            </a:r>
            <a:r>
              <a:rPr lang="es-ES" sz="3200" b="1" spc="-75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ecológica Eco Reces</a:t>
            </a:r>
            <a:endParaRPr lang="es-ES" sz="3200" b="1" spc="-75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876300" y="6527800"/>
            <a:ext cx="10528300" cy="337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10477321" y="5754111"/>
            <a:ext cx="927279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001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02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63852" y="492616"/>
            <a:ext cx="5315753" cy="1151965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7000"/>
              </a:lnSpc>
              <a:spcBef>
                <a:spcPts val="0"/>
              </a:spcBef>
            </a:pPr>
            <a:r>
              <a:rPr lang="es-ES" sz="3200" b="1" cap="none" spc="-75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Aceite de oliva </a:t>
            </a:r>
            <a:r>
              <a:rPr lang="es-ES" sz="3200" b="1" cap="none" spc="-75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 virgen  </a:t>
            </a:r>
            <a:r>
              <a:rPr lang="es-ES" sz="3200" b="1" cap="none" spc="-75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 Reces</a:t>
            </a:r>
            <a:br>
              <a:rPr lang="es-ES" sz="3200" b="1" cap="none" spc="-75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8990" y="1158751"/>
            <a:ext cx="3116688" cy="4340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6903076" y="1743132"/>
            <a:ext cx="3013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dirty="0"/>
              <a:t>Villarejo de Salvanés (Madrid)</a:t>
            </a:r>
          </a:p>
          <a:p>
            <a:pPr fontAlgn="base"/>
            <a:endParaRPr lang="es-ES" dirty="0"/>
          </a:p>
          <a:p>
            <a:pPr lvl="0" fontAlgn="base"/>
            <a:r>
              <a:rPr lang="es-ES" dirty="0"/>
              <a:t>Aceite   limpio y agradable que r</a:t>
            </a:r>
            <a:r>
              <a:rPr lang="es-ES" dirty="0">
                <a:solidFill>
                  <a:prstClr val="black"/>
                </a:solidFill>
              </a:rPr>
              <a:t>ecuerda al "sabor de antaño“ </a:t>
            </a:r>
          </a:p>
          <a:p>
            <a:pPr fontAlgn="base"/>
            <a:endParaRPr lang="es-ES" dirty="0"/>
          </a:p>
          <a:p>
            <a:pPr fontAlgn="base"/>
            <a:r>
              <a:rPr lang="es-ES" dirty="0"/>
              <a:t>Acidez 0, 2</a:t>
            </a:r>
          </a:p>
          <a:p>
            <a:endParaRPr lang="es-E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/>
              <a:t>   Envase </a:t>
            </a:r>
            <a:r>
              <a:rPr lang="es-ES" dirty="0" smtClean="0"/>
              <a:t>1L</a:t>
            </a:r>
            <a:endParaRPr lang="es-ES" dirty="0"/>
          </a:p>
          <a:p>
            <a:r>
              <a:rPr lang="es-ES" dirty="0"/>
              <a:t>           Precio     </a:t>
            </a:r>
            <a:r>
              <a:rPr lang="es-ES" dirty="0" smtClean="0"/>
              <a:t>4.70  </a:t>
            </a:r>
            <a:r>
              <a:rPr lang="es-ES" dirty="0"/>
              <a:t>€     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477321" y="5754111"/>
            <a:ext cx="927279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002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68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13517" r="12153" b="26982"/>
          <a:stretch/>
        </p:blipFill>
        <p:spPr>
          <a:xfrm>
            <a:off x="9448799" y="0"/>
            <a:ext cx="2743201" cy="152346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515100" y="3105144"/>
            <a:ext cx="4889500" cy="405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9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28975" y="188626"/>
            <a:ext cx="5822950" cy="154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3200" b="1" spc="-75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Miel ecológica de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3200" b="1" spc="-75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romero La Abeja </a:t>
            </a:r>
            <a:r>
              <a:rPr lang="es-ES" sz="3200" b="1" spc="-75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S" sz="3200" b="1" spc="-75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iajera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ES" sz="24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76300" y="6527800"/>
            <a:ext cx="10528300" cy="337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934200" y="4536241"/>
            <a:ext cx="271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9" name="Picture 2" descr="Resultado de imagen de la abeja viajer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077" y="1547062"/>
            <a:ext cx="5549149" cy="3783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9428788" y="3764014"/>
            <a:ext cx="257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Miel mil flores </a:t>
            </a:r>
          </a:p>
          <a:p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428788" y="4335185"/>
            <a:ext cx="164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500g</a:t>
            </a:r>
          </a:p>
          <a:p>
            <a:r>
              <a:rPr lang="es-ES" dirty="0" smtClean="0"/>
              <a:t>       4,75€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784303" y="3764014"/>
            <a:ext cx="164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Miel del boque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051001" y="4353052"/>
            <a:ext cx="1242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250g</a:t>
            </a:r>
          </a:p>
          <a:p>
            <a:r>
              <a:rPr lang="es-ES" dirty="0" smtClean="0"/>
              <a:t>       3,30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723934" y="2058972"/>
            <a:ext cx="4471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Nuestra miel de producción propia, ha sido premiada cuatro años </a:t>
            </a:r>
            <a:r>
              <a:rPr lang="es-ES" sz="2000" dirty="0" smtClean="0"/>
              <a:t>consecutivos</a:t>
            </a:r>
          </a:p>
          <a:p>
            <a:endParaRPr lang="es-ES" sz="2000" dirty="0"/>
          </a:p>
          <a:p>
            <a:r>
              <a:rPr lang="es-ES" sz="2000" dirty="0" smtClean="0"/>
              <a:t> </a:t>
            </a:r>
            <a:r>
              <a:rPr lang="es-ES" sz="2000" dirty="0"/>
              <a:t>Miel artesanal envasada en </a:t>
            </a:r>
            <a:r>
              <a:rPr lang="es-ES" sz="2000" dirty="0" smtClean="0"/>
              <a:t>frascos:</a:t>
            </a:r>
            <a:endParaRPr lang="es-ES" sz="2000" dirty="0"/>
          </a:p>
        </p:txBody>
      </p:sp>
      <p:sp>
        <p:nvSpPr>
          <p:cNvPr id="13" name="Rectángulo 12"/>
          <p:cNvSpPr/>
          <p:nvPr/>
        </p:nvSpPr>
        <p:spPr>
          <a:xfrm>
            <a:off x="10477321" y="5754111"/>
            <a:ext cx="927279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003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33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399" y="0"/>
            <a:ext cx="2516601" cy="1396151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 flipV="1">
            <a:off x="876300" y="6527800"/>
            <a:ext cx="10528300" cy="337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esultado de imagen de mermelada carmelitas loeche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656" y="1396151"/>
            <a:ext cx="5535794" cy="4085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643521" y="302058"/>
            <a:ext cx="7899724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sz="2800" b="1" spc="-75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Mermelada artesana elaborada por  las monjas </a:t>
            </a:r>
            <a:r>
              <a:rPr lang="es-ES" sz="2800" b="1" spc="-75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Carmelitas </a:t>
            </a:r>
            <a:r>
              <a:rPr lang="es-ES" sz="2800" b="1" spc="-75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Descalzas de Loeches (Madrid)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490932" y="1852730"/>
            <a:ext cx="3864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Sabores : </a:t>
            </a:r>
          </a:p>
          <a:p>
            <a:r>
              <a:rPr lang="es-ES" dirty="0"/>
              <a:t>-</a:t>
            </a:r>
            <a:r>
              <a:rPr lang="es-ES" dirty="0" smtClean="0"/>
              <a:t>fresa</a:t>
            </a:r>
          </a:p>
          <a:p>
            <a:r>
              <a:rPr lang="es-ES" dirty="0"/>
              <a:t>-</a:t>
            </a:r>
            <a:r>
              <a:rPr lang="es-ES" dirty="0" smtClean="0"/>
              <a:t>cereza</a:t>
            </a:r>
            <a:endParaRPr lang="es-ES" dirty="0"/>
          </a:p>
          <a:p>
            <a:r>
              <a:rPr lang="es-ES" dirty="0" smtClean="0"/>
              <a:t>-fresa con chocolate</a:t>
            </a:r>
          </a:p>
          <a:p>
            <a:r>
              <a:rPr lang="es-ES" dirty="0" smtClean="0"/>
              <a:t>-naranja</a:t>
            </a:r>
            <a:endParaRPr lang="es-ES" dirty="0"/>
          </a:p>
          <a:p>
            <a:r>
              <a:rPr lang="es-ES" dirty="0" smtClean="0"/>
              <a:t>-membrillo con naranja</a:t>
            </a:r>
          </a:p>
          <a:p>
            <a:r>
              <a:rPr lang="es-ES" dirty="0" smtClean="0"/>
              <a:t>-limón,</a:t>
            </a:r>
          </a:p>
          <a:p>
            <a:r>
              <a:rPr lang="es-ES" dirty="0" smtClean="0"/>
              <a:t>-manzana con menta</a:t>
            </a:r>
          </a:p>
          <a:p>
            <a:r>
              <a:rPr lang="es-ES" dirty="0"/>
              <a:t>-</a:t>
            </a:r>
            <a:r>
              <a:rPr lang="es-ES" dirty="0" smtClean="0"/>
              <a:t>mandarina</a:t>
            </a:r>
          </a:p>
          <a:p>
            <a:r>
              <a:rPr lang="es-ES" dirty="0"/>
              <a:t>-</a:t>
            </a:r>
            <a:r>
              <a:rPr lang="es-ES" dirty="0" smtClean="0"/>
              <a:t>ciruela con uva</a:t>
            </a:r>
          </a:p>
          <a:p>
            <a:endParaRPr lang="es-ES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10477321" y="5754111"/>
            <a:ext cx="927279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004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9171010" y="1910935"/>
            <a:ext cx="2612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Productos de temporada consultar disponibilidad y otras variedades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Tarro:  280g             </a:t>
            </a:r>
          </a:p>
          <a:p>
            <a:r>
              <a:rPr lang="es-ES" dirty="0"/>
              <a:t>        Precio :  3.50€</a:t>
            </a:r>
          </a:p>
        </p:txBody>
      </p:sp>
    </p:spTree>
    <p:extLst>
      <p:ext uri="{BB962C8B-B14F-4D97-AF65-F5344CB8AC3E}">
        <p14:creationId xmlns:p14="http://schemas.microsoft.com/office/powerpoint/2010/main" val="36675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0" y="0"/>
            <a:ext cx="2476500" cy="1373904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 flipV="1">
            <a:off x="876300" y="6527800"/>
            <a:ext cx="10528300" cy="337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85" y="790344"/>
            <a:ext cx="4413425" cy="4689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/>
          <p:cNvSpPr txBox="1"/>
          <p:nvPr/>
        </p:nvSpPr>
        <p:spPr>
          <a:xfrm>
            <a:off x="2349500" y="284036"/>
            <a:ext cx="707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-75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Quesos </a:t>
            </a:r>
            <a:r>
              <a:rPr lang="es-ES" sz="2800" b="1" spc="-75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Embrujo </a:t>
            </a:r>
            <a:r>
              <a:rPr lang="es-ES" sz="2800" b="1" spc="-75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s-ES" sz="2800" b="1" spc="-75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Sierra </a:t>
            </a:r>
            <a:endParaRPr lang="es-ES" sz="2800" b="1" spc="-75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800" b="1" spc="-75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(Madrid)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040997" y="1784633"/>
            <a:ext cx="3776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Cuñas de queso elaborado con leche cruda de oveja en Colmenar Viejo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+mj-lt"/>
                <a:cs typeface="Arial" panose="020B0604020202020204" pitchFamily="34" charset="0"/>
              </a:rPr>
              <a:t>(</a:t>
            </a:r>
            <a:r>
              <a:rPr lang="es-ES" dirty="0" smtClean="0"/>
              <a:t>Madrid)</a:t>
            </a:r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Curado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886450" y="3533374"/>
            <a:ext cx="3592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Cuña aprox: 400g</a:t>
            </a:r>
          </a:p>
          <a:p>
            <a:r>
              <a:rPr lang="es-ES" dirty="0" smtClean="0"/>
              <a:t>       Precio: 4,40€</a:t>
            </a:r>
          </a:p>
          <a:p>
            <a:r>
              <a:rPr lang="es-ES" dirty="0"/>
              <a:t> </a:t>
            </a:r>
            <a:r>
              <a:rPr lang="es-ES" dirty="0" smtClean="0"/>
              <a:t>      </a:t>
            </a:r>
            <a:r>
              <a:rPr lang="es-ES" dirty="0">
                <a:cs typeface="Arial" panose="020B0604020202020204" pitchFamily="34" charset="0"/>
              </a:rPr>
              <a:t>(El </a:t>
            </a:r>
            <a:r>
              <a:rPr lang="es-ES" dirty="0" smtClean="0">
                <a:cs typeface="Arial" panose="020B0604020202020204" pitchFamily="34" charset="0"/>
              </a:rPr>
              <a:t>kilo sale a 11€)</a:t>
            </a: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477321" y="5754111"/>
            <a:ext cx="927279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005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6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0" y="0"/>
            <a:ext cx="2476500" cy="137390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219717" y="602410"/>
            <a:ext cx="6107447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sz="2800" b="1" spc="-75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Garbanzos de Daganzo de Arriba (Madrid)</a:t>
            </a:r>
            <a:endParaRPr lang="es-ES" sz="2800" b="1" spc="-75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275" y="1109600"/>
            <a:ext cx="3285341" cy="3366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280" y="3478969"/>
            <a:ext cx="2795321" cy="1878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uadroTexto 9"/>
          <p:cNvSpPr txBox="1"/>
          <p:nvPr/>
        </p:nvSpPr>
        <p:spPr>
          <a:xfrm>
            <a:off x="6787167" y="3566118"/>
            <a:ext cx="3747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Bolsa 1kg </a:t>
            </a:r>
            <a:r>
              <a:rPr lang="es-ES" dirty="0" err="1" smtClean="0"/>
              <a:t>Pedrosillano</a:t>
            </a:r>
            <a:r>
              <a:rPr lang="es-ES" dirty="0" smtClean="0"/>
              <a:t>: 2,00€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Bolsa 1kg Castellanos:   2,50€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Bolsa 1kg  </a:t>
            </a:r>
            <a:r>
              <a:rPr lang="es-ES" dirty="0"/>
              <a:t>L</a:t>
            </a:r>
            <a:r>
              <a:rPr lang="es-ES" dirty="0" smtClean="0"/>
              <a:t>echoso:           3,00€</a:t>
            </a:r>
          </a:p>
          <a:p>
            <a:endParaRPr lang="es-ES" dirty="0" smtClean="0"/>
          </a:p>
        </p:txBody>
      </p:sp>
      <p:sp>
        <p:nvSpPr>
          <p:cNvPr id="11" name="CuadroTexto 10"/>
          <p:cNvSpPr txBox="1"/>
          <p:nvPr/>
        </p:nvSpPr>
        <p:spPr>
          <a:xfrm>
            <a:off x="4971245" y="2008346"/>
            <a:ext cx="490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hay un plato tradicional de la cocina madrileña es el todopoderoso cocido cuya materia prima, como todos sabemos, es el garbanzo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0477321" y="5754111"/>
            <a:ext cx="927279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006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15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8555" y="398787"/>
            <a:ext cx="5185291" cy="576330"/>
          </a:xfrm>
        </p:spPr>
        <p:txBody>
          <a:bodyPr>
            <a:noAutofit/>
          </a:bodyPr>
          <a:lstStyle/>
          <a:p>
            <a:pPr algn="ctr"/>
            <a:r>
              <a:rPr lang="es-ES" sz="3200" b="1" cap="none" spc="-75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Caramelos Violeta Típicos de Madrid</a:t>
            </a:r>
            <a:endParaRPr lang="es-ES" sz="3200" b="1" cap="none" spc="-75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858" y="1406585"/>
            <a:ext cx="4805543" cy="336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/>
          <p:cNvSpPr txBox="1"/>
          <p:nvPr/>
        </p:nvSpPr>
        <p:spPr>
          <a:xfrm>
            <a:off x="5423096" y="3788789"/>
            <a:ext cx="2524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Bolsa:  100G</a:t>
            </a:r>
          </a:p>
          <a:p>
            <a:r>
              <a:rPr lang="es-ES" dirty="0" smtClean="0"/>
              <a:t>       Precio: 1,20€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5423096" y="1612396"/>
            <a:ext cx="4432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Estos caramelos tan típicos de Madrid no le han faltado ni una clientela fiel, desde  ancianos que lleva comprando toda su vida, niños, turistas y  hasta los miembros de la realeza.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0" y="0"/>
            <a:ext cx="2476500" cy="137390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477321" y="5754111"/>
            <a:ext cx="927279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007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51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486</TotalTime>
  <Words>497</Words>
  <Application>Microsoft Office PowerPoint</Application>
  <PresentationFormat>Panorámica</PresentationFormat>
  <Paragraphs>116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Impact</vt:lpstr>
      <vt:lpstr>Times New Roman</vt:lpstr>
      <vt:lpstr>Wingdings</vt:lpstr>
      <vt:lpstr>Wingdings 2</vt:lpstr>
      <vt:lpstr>HDOfficeLightV0</vt:lpstr>
      <vt:lpstr>Evento principal</vt:lpstr>
      <vt:lpstr>Presentación de PowerPoint</vt:lpstr>
      <vt:lpstr>índice</vt:lpstr>
      <vt:lpstr>Presentación de PowerPoint</vt:lpstr>
      <vt:lpstr>Aceite de oliva extra virgen  Eco Reces </vt:lpstr>
      <vt:lpstr>Presentación de PowerPoint</vt:lpstr>
      <vt:lpstr>Presentación de PowerPoint</vt:lpstr>
      <vt:lpstr>Presentación de PowerPoint</vt:lpstr>
      <vt:lpstr>Presentación de PowerPoint</vt:lpstr>
      <vt:lpstr>Caramelos Violeta Típicos de Madrid</vt:lpstr>
      <vt:lpstr>Jabones en forma de pie, Nuestra Señora del Camino (Madrid ) </vt:lpstr>
      <vt:lpstr>Plantas aromáticas de Talamanca de Jarama Madrid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1GAM</dc:creator>
  <cp:lastModifiedBy>1GAM</cp:lastModifiedBy>
  <cp:revision>48</cp:revision>
  <dcterms:created xsi:type="dcterms:W3CDTF">2018-02-07T08:41:43Z</dcterms:created>
  <dcterms:modified xsi:type="dcterms:W3CDTF">2018-03-07T09:15:43Z</dcterms:modified>
</cp:coreProperties>
</file>