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63" r:id="rId7"/>
    <p:sldId id="265" r:id="rId8"/>
    <p:sldId id="267" r:id="rId9"/>
    <p:sldId id="268" r:id="rId10"/>
    <p:sldId id="269" r:id="rId11"/>
    <p:sldId id="266" r:id="rId12"/>
    <p:sldId id="270" r:id="rId13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3065" autoAdjust="0"/>
  </p:normalViewPr>
  <p:slideViewPr>
    <p:cSldViewPr snapToGrid="0" showGuides="1">
      <p:cViewPr varScale="1">
        <p:scale>
          <a:sx n="72" d="100"/>
          <a:sy n="72" d="100"/>
        </p:scale>
        <p:origin x="78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>
        <p:scale>
          <a:sx n="75" d="100"/>
          <a:sy n="75" d="100"/>
        </p:scale>
        <p:origin x="4092" y="51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690DC06B-AB08-4449-BBF2-D264D52BB5AA}" type="datetime1">
              <a:rPr lang="es-ES" smtClean="0"/>
              <a:pPr algn="r" rtl="0"/>
              <a:t>20/03/2018</a:t>
            </a:fld>
            <a:r>
              <a:rPr lang="es-ES" dirty="0" smtClean="0"/>
              <a:t>​</a:t>
            </a:r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093B6963-495A-4FE1-8B7F-59E549A2EEB6}" type="datetime1">
              <a:rPr lang="es-ES" smtClean="0"/>
              <a:pPr algn="r"/>
              <a:t>20/03/2018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Haga clic para modificar el estilo de texto del patrón</a:t>
            </a:r>
          </a:p>
          <a:p>
            <a:pPr lvl="1" rtl="0"/>
            <a:r>
              <a:t>Segundo nivel</a:t>
            </a:r>
          </a:p>
          <a:p>
            <a:pPr lvl="2" rtl="0"/>
            <a:r>
              <a:t>Tercer nivel</a:t>
            </a:r>
          </a:p>
          <a:p>
            <a:pPr lvl="3" rtl="0"/>
            <a:r>
              <a:t>Cuarto nivel</a:t>
            </a:r>
          </a:p>
          <a:p>
            <a:pPr lvl="4" rtl="0"/>
            <a:r>
              <a:t>Quinto nivel</a:t>
            </a:r>
            <a:endParaRPr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0A3C37BE-C303-496D-B5CD-85F2937540FC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9917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7274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0A3C37BE-C303-496D-B5CD-85F2937540FC}" type="slidenum">
              <a:rPr lang="es-ES" smtClean="0"/>
              <a:pPr algn="r" rtl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0941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es-ES" smtClean="0"/>
              <a:pPr algn="r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1237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 smtClean="0"/>
              <a:t>​</a:t>
            </a:r>
            <a:fld id="{934A2FF8-4559-4149-8B79-D85ED6F0B853}" type="datetime1">
              <a:rPr lang="es-ES" smtClean="0"/>
              <a:pPr/>
              <a:t>20/03/2018</a:t>
            </a:fld>
            <a:r>
              <a:rPr lang="es-ES" dirty="0" smtClean="0"/>
              <a:t>​</a:t>
            </a:r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 smtClean="0"/>
              <a:t>​</a:t>
            </a:r>
            <a:fld id="{99FE88BC-BA9C-41DB-8175-8FC1D1B95355}" type="datetime1">
              <a:rPr lang="es-ES" smtClean="0"/>
              <a:pPr/>
              <a:t>20/03/2018</a:t>
            </a:fld>
            <a:r>
              <a:rPr lang="es-ES" dirty="0" smtClean="0"/>
              <a:t>​</a:t>
            </a:r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 smtClean="0"/>
              <a:t>​</a:t>
            </a:r>
            <a:fld id="{7776A268-E945-41BF-9F85-D7A3B8400346}" type="datetime1">
              <a:rPr lang="es-ES" smtClean="0"/>
              <a:pPr/>
              <a:t>20/03/2018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 smtClean="0"/>
              <a:t>​</a:t>
            </a:r>
            <a:fld id="{CEC05348-D021-422A-8D9F-89EEB8C0F442}" type="datetime1">
              <a:rPr lang="es-ES" smtClean="0"/>
              <a:pPr/>
              <a:t>20/03/2018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grpSp>
        <p:nvGrpSpPr>
          <p:cNvPr id="7" name="Grupo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Conector recto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74F43DC-6EDA-4D74-8B4D-EE036F982A34}" type="datetime1">
              <a:rPr lang="es-ES" smtClean="0"/>
              <a:pPr/>
              <a:t>20/03/2018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ector recto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ector recto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á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Marcador de posición de imagen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9" name="Texto de instrucciones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es-ES" sz="1200" b="1" i="1" noProof="0" dirty="0" smtClean="0">
                <a:latin typeface="Arial" pitchFamily="34" charset="0"/>
                <a:cs typeface="Arial" pitchFamily="34" charset="0"/>
              </a:rPr>
              <a:t>NOTA:</a:t>
            </a:r>
          </a:p>
          <a:p>
            <a:pPr rtl="0"/>
            <a:r>
              <a:rPr lang="es-ES" sz="1200" i="1" noProof="0" dirty="0" smtClean="0">
                <a:latin typeface="Arial" pitchFamily="34" charset="0"/>
                <a:cs typeface="Arial" pitchFamily="34" charset="0"/>
              </a:rPr>
              <a:t>Para cambiar la imagen de esta diapositiva, seleccione la imagen y elimínela. Después, haga clic en el icono Imágenes del marcador de posición para insertar su propia imagen.</a:t>
            </a:r>
            <a:endParaRPr lang="es-ES" sz="1200" i="1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o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ector recto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cto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ángulo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1" name="Grupo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ector recto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cto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385DCDB-4A77-4170-9E07-5F1D7C0A0A5B}" type="datetime1">
              <a:rPr lang="es-ES" smtClean="0"/>
              <a:pPr/>
              <a:t>20/03/2018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3C6D8C4-ADF9-42A1-9ABC-C61A9E9D2D08}" type="datetime1">
              <a:rPr lang="es-ES" smtClean="0"/>
              <a:pPr/>
              <a:t>20/03/2018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 smtClean="0"/>
              <a:t>​</a:t>
            </a:r>
            <a:fld id="{5B79CF11-FD05-4F88-8EC3-5D4F176B79FC}" type="datetime1">
              <a:rPr lang="es-ES" smtClean="0"/>
              <a:pPr/>
              <a:t>20/03/2018</a:t>
            </a:fld>
            <a:endParaRPr lang="es-ES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 smtClean="0"/>
              <a:t>​</a:t>
            </a:r>
            <a:fld id="{FEAFC309-1B63-44A4-A9FC-29FA1501E26B}" type="datetime1">
              <a:rPr lang="es-ES" smtClean="0"/>
              <a:pPr/>
              <a:t>20/03/2018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7850802-155D-414A-A9FD-662B6F0E4656}" type="datetime1">
              <a:rPr lang="es-ES" smtClean="0"/>
              <a:pPr/>
              <a:t>20/03/2018</a:t>
            </a:fld>
            <a:r>
              <a:rPr lang="es-ES" dirty="0" smtClean="0"/>
              <a:t>​</a:t>
            </a:r>
            <a:endParaRPr lang="es-ES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s-ES" dirty="0" smtClean="0"/>
              <a:t>​</a:t>
            </a:r>
            <a:fld id="{5146D9C0-42AF-411F-B87E-5CF0AD6A3E2D}" type="datetime1">
              <a:rPr lang="es-ES" smtClean="0"/>
              <a:pPr/>
              <a:t>20/03/2018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  <a:p>
            <a:pPr lvl="5" rtl="0"/>
            <a:r>
              <a:rPr lang="es-ES" noProof="0" dirty="0"/>
              <a:t>Sexto nivel</a:t>
            </a:r>
          </a:p>
          <a:p>
            <a:pPr lvl="6" rtl="0"/>
            <a:r>
              <a:rPr lang="es-ES" noProof="0" dirty="0"/>
              <a:t>Séptimo nivel</a:t>
            </a:r>
          </a:p>
          <a:p>
            <a:pPr lvl="7" rtl="0"/>
            <a:r>
              <a:rPr lang="es-ES" noProof="0" dirty="0"/>
              <a:t>Octavo nivel</a:t>
            </a:r>
          </a:p>
          <a:p>
            <a:pPr lvl="8" rtl="0"/>
            <a:r>
              <a:rPr lang="es-ES" noProof="0" dirty="0"/>
              <a:t>Noveno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EB0EBC17-0101-4DBA-89EA-55E7A4727CA3}" type="datetime1">
              <a:rPr lang="es-ES" noProof="0" smtClean="0"/>
              <a:pPr/>
              <a:t>20/03/2018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r"/>
            <a:fld id="{0FF54DE5-C571-48E8-A5BC-B369434E2F44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  <p:grpSp>
        <p:nvGrpSpPr>
          <p:cNvPr id="15" name="Grupo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Conector recto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aparma.florida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270000" y="2247899"/>
            <a:ext cx="6756400" cy="2619485"/>
          </a:xfrm>
        </p:spPr>
        <p:txBody>
          <a:bodyPr rtlCol="0" anchor="ctr">
            <a:normAutofit/>
          </a:bodyPr>
          <a:lstStyle/>
          <a:p>
            <a:pPr rtl="0"/>
            <a:r>
              <a:rPr lang="es-ES" sz="6000" dirty="0" smtClean="0">
                <a:latin typeface="Baskerville Old Face" panose="02020602080505020303" pitchFamily="18" charset="0"/>
              </a:rPr>
              <a:t>Catálogo</a:t>
            </a:r>
            <a:endParaRPr lang="es-ES" sz="6000" dirty="0">
              <a:latin typeface="Baskerville Old Face" panose="02020602080505020303" pitchFamily="18" charset="0"/>
            </a:endParaRPr>
          </a:p>
        </p:txBody>
      </p:sp>
      <p:pic>
        <p:nvPicPr>
          <p:cNvPr id="3" name="Marcador de posición de imagen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1" t="20076" r="32414" b="18687"/>
          <a:stretch/>
        </p:blipFill>
        <p:spPr>
          <a:xfrm>
            <a:off x="7454900" y="1524001"/>
            <a:ext cx="3860800" cy="3629152"/>
          </a:xfrm>
          <a:solidFill>
            <a:schemeClr val="bg1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ÍNDICE</a:t>
            </a:r>
            <a:endParaRPr lang="es-ES" dirty="0"/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970788" y="1173162"/>
            <a:ext cx="9982200" cy="4572000"/>
          </a:xfrm>
        </p:spPr>
        <p:txBody>
          <a:bodyPr rtlCol="0"/>
          <a:lstStyle/>
          <a:p>
            <a:pPr marL="0" indent="0" rtl="0">
              <a:buNone/>
            </a:pPr>
            <a:endParaRPr lang="es-ES" dirty="0"/>
          </a:p>
          <a:p>
            <a:r>
              <a:rPr lang="es-ES" dirty="0" smtClean="0">
                <a:solidFill>
                  <a:schemeClr val="tx2"/>
                </a:solidFill>
              </a:rPr>
              <a:t>Horchata </a:t>
            </a:r>
            <a:r>
              <a:rPr lang="es-ES" dirty="0">
                <a:solidFill>
                  <a:schemeClr val="tx2"/>
                </a:solidFill>
              </a:rPr>
              <a:t>HISC</a:t>
            </a:r>
          </a:p>
          <a:p>
            <a:r>
              <a:rPr lang="es-ES" dirty="0" smtClean="0">
                <a:solidFill>
                  <a:schemeClr val="tx2"/>
                </a:solidFill>
              </a:rPr>
              <a:t>Fartones </a:t>
            </a:r>
            <a:r>
              <a:rPr lang="es-ES" dirty="0">
                <a:solidFill>
                  <a:schemeClr val="tx2"/>
                </a:solidFill>
              </a:rPr>
              <a:t>Polo </a:t>
            </a:r>
          </a:p>
          <a:p>
            <a:r>
              <a:rPr lang="es-ES" dirty="0" smtClean="0">
                <a:solidFill>
                  <a:schemeClr val="tx2"/>
                </a:solidFill>
              </a:rPr>
              <a:t>Chocolate Comes </a:t>
            </a:r>
            <a:r>
              <a:rPr lang="es-ES" dirty="0">
                <a:solidFill>
                  <a:schemeClr val="tx2"/>
                </a:solidFill>
              </a:rPr>
              <a:t>:</a:t>
            </a:r>
          </a:p>
          <a:p>
            <a:pPr marL="0" indent="0">
              <a:buNone/>
            </a:pPr>
            <a:r>
              <a:rPr lang="es-ES" dirty="0" smtClean="0">
                <a:solidFill>
                  <a:schemeClr val="tx2"/>
                </a:solidFill>
              </a:rPr>
              <a:t> </a:t>
            </a:r>
            <a:r>
              <a:rPr lang="es-ES" dirty="0">
                <a:solidFill>
                  <a:schemeClr val="tx2"/>
                </a:solidFill>
              </a:rPr>
              <a:t>- Chocolate con leche / Chocolate puro con </a:t>
            </a:r>
            <a:r>
              <a:rPr lang="es-ES" dirty="0" err="1">
                <a:solidFill>
                  <a:schemeClr val="tx2"/>
                </a:solidFill>
              </a:rPr>
              <a:t>alemndras</a:t>
            </a:r>
            <a:r>
              <a:rPr lang="es-ES" dirty="0">
                <a:solidFill>
                  <a:schemeClr val="tx2"/>
                </a:solidFill>
              </a:rPr>
              <a:t>.</a:t>
            </a:r>
          </a:p>
          <a:p>
            <a:r>
              <a:rPr lang="es-ES" dirty="0" smtClean="0">
                <a:solidFill>
                  <a:schemeClr val="tx2"/>
                </a:solidFill>
              </a:rPr>
              <a:t>Longanizas de pascua </a:t>
            </a:r>
            <a:r>
              <a:rPr lang="es-ES" dirty="0">
                <a:solidFill>
                  <a:schemeClr val="tx2"/>
                </a:solidFill>
              </a:rPr>
              <a:t>Cervera</a:t>
            </a:r>
          </a:p>
          <a:p>
            <a:r>
              <a:rPr lang="es-ES" dirty="0" smtClean="0">
                <a:solidFill>
                  <a:schemeClr val="tx2"/>
                </a:solidFill>
              </a:rPr>
              <a:t>Arroz </a:t>
            </a:r>
            <a:r>
              <a:rPr lang="es-ES" dirty="0">
                <a:solidFill>
                  <a:schemeClr val="tx2"/>
                </a:solidFill>
              </a:rPr>
              <a:t>La </a:t>
            </a:r>
            <a:r>
              <a:rPr lang="es-ES" dirty="0" smtClean="0">
                <a:solidFill>
                  <a:schemeClr val="tx2"/>
                </a:solidFill>
              </a:rPr>
              <a:t>Campana</a:t>
            </a:r>
            <a:endParaRPr lang="es-ES" dirty="0">
              <a:solidFill>
                <a:schemeClr val="tx2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2988" y="76200"/>
            <a:ext cx="1183667" cy="111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Horchata HISC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t="11990"/>
          <a:stretch/>
        </p:blipFill>
        <p:spPr>
          <a:xfrm>
            <a:off x="7049097" y="1647583"/>
            <a:ext cx="3466642" cy="457645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0509" y="1501809"/>
            <a:ext cx="943038" cy="943038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104900" y="1647583"/>
            <a:ext cx="45670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chemeClr val="tx2"/>
                </a:solidFill>
                <a:latin typeface="Caladea" panose="02040503050406030204" pitchFamily="18" charset="0"/>
              </a:rPr>
              <a:t>DESCRIPCIÓN:</a:t>
            </a:r>
          </a:p>
          <a:p>
            <a:r>
              <a:rPr lang="es-ES" sz="2000" dirty="0" smtClean="0">
                <a:solidFill>
                  <a:schemeClr val="tx2"/>
                </a:solidFill>
                <a:latin typeface="Caladea" panose="02040503050406030204" pitchFamily="18" charset="0"/>
              </a:rPr>
              <a:t>La </a:t>
            </a:r>
            <a:r>
              <a:rPr lang="es-ES" sz="2000" dirty="0">
                <a:solidFill>
                  <a:schemeClr val="tx2"/>
                </a:solidFill>
                <a:latin typeface="Caladea" panose="02040503050406030204" pitchFamily="18" charset="0"/>
              </a:rPr>
              <a:t>horchata de chufa es una bebida refrescante, preparada con agua, azúcar y chufas mojadas, además de ingredientes que potencian su sabor, como la canela y la piel de un limón. </a:t>
            </a:r>
            <a:r>
              <a:rPr lang="es-ES" sz="2000" dirty="0" smtClean="0">
                <a:solidFill>
                  <a:schemeClr val="tx2"/>
                </a:solidFill>
                <a:latin typeface="Caladea" panose="02040503050406030204" pitchFamily="18" charset="0"/>
              </a:rPr>
              <a:t>La </a:t>
            </a:r>
            <a:r>
              <a:rPr lang="es-ES" sz="2000" dirty="0">
                <a:solidFill>
                  <a:schemeClr val="tx2"/>
                </a:solidFill>
                <a:latin typeface="Caladea" panose="02040503050406030204" pitchFamily="18" charset="0"/>
              </a:rPr>
              <a:t>horchata normalmente se toma en verano y en primavera y es un producto típico </a:t>
            </a:r>
            <a:r>
              <a:rPr lang="es-ES" sz="2000" dirty="0" smtClean="0">
                <a:solidFill>
                  <a:schemeClr val="tx2"/>
                </a:solidFill>
                <a:latin typeface="Caladea" panose="02040503050406030204" pitchFamily="18" charset="0"/>
              </a:rPr>
              <a:t>valenciano</a:t>
            </a:r>
            <a:r>
              <a:rPr lang="es-ES" sz="2000" dirty="0" smtClean="0">
                <a:latin typeface="Caladea" panose="02040503050406030204" pitchFamily="18" charset="0"/>
              </a:rPr>
              <a:t>. </a:t>
            </a:r>
            <a:endParaRPr lang="es-ES" sz="2000" dirty="0">
              <a:latin typeface="Caladea" panose="02040503050406030204" pitchFamily="18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104900" y="4984326"/>
            <a:ext cx="3181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tx2"/>
                </a:solidFill>
                <a:latin typeface="Caladea" panose="02040503050406030204" pitchFamily="18" charset="0"/>
              </a:rPr>
              <a:t>PRECIO: 4,99€/ litro</a:t>
            </a:r>
            <a:endParaRPr lang="es-ES" sz="2400" dirty="0">
              <a:solidFill>
                <a:schemeClr val="tx2"/>
              </a:solidFill>
              <a:latin typeface="Caladea" panose="020405030504060302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5448" y="76200"/>
            <a:ext cx="1166552" cy="109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Fartones Polo</a:t>
            </a:r>
            <a:endParaRPr lang="es-ES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04899" y="1848931"/>
            <a:ext cx="7416249" cy="1808669"/>
          </a:xfrm>
        </p:spPr>
        <p:txBody>
          <a:bodyPr rtlCol="0">
            <a:normAutofit fontScale="92500"/>
          </a:bodyPr>
          <a:lstStyle/>
          <a:p>
            <a:r>
              <a:rPr lang="es-ES" sz="2000" dirty="0" smtClean="0">
                <a:solidFill>
                  <a:schemeClr val="tx2"/>
                </a:solidFill>
                <a:latin typeface="Caladea" panose="02040503050406030204" pitchFamily="18" charset="0"/>
              </a:rPr>
              <a:t>DESCRIPCIÓN:</a:t>
            </a:r>
          </a:p>
          <a:p>
            <a:r>
              <a:rPr lang="es-ES" sz="2000" dirty="0" smtClean="0">
                <a:solidFill>
                  <a:schemeClr val="tx2"/>
                </a:solidFill>
                <a:latin typeface="Caladea" panose="02040503050406030204" pitchFamily="18" charset="0"/>
              </a:rPr>
              <a:t> </a:t>
            </a:r>
            <a:r>
              <a:rPr lang="es-ES" sz="2000" dirty="0">
                <a:solidFill>
                  <a:schemeClr val="tx2"/>
                </a:solidFill>
                <a:latin typeface="Caladea" panose="02040503050406030204" pitchFamily="18" charset="0"/>
              </a:rPr>
              <a:t>Un </a:t>
            </a:r>
            <a:r>
              <a:rPr lang="es-ES" sz="2000" dirty="0" smtClean="0">
                <a:solidFill>
                  <a:schemeClr val="tx2"/>
                </a:solidFill>
                <a:latin typeface="Caladea" panose="02040503050406030204" pitchFamily="18" charset="0"/>
              </a:rPr>
              <a:t>fartón es un </a:t>
            </a:r>
            <a:r>
              <a:rPr lang="es-ES" sz="2000" dirty="0">
                <a:solidFill>
                  <a:schemeClr val="tx2"/>
                </a:solidFill>
                <a:latin typeface="Caladea" panose="02040503050406030204" pitchFamily="18" charset="0"/>
              </a:rPr>
              <a:t>bollo especial, alargado, dulce y tierno. Además, al ser esponjoso es perfecto para absorber la horchata sin problemas y su forma alargada permitía introducir el bollo hasta el fondo del vaso. Los </a:t>
            </a:r>
            <a:r>
              <a:rPr lang="es-ES" sz="2000" dirty="0" smtClean="0">
                <a:solidFill>
                  <a:schemeClr val="tx2"/>
                </a:solidFill>
                <a:latin typeface="Caladea" panose="02040503050406030204" pitchFamily="18" charset="0"/>
              </a:rPr>
              <a:t>fartones </a:t>
            </a:r>
            <a:r>
              <a:rPr lang="es-ES" sz="2000" dirty="0">
                <a:solidFill>
                  <a:schemeClr val="tx2"/>
                </a:solidFill>
                <a:latin typeface="Caladea" panose="02040503050406030204" pitchFamily="18" charset="0"/>
              </a:rPr>
              <a:t>esponjosos no contienen ni colorantes ni conservantes y se elaboran </a:t>
            </a:r>
            <a:r>
              <a:rPr lang="es-ES" sz="2000" dirty="0" smtClean="0">
                <a:solidFill>
                  <a:schemeClr val="tx2"/>
                </a:solidFill>
                <a:latin typeface="Caladea" panose="02040503050406030204" pitchFamily="18" charset="0"/>
              </a:rPr>
              <a:t>con </a:t>
            </a:r>
            <a:r>
              <a:rPr lang="es-ES" sz="2000" dirty="0">
                <a:solidFill>
                  <a:schemeClr val="tx2"/>
                </a:solidFill>
                <a:latin typeface="Caladea" panose="02040503050406030204" pitchFamily="18" charset="0"/>
              </a:rPr>
              <a:t>aceite de girasol, por lo que son saludables</a:t>
            </a:r>
            <a:r>
              <a:rPr lang="es-ES" dirty="0">
                <a:solidFill>
                  <a:schemeClr val="tx2"/>
                </a:solidFill>
              </a:rPr>
              <a:t>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3492" r="18467"/>
          <a:stretch/>
        </p:blipFill>
        <p:spPr>
          <a:xfrm>
            <a:off x="8799443" y="1798364"/>
            <a:ext cx="2915479" cy="418592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104899" y="4333369"/>
            <a:ext cx="3518912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dirty="0" smtClean="0">
                <a:solidFill>
                  <a:schemeClr val="tx2"/>
                </a:solidFill>
                <a:latin typeface="Caladea" panose="02040503050406030204" pitchFamily="18" charset="0"/>
              </a:rPr>
              <a:t>PRECIO:  0,78€/paquete</a:t>
            </a:r>
          </a:p>
          <a:p>
            <a:endParaRPr lang="es-ES" sz="2200" dirty="0" smtClean="0">
              <a:solidFill>
                <a:schemeClr val="tx2"/>
              </a:solidFill>
              <a:latin typeface="Caladea" panose="02040503050406030204" pitchFamily="18" charset="0"/>
            </a:endParaRPr>
          </a:p>
          <a:p>
            <a:endParaRPr lang="es-ES" sz="2200" dirty="0" smtClean="0">
              <a:solidFill>
                <a:schemeClr val="tx2"/>
              </a:solidFill>
              <a:latin typeface="Caladea" panose="02040503050406030204" pitchFamily="18" charset="0"/>
            </a:endParaRPr>
          </a:p>
          <a:p>
            <a:r>
              <a:rPr lang="es-ES" sz="2200" dirty="0" smtClean="0">
                <a:solidFill>
                  <a:schemeClr val="tx2"/>
                </a:solidFill>
                <a:latin typeface="Caladea" panose="02040503050406030204" pitchFamily="18" charset="0"/>
              </a:rPr>
              <a:t>CAJA:  18 paquetes/ 14,04€</a:t>
            </a:r>
          </a:p>
          <a:p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5448" y="76200"/>
            <a:ext cx="1166552" cy="109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2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Chocolate Comes 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4094921" y="1470991"/>
            <a:ext cx="35913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u="sng" dirty="0" smtClean="0">
                <a:solidFill>
                  <a:schemeClr val="tx2"/>
                </a:solidFill>
              </a:rPr>
              <a:t>CHOCOLATE CON LECHE</a:t>
            </a:r>
          </a:p>
          <a:p>
            <a:pPr algn="ctr"/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91647" y="2328201"/>
            <a:ext cx="51368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tx2"/>
                </a:solidFill>
                <a:latin typeface="Caladea" panose="02040503050406030204" pitchFamily="18" charset="0"/>
              </a:rPr>
              <a:t>DESCRIPCIÓN:</a:t>
            </a:r>
          </a:p>
          <a:p>
            <a:r>
              <a:rPr lang="es-ES" sz="2000" dirty="0" smtClean="0">
                <a:solidFill>
                  <a:schemeClr val="tx2"/>
                </a:solidFill>
                <a:latin typeface="Caladea" panose="02040503050406030204" pitchFamily="18" charset="0"/>
              </a:rPr>
              <a:t>Tableta de chocolate con leche, sabor suave, textura cremosa.</a:t>
            </a:r>
          </a:p>
          <a:p>
            <a:r>
              <a:rPr lang="es-ES" sz="2000" dirty="0">
                <a:solidFill>
                  <a:schemeClr val="tx2"/>
                </a:solidFill>
                <a:latin typeface="Caladea" panose="02040503050406030204" pitchFamily="18" charset="0"/>
              </a:rPr>
              <a:t>S</a:t>
            </a:r>
            <a:r>
              <a:rPr lang="es-ES" sz="2000" dirty="0" smtClean="0">
                <a:solidFill>
                  <a:schemeClr val="tx2"/>
                </a:solidFill>
                <a:latin typeface="Caladea" panose="02040503050406030204" pitchFamily="18" charset="0"/>
              </a:rPr>
              <a:t>e puede comer en postres y meriendas. Comer directamente o fundir para realizar cobertura suave en algún postre</a:t>
            </a:r>
            <a:r>
              <a:rPr lang="es-ES" dirty="0" smtClean="0">
                <a:solidFill>
                  <a:schemeClr val="tx2"/>
                </a:solidFill>
              </a:rPr>
              <a:t>.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104900" y="5146914"/>
            <a:ext cx="32965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tx2"/>
                </a:solidFill>
                <a:latin typeface="Caladea" panose="02040503050406030204" pitchFamily="18" charset="0"/>
              </a:rPr>
              <a:t>PRECIO: 2, 25€/unidad</a:t>
            </a:r>
          </a:p>
          <a:p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047" y="1980215"/>
            <a:ext cx="3056265" cy="20748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8047" y="4498128"/>
            <a:ext cx="3056265" cy="203623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1954" y="63511"/>
            <a:ext cx="1180045" cy="110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6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Chocolate Comes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4022462" y="1577009"/>
            <a:ext cx="4145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sng" dirty="0" smtClean="0">
                <a:solidFill>
                  <a:schemeClr val="tx2"/>
                </a:solidFill>
              </a:rPr>
              <a:t>CHOCOLATE PURO CON ALMENDRAS</a:t>
            </a:r>
            <a:endParaRPr lang="es-ES" u="sng" dirty="0">
              <a:solidFill>
                <a:schemeClr val="tx2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104900" y="2217667"/>
            <a:ext cx="558744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tx2"/>
                </a:solidFill>
                <a:latin typeface="Caladea" panose="02040503050406030204" pitchFamily="18" charset="0"/>
              </a:rPr>
              <a:t>DESCRIPCIÓN:</a:t>
            </a:r>
          </a:p>
          <a:p>
            <a:r>
              <a:rPr lang="es-ES" sz="2000" dirty="0" smtClean="0">
                <a:solidFill>
                  <a:schemeClr val="tx2"/>
                </a:solidFill>
                <a:latin typeface="Caladea" panose="02040503050406030204" pitchFamily="18" charset="0"/>
              </a:rPr>
              <a:t>Tableta de chocolate puro, con almendras enteras de variedad “</a:t>
            </a:r>
            <a:r>
              <a:rPr lang="es-ES" sz="2000" dirty="0" err="1">
                <a:solidFill>
                  <a:schemeClr val="tx2"/>
                </a:solidFill>
                <a:latin typeface="Caladea" panose="02040503050406030204" pitchFamily="18" charset="0"/>
              </a:rPr>
              <a:t>M</a:t>
            </a:r>
            <a:r>
              <a:rPr lang="es-ES" sz="2000" dirty="0" err="1" smtClean="0">
                <a:solidFill>
                  <a:schemeClr val="tx2"/>
                </a:solidFill>
                <a:latin typeface="Caladea" panose="02040503050406030204" pitchFamily="18" charset="0"/>
              </a:rPr>
              <a:t>arcona</a:t>
            </a:r>
            <a:r>
              <a:rPr lang="es-ES" sz="2000" dirty="0" smtClean="0">
                <a:solidFill>
                  <a:schemeClr val="tx2"/>
                </a:solidFill>
                <a:latin typeface="Caladea" panose="02040503050406030204" pitchFamily="18" charset="0"/>
              </a:rPr>
              <a:t>”, sabor intenso, textura suave.</a:t>
            </a:r>
          </a:p>
          <a:p>
            <a:r>
              <a:rPr lang="es-ES" sz="2000" dirty="0" smtClean="0">
                <a:solidFill>
                  <a:schemeClr val="tx2"/>
                </a:solidFill>
                <a:latin typeface="Caladea" panose="02040503050406030204" pitchFamily="18" charset="0"/>
              </a:rPr>
              <a:t>Se puede comer en postres y meriendas. Comer directamente solo o acompañado ( galletas, pan, etc.)</a:t>
            </a:r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020" y="2350187"/>
            <a:ext cx="3310624" cy="191701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020" y="4395793"/>
            <a:ext cx="3283196" cy="218742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104900" y="5012761"/>
            <a:ext cx="3185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tx2"/>
                </a:solidFill>
                <a:latin typeface="Caladea" panose="02040503050406030204" pitchFamily="18" charset="0"/>
              </a:rPr>
              <a:t>PRECIO: 2,55€/unidad</a:t>
            </a:r>
            <a:endParaRPr lang="es-ES" sz="2400" dirty="0">
              <a:solidFill>
                <a:schemeClr val="tx2"/>
              </a:solidFill>
              <a:latin typeface="Caladea" panose="020405030504060302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3548" y="76200"/>
            <a:ext cx="1168452" cy="10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5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Longaniza de Pascua Cervera</a:t>
            </a: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1104900" y="1683028"/>
            <a:ext cx="53530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chemeClr val="tx2"/>
                </a:solidFill>
                <a:latin typeface="Caladea" panose="02040503050406030204" pitchFamily="18" charset="0"/>
              </a:rPr>
              <a:t>DESCRIPCIÓN:</a:t>
            </a:r>
          </a:p>
          <a:p>
            <a:r>
              <a:rPr lang="es-ES" sz="2000" dirty="0" smtClean="0">
                <a:solidFill>
                  <a:schemeClr val="tx2"/>
                </a:solidFill>
                <a:latin typeface="Caladea" panose="02040503050406030204" pitchFamily="18" charset="0"/>
              </a:rPr>
              <a:t>La </a:t>
            </a:r>
            <a:r>
              <a:rPr lang="es-ES" sz="2000" dirty="0">
                <a:solidFill>
                  <a:schemeClr val="tx2"/>
                </a:solidFill>
                <a:latin typeface="Caladea" panose="02040503050406030204" pitchFamily="18" charset="0"/>
              </a:rPr>
              <a:t>longaniza de Pascua es un embutido típico de la Comunidad Valenciana y de la vecina comarca aragonesa del Maestrazgo. Está elaborada a base de magro de cerdo teniendo una longitud de unos 30 </a:t>
            </a:r>
            <a:r>
              <a:rPr lang="es-ES" sz="2000" dirty="0" smtClean="0">
                <a:solidFill>
                  <a:schemeClr val="tx2"/>
                </a:solidFill>
                <a:latin typeface="Caladea" panose="02040503050406030204" pitchFamily="18" charset="0"/>
              </a:rPr>
              <a:t>centímetros. </a:t>
            </a:r>
            <a:r>
              <a:rPr lang="es-ES" sz="2000" dirty="0">
                <a:solidFill>
                  <a:schemeClr val="tx2"/>
                </a:solidFill>
                <a:latin typeface="Caladea" panose="02040503050406030204" pitchFamily="18" charset="0"/>
              </a:rPr>
              <a:t>La longaniza de pascua es un producto que se puede consumir durante todo el año, pero normalmente se come en pascua</a:t>
            </a:r>
            <a:r>
              <a:rPr lang="es-ES" sz="2000" dirty="0" smtClean="0">
                <a:solidFill>
                  <a:schemeClr val="tx2"/>
                </a:solidFill>
                <a:latin typeface="Caladea" panose="02040503050406030204" pitchFamily="18" charset="0"/>
              </a:rPr>
              <a:t>.</a:t>
            </a:r>
            <a:endParaRPr lang="es-ES" sz="2000" dirty="0">
              <a:solidFill>
                <a:schemeClr val="tx2"/>
              </a:solidFill>
              <a:latin typeface="Caladea" panose="020405030504060302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104900" y="5243720"/>
            <a:ext cx="3063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tx2"/>
                </a:solidFill>
                <a:latin typeface="Caladea" panose="02040503050406030204" pitchFamily="18" charset="0"/>
              </a:rPr>
              <a:t>PRECIO</a:t>
            </a:r>
            <a:r>
              <a:rPr lang="es-ES" sz="2400" smtClean="0">
                <a:solidFill>
                  <a:schemeClr val="tx2"/>
                </a:solidFill>
                <a:latin typeface="Caladea" panose="02040503050406030204" pitchFamily="18" charset="0"/>
              </a:rPr>
              <a:t>: </a:t>
            </a:r>
            <a:r>
              <a:rPr lang="es-ES" sz="2400" smtClean="0">
                <a:solidFill>
                  <a:schemeClr val="tx2"/>
                </a:solidFill>
                <a:latin typeface="Caladea" panose="02040503050406030204" pitchFamily="18" charset="0"/>
              </a:rPr>
              <a:t>12,25</a:t>
            </a:r>
            <a:r>
              <a:rPr lang="es-ES" sz="2400" dirty="0" smtClean="0">
                <a:solidFill>
                  <a:schemeClr val="tx2"/>
                </a:solidFill>
                <a:latin typeface="Caladea" panose="02040503050406030204" pitchFamily="18" charset="0"/>
              </a:rPr>
              <a:t>€/ kilo </a:t>
            </a:r>
            <a:endParaRPr lang="es-ES" sz="2400" dirty="0">
              <a:solidFill>
                <a:schemeClr val="tx2"/>
              </a:solidFill>
              <a:latin typeface="Caladea" panose="020405030504060302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174" y="2831675"/>
            <a:ext cx="5318610" cy="241204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6053" y="99736"/>
            <a:ext cx="1205948" cy="113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7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Arroz la Campana</a:t>
            </a: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1104900" y="1563757"/>
            <a:ext cx="51948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chemeClr val="tx2"/>
                </a:solidFill>
                <a:latin typeface="Caladea" panose="02040503050406030204" pitchFamily="18" charset="0"/>
              </a:rPr>
              <a:t>DESCRIPCIÓN:</a:t>
            </a:r>
          </a:p>
          <a:p>
            <a:r>
              <a:rPr lang="es-ES" sz="2000" dirty="0" smtClean="0">
                <a:solidFill>
                  <a:schemeClr val="tx2"/>
                </a:solidFill>
                <a:latin typeface="Caladea" panose="02040503050406030204" pitchFamily="18" charset="0"/>
              </a:rPr>
              <a:t>El </a:t>
            </a:r>
            <a:r>
              <a:rPr lang="es-ES" sz="2000" dirty="0">
                <a:solidFill>
                  <a:schemeClr val="tx2"/>
                </a:solidFill>
                <a:latin typeface="Caladea" panose="02040503050406030204" pitchFamily="18" charset="0"/>
              </a:rPr>
              <a:t>arroz bomba es un grano JAPONICA pequeño y de aspecto perlado. Tiene la particularidad de no abrirse longitudinalmente como el resto de variedades, requiere un mayor contenido de agua y su expansión puede alcanzar hasta dos o tres veces más que su volumen inicial. Es un gran conductor/transmisor de sabor y tiene una gran resistencia al exceso de cocción, manteniendo el grano entero y suelto</a:t>
            </a:r>
            <a:r>
              <a:rPr lang="es-ES" dirty="0"/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5130" y="1563757"/>
            <a:ext cx="3123925" cy="517063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272209" y="5636145"/>
            <a:ext cx="26965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dirty="0" smtClean="0">
                <a:solidFill>
                  <a:schemeClr val="tx2"/>
                </a:solidFill>
                <a:latin typeface="Caladea" panose="02040503050406030204" pitchFamily="18" charset="0"/>
              </a:rPr>
              <a:t>PRECIO: 2,79€/ 1Kg </a:t>
            </a:r>
            <a:endParaRPr lang="es-ES" sz="2200" dirty="0">
              <a:solidFill>
                <a:schemeClr val="tx2"/>
              </a:solidFill>
              <a:latin typeface="Caladea" panose="020405030504060302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731" y="76200"/>
            <a:ext cx="1189269" cy="111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1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Contacto: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82" y="1653209"/>
            <a:ext cx="9982200" cy="4572000"/>
          </a:xfrm>
        </p:spPr>
        <p:txBody>
          <a:bodyPr/>
          <a:lstStyle/>
          <a:p>
            <a:pPr marL="0" indent="0">
              <a:buNone/>
            </a:pPr>
            <a:r>
              <a:rPr lang="es-ES" sz="2400" dirty="0" smtClean="0">
                <a:solidFill>
                  <a:schemeClr val="tx2"/>
                </a:solidFill>
              </a:rPr>
              <a:t>  APARAMA</a:t>
            </a:r>
          </a:p>
          <a:p>
            <a:pPr marL="0" indent="0">
              <a:buNone/>
            </a:pPr>
            <a:r>
              <a:rPr lang="es-ES" sz="2400" dirty="0" smtClean="0">
                <a:solidFill>
                  <a:schemeClr val="tx2"/>
                </a:solidFill>
              </a:rPr>
              <a:t>  </a:t>
            </a:r>
            <a:r>
              <a:rPr lang="es-ES" sz="2400" dirty="0" err="1" smtClean="0">
                <a:solidFill>
                  <a:schemeClr val="tx2"/>
                </a:solidFill>
              </a:rPr>
              <a:t>Av</a:t>
            </a:r>
            <a:r>
              <a:rPr lang="es-ES" sz="2400" dirty="0" smtClean="0">
                <a:solidFill>
                  <a:schemeClr val="tx2"/>
                </a:solidFill>
              </a:rPr>
              <a:t> diputación s/n </a:t>
            </a:r>
          </a:p>
          <a:p>
            <a:pPr marL="0" indent="0">
              <a:buNone/>
            </a:pPr>
            <a:r>
              <a:rPr lang="es-ES" sz="2400" dirty="0">
                <a:solidFill>
                  <a:schemeClr val="tx2"/>
                </a:solidFill>
              </a:rPr>
              <a:t>  </a:t>
            </a:r>
            <a:r>
              <a:rPr lang="es-ES" sz="2400" dirty="0" smtClean="0">
                <a:solidFill>
                  <a:schemeClr val="tx2"/>
                </a:solidFill>
              </a:rPr>
              <a:t>46470 </a:t>
            </a:r>
            <a:r>
              <a:rPr lang="es-ES" sz="2400" dirty="0" err="1" smtClean="0">
                <a:solidFill>
                  <a:schemeClr val="tx2"/>
                </a:solidFill>
              </a:rPr>
              <a:t>Catarroja</a:t>
            </a:r>
            <a:r>
              <a:rPr lang="es-ES" sz="2400" dirty="0" smtClean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r>
              <a:rPr lang="es-ES" sz="2400" dirty="0"/>
              <a:t> </a:t>
            </a:r>
            <a:r>
              <a:rPr lang="es-ES" sz="2400" dirty="0" smtClean="0"/>
              <a:t> </a:t>
            </a:r>
            <a:r>
              <a:rPr lang="es-ES" sz="2400" dirty="0" smtClean="0">
                <a:hlinkClick r:id="rId2"/>
              </a:rPr>
              <a:t>aparma.florida@gmail.com</a:t>
            </a:r>
            <a:endParaRPr lang="es-ES" sz="2400" dirty="0" smtClean="0"/>
          </a:p>
          <a:p>
            <a:pPr marL="0" indent="0">
              <a:buNone/>
            </a:pPr>
            <a:endParaRPr lang="es-ES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447" y="76200"/>
            <a:ext cx="1166553" cy="109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3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iteratura académica 16 ×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74_TF03431380_TF03431380.potx" id="{9C759DF4-5D22-4947-AC84-0622EEA47A41}" vid="{3C637098-65C7-40E1-B206-DD97FD8DB6F6}"/>
    </a:ext>
  </a:extLst>
</a:theme>
</file>

<file path=ppt/theme/theme2.xml><?xml version="1.0" encoding="utf-8"?>
<a:theme xmlns:a="http://schemas.openxmlformats.org/drawingml/2006/main" name="Tema d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4873beb7-5857-4685-be1f-d57550cc96cc"/>
    <ds:schemaRef ds:uri="http://purl.org/dc/dcmitype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académica, diseño de cinta y raya diplomática (panorámica)</Template>
  <TotalTime>0</TotalTime>
  <Words>442</Words>
  <Application>Microsoft Office PowerPoint</Application>
  <PresentationFormat>Panorámica</PresentationFormat>
  <Paragraphs>49</Paragraphs>
  <Slides>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Baskerville Old Face</vt:lpstr>
      <vt:lpstr>Caladea</vt:lpstr>
      <vt:lpstr>Euphemia</vt:lpstr>
      <vt:lpstr>Plantagenet Cherokee</vt:lpstr>
      <vt:lpstr>Wingdings</vt:lpstr>
      <vt:lpstr>Literatura académica 16 × 9</vt:lpstr>
      <vt:lpstr>Catálogo</vt:lpstr>
      <vt:lpstr>ÍNDICE</vt:lpstr>
      <vt:lpstr>Horchata HISC</vt:lpstr>
      <vt:lpstr>Fartones Polo</vt:lpstr>
      <vt:lpstr>Chocolate Comes </vt:lpstr>
      <vt:lpstr>Chocolate Comes</vt:lpstr>
      <vt:lpstr>Longaniza de Pascua Cervera</vt:lpstr>
      <vt:lpstr>Arroz la Campana</vt:lpstr>
      <vt:lpstr>Contacto: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2018-02-27T10:28:57Z</dcterms:created>
  <dcterms:modified xsi:type="dcterms:W3CDTF">2018-03-20T10:20:40Z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