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256" r:id="rId2"/>
    <p:sldId id="257" r:id="rId3"/>
    <p:sldId id="259" r:id="rId4"/>
    <p:sldId id="260" r:id="rId5"/>
    <p:sldId id="261" r:id="rId6"/>
    <p:sldId id="263" r:id="rId7"/>
    <p:sldId id="264" r:id="rId8"/>
    <p:sldId id="266" r:id="rId9"/>
    <p:sldId id="267" r:id="rId10"/>
    <p:sldId id="268" r:id="rId11"/>
    <p:sldId id="277" r:id="rId12"/>
    <p:sldId id="269" r:id="rId13"/>
    <p:sldId id="270" r:id="rId14"/>
    <p:sldId id="271" r:id="rId15"/>
    <p:sldId id="272" r:id="rId16"/>
    <p:sldId id="274" r:id="rId17"/>
    <p:sldId id="275" r:id="rId18"/>
    <p:sldId id="276" r:id="rId1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660"/>
  </p:normalViewPr>
  <p:slideViewPr>
    <p:cSldViewPr>
      <p:cViewPr>
        <p:scale>
          <a:sx n="75" d="100"/>
          <a:sy n="75" d="100"/>
        </p:scale>
        <p:origin x="-1182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44E4CA-5E65-4274-B745-8AB6F279A5E8}" type="datetimeFigureOut">
              <a:rPr lang="es-ES" smtClean="0"/>
              <a:pPr/>
              <a:t>19/03/2018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C2C5B3-2952-4ECE-9887-C4A836F4B25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2C5B3-2952-4ECE-9887-C4A836F4B257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smtClean="0"/>
          </a:p>
        </p:txBody>
      </p:sp>
      <p:sp>
        <p:nvSpPr>
          <p:cNvPr id="358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EF2D79-C51B-4413-9005-3F44010C62FF}" type="slidenum">
              <a:rPr lang="es-ES" smtClean="0"/>
              <a:pPr/>
              <a:t>14</a:t>
            </a:fld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19/03/2018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19/03/2018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19/03/2018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19/03/2018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19/03/2018</a:t>
            </a:fld>
            <a:endParaRPr lang="es-E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19/03/2018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19/03/2018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19/03/2018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19/03/2018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19/03/2018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19/03/2018</a:t>
            </a:fld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 bright="55000"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19/03/2018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611560" y="3356992"/>
            <a:ext cx="5400600" cy="15121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934"/>
              </a:avLst>
            </a:prstTxWarp>
          </a:bodyPr>
          <a:lstStyle/>
          <a:p>
            <a:pPr algn="ctr" rtl="0">
              <a:buNone/>
            </a:pPr>
            <a:r>
              <a:rPr lang="es-ES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AST.SF</a:t>
            </a:r>
            <a:endParaRPr lang="es-ES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1651000" y="671512"/>
            <a:ext cx="1696864" cy="1893391"/>
          </a:xfrm>
          <a:prstGeom prst="star4">
            <a:avLst>
              <a:gd name="adj" fmla="val 12500"/>
            </a:avLst>
          </a:prstGeom>
          <a:solidFill>
            <a:srgbClr val="FF00FF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3822700" y="328613"/>
            <a:ext cx="3629620" cy="2236290"/>
          </a:xfrm>
          <a:prstGeom prst="cloudCallout">
            <a:avLst>
              <a:gd name="adj1" fmla="val -75449"/>
              <a:gd name="adj2" fmla="val 67699"/>
            </a:avLst>
          </a:prstGeom>
          <a:solidFill>
            <a:srgbClr val="CC99FF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La Sagrada</a:t>
            </a:r>
            <a:r>
              <a:rPr kumimoji="0" lang="es-ES" sz="36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FAMILIA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4644008" y="4844188"/>
            <a:ext cx="38884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5400" b="1" dirty="0">
                <a:ln w="18000">
                  <a:solidFill>
                    <a:srgbClr val="CF543F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catalogo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4644008" y="5439500"/>
            <a:ext cx="36808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5400" b="1" dirty="0">
                <a:ln w="11430"/>
                <a:gradFill>
                  <a:gsLst>
                    <a:gs pos="0">
                      <a:srgbClr val="CF543F">
                        <a:tint val="70000"/>
                        <a:satMod val="245000"/>
                      </a:srgbClr>
                    </a:gs>
                    <a:gs pos="75000">
                      <a:srgbClr val="CF543F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F543F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2017/18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2445456" y="3244334"/>
            <a:ext cx="269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omic Sans MS" pitchFamily="66" charset="0"/>
              </a:rPr>
              <a:t>)</a:t>
            </a:r>
            <a:endParaRPr lang="es-ES" b="1" dirty="0">
              <a:solidFill>
                <a:prstClr val="black">
                  <a:lumMod val="95000"/>
                  <a:lumOff val="5000"/>
                </a:prstClr>
              </a:solidFill>
              <a:latin typeface="Comic Sans MS" pitchFamily="66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179512" y="6309320"/>
            <a:ext cx="43204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dirty="0">
                <a:solidFill>
                  <a:prstClr val="black">
                    <a:lumMod val="95000"/>
                    <a:lumOff val="5000"/>
                  </a:prstClr>
                </a:solidFill>
                <a:latin typeface="Comic Sans MS" pitchFamily="66" charset="0"/>
              </a:rPr>
              <a:t>(En el precio no va incluido el </a:t>
            </a:r>
            <a:r>
              <a:rPr lang="es-ES" sz="1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omic Sans MS" pitchFamily="66" charset="0"/>
              </a:rPr>
              <a:t>porte)</a:t>
            </a:r>
            <a:endParaRPr lang="es-ES" sz="1400" dirty="0"/>
          </a:p>
        </p:txBody>
      </p:sp>
    </p:spTree>
    <p:extLst>
      <p:ext uri="{BB962C8B-B14F-4D97-AF65-F5344CB8AC3E}">
        <p14:creationId xmlns="" xmlns:p14="http://schemas.microsoft.com/office/powerpoint/2010/main" val="3170247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2 Rectángulo"/>
          <p:cNvSpPr>
            <a:spLocks noChangeArrowheads="1"/>
          </p:cNvSpPr>
          <p:nvPr/>
        </p:nvSpPr>
        <p:spPr bwMode="auto">
          <a:xfrm>
            <a:off x="4788024" y="4869160"/>
            <a:ext cx="5057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 i="1" u="sng" dirty="0">
                <a:latin typeface="Comic Sans MS" pitchFamily="66" charset="0"/>
              </a:rPr>
              <a:t>Precio: </a:t>
            </a:r>
            <a:r>
              <a:rPr lang="es-ES" b="1" i="1" u="sng" dirty="0" smtClean="0">
                <a:latin typeface="Comic Sans MS" pitchFamily="66" charset="0"/>
              </a:rPr>
              <a:t>11,60 </a:t>
            </a:r>
            <a:r>
              <a:rPr lang="es-ES" b="1" i="1" u="sng" dirty="0">
                <a:latin typeface="Comic Sans MS" pitchFamily="66" charset="0"/>
              </a:rPr>
              <a:t>€/</a:t>
            </a:r>
            <a:r>
              <a:rPr lang="es-ES" b="1" i="1" u="sng" dirty="0" smtClean="0">
                <a:latin typeface="Comic Sans MS" pitchFamily="66" charset="0"/>
              </a:rPr>
              <a:t>Kg (Según Porción)</a:t>
            </a:r>
            <a:endParaRPr lang="es-ES" b="1" i="1" u="sng" dirty="0">
              <a:latin typeface="Comic Sans MS" pitchFamily="66" charset="0"/>
            </a:endParaRPr>
          </a:p>
        </p:txBody>
      </p:sp>
      <p:sp>
        <p:nvSpPr>
          <p:cNvPr id="19459" name="3 Rectángulo"/>
          <p:cNvSpPr>
            <a:spLocks noChangeArrowheads="1"/>
          </p:cNvSpPr>
          <p:nvPr/>
        </p:nvSpPr>
        <p:spPr bwMode="auto">
          <a:xfrm>
            <a:off x="395536" y="1844824"/>
            <a:ext cx="115230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  <a:latin typeface="Comic Sans MS" pitchFamily="66" charset="0"/>
              </a:rPr>
              <a:t>Ref:015</a:t>
            </a:r>
            <a:endParaRPr lang="es-ES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1763688" y="332656"/>
            <a:ext cx="5904656" cy="648072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S" sz="3200" b="1" u="sng" cap="small" dirty="0" smtClean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QUESO LA PERAL DE VACA</a:t>
            </a:r>
            <a:endParaRPr lang="es-ES" sz="3200" b="1" u="sng" cap="small" dirty="0">
              <a:solidFill>
                <a:srgbClr val="FF0000"/>
              </a:solidFill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9461" name="4 CuadroTexto"/>
          <p:cNvSpPr txBox="1">
            <a:spLocks noChangeArrowheads="1"/>
          </p:cNvSpPr>
          <p:nvPr/>
        </p:nvSpPr>
        <p:spPr bwMode="auto">
          <a:xfrm>
            <a:off x="4788024" y="2348880"/>
            <a:ext cx="3671888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latin typeface="Comic Sans MS" pitchFamily="66" charset="0"/>
              </a:rPr>
              <a:t>Queso </a:t>
            </a:r>
            <a:r>
              <a:rPr lang="es-ES" sz="2000" dirty="0" err="1">
                <a:latin typeface="Comic Sans MS" pitchFamily="66" charset="0"/>
              </a:rPr>
              <a:t>semiazul</a:t>
            </a:r>
            <a:r>
              <a:rPr lang="es-ES" sz="2000" dirty="0">
                <a:latin typeface="Comic Sans MS" pitchFamily="66" charset="0"/>
              </a:rPr>
              <a:t> de textura mantecosa, elaborado con leche de vaca</a:t>
            </a:r>
            <a:r>
              <a:rPr lang="es-ES" sz="2000" dirty="0" smtClean="0">
                <a:latin typeface="Comic Sans MS" pitchFamily="66" charset="0"/>
              </a:rPr>
              <a:t>.</a:t>
            </a:r>
          </a:p>
          <a:p>
            <a:pPr algn="just"/>
            <a:endParaRPr lang="es-ES" sz="2000" dirty="0" smtClean="0">
              <a:latin typeface="Comic Sans MS" pitchFamily="66" charset="0"/>
            </a:endParaRPr>
          </a:p>
          <a:p>
            <a:pPr algn="just"/>
            <a:r>
              <a:rPr lang="es-ES" sz="2000" dirty="0" smtClean="0">
                <a:latin typeface="Comic Sans MS" pitchFamily="66" charset="0"/>
              </a:rPr>
              <a:t>* Se envasa al vacio en porciones: 100g, 200g, 300g…</a:t>
            </a:r>
          </a:p>
          <a:p>
            <a:pPr algn="just"/>
            <a:endParaRPr lang="es-ES" dirty="0">
              <a:latin typeface="Comic Sans MS" pitchFamily="66" charset="0"/>
            </a:endParaRPr>
          </a:p>
          <a:p>
            <a:pPr algn="just"/>
            <a:endParaRPr lang="es-ES" dirty="0"/>
          </a:p>
          <a:p>
            <a:pPr algn="just"/>
            <a:endParaRPr lang="es-ES" dirty="0"/>
          </a:p>
        </p:txBody>
      </p:sp>
      <p:pic>
        <p:nvPicPr>
          <p:cNvPr id="19462" name="Picture 6" descr="Resultado de imagen de imagenes de queso la per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348880"/>
            <a:ext cx="4222724" cy="2879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2339752" y="273050"/>
            <a:ext cx="5400600" cy="41964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sng" strike="noStrike" kern="120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Chorizo de avestruz</a:t>
            </a:r>
          </a:p>
        </p:txBody>
      </p:sp>
      <p:pic>
        <p:nvPicPr>
          <p:cNvPr id="4" name="6 Marcador de contenido" descr="avestruz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55576" y="2132856"/>
            <a:ext cx="2592685" cy="2232248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4355976" y="2060848"/>
            <a:ext cx="446449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spcBef>
                <a:spcPts val="580"/>
              </a:spcBef>
              <a:defRPr/>
            </a:pPr>
            <a:r>
              <a:rPr lang="es-ES" sz="2000" dirty="0" smtClean="0">
                <a:latin typeface="Comic Sans MS" pitchFamily="66" charset="0"/>
              </a:rPr>
              <a:t>De una de las granjas  de avestruces que hay en Asturias.</a:t>
            </a:r>
          </a:p>
          <a:p>
            <a:pPr marL="274320" indent="-274320">
              <a:spcBef>
                <a:spcPts val="580"/>
              </a:spcBef>
              <a:defRPr/>
            </a:pPr>
            <a:r>
              <a:rPr lang="es-ES" sz="2000" dirty="0" smtClean="0">
                <a:latin typeface="Comic Sans MS" pitchFamily="66" charset="0"/>
              </a:rPr>
              <a:t>  Exótico chorizo elaborado con carne de avestruz y de cerdo.</a:t>
            </a:r>
          </a:p>
          <a:p>
            <a:pPr marL="274320" indent="-274320">
              <a:spcBef>
                <a:spcPts val="580"/>
              </a:spcBef>
              <a:defRPr/>
            </a:pPr>
            <a:r>
              <a:rPr lang="es-ES" sz="2000" dirty="0" smtClean="0">
                <a:latin typeface="Comic Sans MS" pitchFamily="66" charset="0"/>
              </a:rPr>
              <a:t>Peso neto 200gr</a:t>
            </a:r>
            <a:endParaRPr lang="es-ES" sz="2000" dirty="0">
              <a:latin typeface="Comic Sans MS" pitchFamily="66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755576" y="1700808"/>
            <a:ext cx="1101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  <a:latin typeface="Comic Sans MS" pitchFamily="66" charset="0"/>
              </a:rPr>
              <a:t>Ref:016</a:t>
            </a:r>
            <a:endParaRPr lang="es-ES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499992" y="3861048"/>
            <a:ext cx="20153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000" b="1" i="1" u="sng" dirty="0" smtClean="0">
                <a:latin typeface="Comic Sans MS" pitchFamily="66" charset="0"/>
              </a:rPr>
              <a:t>Precio:3,20 €        </a:t>
            </a:r>
            <a:endParaRPr lang="es-ES_tradnl" sz="2000" b="1" i="1" u="sng" dirty="0">
              <a:latin typeface="Comic Sans MS" pitchFamily="66" charset="0"/>
            </a:endParaRPr>
          </a:p>
        </p:txBody>
      </p:sp>
      <p:sp>
        <p:nvSpPr>
          <p:cNvPr id="10242" name="AutoShape 2" descr="Resultado de imagen de fotos de embutido de cierv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pic>
        <p:nvPicPr>
          <p:cNvPr id="9" name="8 Imagen" descr="Resultado de imagen de fotos de embutido de ciervo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869160"/>
            <a:ext cx="259228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Rectángulo"/>
          <p:cNvSpPr/>
          <p:nvPr/>
        </p:nvSpPr>
        <p:spPr>
          <a:xfrm>
            <a:off x="4139952" y="4725144"/>
            <a:ext cx="4464496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spcBef>
                <a:spcPts val="580"/>
              </a:spcBef>
              <a:defRPr/>
            </a:pPr>
            <a:r>
              <a:rPr lang="es-ES" sz="2000" dirty="0" smtClean="0">
                <a:latin typeface="Comic Sans MS" pitchFamily="66" charset="0"/>
              </a:rPr>
              <a:t>Peso neto 300gr</a:t>
            </a:r>
          </a:p>
          <a:p>
            <a:pPr marL="274320" indent="-274320">
              <a:spcBef>
                <a:spcPts val="580"/>
              </a:spcBef>
              <a:defRPr/>
            </a:pPr>
            <a:r>
              <a:rPr lang="es-ES_tradnl" sz="2000" b="1" i="1" u="sng" dirty="0" smtClean="0">
                <a:latin typeface="Comic Sans MS" pitchFamily="66" charset="0"/>
              </a:rPr>
              <a:t>Precio:4,20€</a:t>
            </a:r>
          </a:p>
          <a:p>
            <a:pPr marL="274320" indent="-274320">
              <a:spcBef>
                <a:spcPts val="580"/>
              </a:spcBef>
              <a:defRPr/>
            </a:pPr>
            <a:endParaRPr lang="es-ES_tradnl" sz="2000" b="1" i="1" u="sng" dirty="0" smtClean="0">
              <a:latin typeface="Comic Sans MS" pitchFamily="66" charset="0"/>
            </a:endParaRPr>
          </a:p>
          <a:p>
            <a:pPr marL="274320" indent="-274320">
              <a:spcBef>
                <a:spcPts val="580"/>
              </a:spcBef>
              <a:defRPr/>
            </a:pPr>
            <a:r>
              <a:rPr lang="es-ES_tradnl" sz="2000" b="1" i="1" u="sng" dirty="0" smtClean="0">
                <a:latin typeface="Comic Sans MS" pitchFamily="66" charset="0"/>
              </a:rPr>
              <a:t>* Puede ser también de ciervo o avestruz</a:t>
            </a:r>
            <a:endParaRPr lang="es-ES" sz="2000" dirty="0">
              <a:latin typeface="Comic Sans MS" pitchFamily="66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755576" y="4437112"/>
            <a:ext cx="1101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  <a:latin typeface="Comic Sans MS" pitchFamily="66" charset="0"/>
              </a:rPr>
              <a:t>Ref:017</a:t>
            </a:r>
            <a:endParaRPr lang="es-ES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3200" b="1" u="sng" dirty="0" smtClean="0">
                <a:solidFill>
                  <a:srgbClr val="FF0000"/>
                </a:solidFill>
                <a:latin typeface="Comic Sans MS" pitchFamily="66" charset="0"/>
              </a:rPr>
              <a:t>Preparado para fabada </a:t>
            </a:r>
          </a:p>
        </p:txBody>
      </p:sp>
      <p:pic>
        <p:nvPicPr>
          <p:cNvPr id="2355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679575"/>
            <a:ext cx="3657600" cy="4413250"/>
          </a:xfrm>
          <a:noFill/>
        </p:spPr>
      </p:pic>
      <p:sp>
        <p:nvSpPr>
          <p:cNvPr id="6" name="5 Marcador de contenido"/>
          <p:cNvSpPr>
            <a:spLocks noGrp="1"/>
          </p:cNvSpPr>
          <p:nvPr>
            <p:ph sz="quarter" idx="2"/>
          </p:nvPr>
        </p:nvSpPr>
        <p:spPr>
          <a:xfrm>
            <a:off x="4270375" y="1600200"/>
            <a:ext cx="3657600" cy="2332856"/>
          </a:xfrm>
        </p:spPr>
        <p:txBody>
          <a:bodyPr>
            <a:normAutofit/>
          </a:bodyPr>
          <a:lstStyle/>
          <a:p>
            <a:pPr marL="0" indent="-274320" algn="just" eaLnBrk="1" fontAlgn="auto" hangingPunct="1">
              <a:spcBef>
                <a:spcPts val="58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ES" sz="2000" dirty="0" smtClean="0">
                <a:solidFill>
                  <a:schemeClr val="tx1"/>
                </a:solidFill>
                <a:latin typeface="Comic Sans MS" pitchFamily="66" charset="0"/>
              </a:rPr>
              <a:t>El preparado para fabada consta de materias de primera calidad: morcilla, chorizo, tocino, panceta y por  supuesto “les fabes”.</a:t>
            </a:r>
          </a:p>
          <a:p>
            <a:pPr marL="0" indent="-274320" algn="just" eaLnBrk="1" fontAlgn="auto" hangingPunct="1">
              <a:spcBef>
                <a:spcPts val="58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ES" sz="2000" dirty="0" smtClean="0">
                <a:solidFill>
                  <a:schemeClr val="tx1"/>
                </a:solidFill>
                <a:latin typeface="Comic Sans MS" pitchFamily="66" charset="0"/>
              </a:rPr>
              <a:t>(En la fotografía aparece el pack de dos raciones)</a:t>
            </a:r>
          </a:p>
          <a:p>
            <a:pPr marL="274320" indent="-274320" algn="just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s-ES" sz="18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274320" indent="-274320" algn="just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s-ES" sz="1800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3557" name="7 CuadroTexto"/>
          <p:cNvSpPr txBox="1">
            <a:spLocks noChangeArrowheads="1"/>
          </p:cNvSpPr>
          <p:nvPr/>
        </p:nvSpPr>
        <p:spPr bwMode="auto">
          <a:xfrm>
            <a:off x="467544" y="1196752"/>
            <a:ext cx="136750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2000" b="1" dirty="0" err="1" smtClean="0">
                <a:solidFill>
                  <a:srgbClr val="C00000"/>
                </a:solidFill>
                <a:latin typeface="Comic Sans MS" pitchFamily="66" charset="0"/>
              </a:rPr>
              <a:t>Ref</a:t>
            </a:r>
            <a:r>
              <a:rPr lang="es-ES" sz="2000" b="1" dirty="0" smtClean="0">
                <a:solidFill>
                  <a:srgbClr val="C00000"/>
                </a:solidFill>
                <a:latin typeface="Comic Sans MS" pitchFamily="66" charset="0"/>
              </a:rPr>
              <a:t> 17</a:t>
            </a:r>
            <a:endParaRPr lang="es-ES" sz="2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427984" y="4725144"/>
            <a:ext cx="2808312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algn="just">
              <a:spcBef>
                <a:spcPts val="580"/>
              </a:spcBef>
              <a:defRPr/>
            </a:pPr>
            <a:r>
              <a:rPr lang="es-ES" b="1" i="1" u="sng" dirty="0" smtClean="0">
                <a:latin typeface="Comic Sans MS" pitchFamily="66" charset="0"/>
              </a:rPr>
              <a:t>Precio:</a:t>
            </a:r>
          </a:p>
          <a:p>
            <a:pPr marL="274320" indent="-274320" algn="just">
              <a:spcBef>
                <a:spcPts val="580"/>
              </a:spcBef>
              <a:buFont typeface="Wingdings 2"/>
              <a:buChar char=""/>
              <a:defRPr/>
            </a:pPr>
            <a:r>
              <a:rPr lang="es-ES" b="1" i="1" u="sng" dirty="0" smtClean="0">
                <a:latin typeface="Comic Sans MS" pitchFamily="66" charset="0"/>
              </a:rPr>
              <a:t>2 Raciones: 6,40 €</a:t>
            </a:r>
          </a:p>
          <a:p>
            <a:pPr marL="274320" indent="-274320" algn="just">
              <a:spcBef>
                <a:spcPts val="580"/>
              </a:spcBef>
              <a:buFont typeface="Wingdings 2"/>
              <a:buChar char=""/>
              <a:defRPr/>
            </a:pPr>
            <a:r>
              <a:rPr lang="es-ES" b="1" i="1" u="sng" dirty="0" smtClean="0">
                <a:latin typeface="Comic Sans MS" pitchFamily="66" charset="0"/>
              </a:rPr>
              <a:t>3 Raciones: 11€</a:t>
            </a:r>
          </a:p>
          <a:p>
            <a:pPr marL="274320" indent="-274320" algn="just">
              <a:spcBef>
                <a:spcPts val="580"/>
              </a:spcBef>
              <a:buFont typeface="Wingdings 2"/>
              <a:buChar char=""/>
              <a:defRPr/>
            </a:pPr>
            <a:r>
              <a:rPr lang="es-ES" b="1" i="1" u="sng" dirty="0" smtClean="0">
                <a:latin typeface="Comic Sans MS" pitchFamily="66" charset="0"/>
              </a:rPr>
              <a:t>4 Raciones: 14,50€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6"/>
          <p:cNvSpPr txBox="1">
            <a:spLocks noChangeArrowheads="1"/>
          </p:cNvSpPr>
          <p:nvPr/>
        </p:nvSpPr>
        <p:spPr bwMode="auto">
          <a:xfrm>
            <a:off x="323528" y="1556792"/>
            <a:ext cx="16557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 dirty="0" smtClean="0">
                <a:solidFill>
                  <a:srgbClr val="C00000"/>
                </a:solidFill>
                <a:latin typeface="Comic Sans MS" pitchFamily="66" charset="0"/>
              </a:rPr>
              <a:t>Ref:018</a:t>
            </a:r>
            <a:endParaRPr lang="es-ES" sz="2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24580" name="Text Box 7"/>
          <p:cNvSpPr txBox="1">
            <a:spLocks noChangeArrowheads="1"/>
          </p:cNvSpPr>
          <p:nvPr/>
        </p:nvSpPr>
        <p:spPr bwMode="auto">
          <a:xfrm>
            <a:off x="4860032" y="1988840"/>
            <a:ext cx="3313113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sz="2000" dirty="0">
                <a:latin typeface="Comic Sans MS" pitchFamily="66" charset="0"/>
              </a:rPr>
              <a:t>Se preparan con una masa de harina de trigo, agua y mantequilla, relleno de avellana, nuez, anís y azúcar. </a:t>
            </a:r>
          </a:p>
        </p:txBody>
      </p:sp>
      <p:sp>
        <p:nvSpPr>
          <p:cNvPr id="24581" name="Text Box 8"/>
          <p:cNvSpPr txBox="1">
            <a:spLocks noChangeArrowheads="1"/>
          </p:cNvSpPr>
          <p:nvPr/>
        </p:nvSpPr>
        <p:spPr bwMode="auto">
          <a:xfrm>
            <a:off x="4752281" y="4653136"/>
            <a:ext cx="4391719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b="1" i="1" u="sng" dirty="0">
                <a:latin typeface="Comic Sans MS" pitchFamily="66" charset="0"/>
              </a:rPr>
              <a:t>Precio</a:t>
            </a:r>
            <a:r>
              <a:rPr lang="es-ES" b="1" i="1" u="sng" dirty="0" smtClean="0">
                <a:latin typeface="Comic Sans MS" pitchFamily="66" charset="0"/>
              </a:rPr>
              <a:t>:  3,80 € </a:t>
            </a:r>
            <a:r>
              <a:rPr lang="es-ES" b="1" i="1" u="sng" dirty="0">
                <a:latin typeface="Comic Sans MS" pitchFamily="66" charset="0"/>
              </a:rPr>
              <a:t>(envase 6 unidades) </a:t>
            </a:r>
            <a:endParaRPr lang="es-ES" b="1" i="1" u="sng" dirty="0" smtClean="0">
              <a:latin typeface="Comic Sans MS" pitchFamily="66" charset="0"/>
            </a:endParaRPr>
          </a:p>
          <a:p>
            <a:r>
              <a:rPr lang="es-ES" b="1" i="1" u="sng" dirty="0" smtClean="0">
                <a:latin typeface="Comic Sans MS" pitchFamily="66" charset="0"/>
              </a:rPr>
              <a:t>6,50 (envase de una docena)</a:t>
            </a:r>
            <a:endParaRPr lang="es-ES" b="1" i="1" u="sng" dirty="0">
              <a:latin typeface="Comic Sans MS" pitchFamily="66" charset="0"/>
            </a:endParaRPr>
          </a:p>
          <a:p>
            <a:pPr algn="ctr">
              <a:spcBef>
                <a:spcPct val="50000"/>
              </a:spcBef>
            </a:pPr>
            <a:endParaRPr lang="es-ES" dirty="0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275856" y="332656"/>
            <a:ext cx="2664296" cy="648072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S" sz="3200" b="1" u="sng" cap="small" dirty="0" err="1" smtClean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casadielles</a:t>
            </a:r>
            <a:endParaRPr lang="es-ES" sz="3200" b="1" u="sng" cap="small" dirty="0">
              <a:solidFill>
                <a:srgbClr val="FF0000"/>
              </a:solidFill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060848"/>
            <a:ext cx="4184484" cy="2880320"/>
          </a:xfrm>
          <a:prstGeom prst="rect">
            <a:avLst/>
          </a:prstGeom>
          <a:solidFill>
            <a:srgbClr val="EDEDED"/>
          </a:solidFill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395288" y="188913"/>
            <a:ext cx="85693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4800" b="1" u="sng" baseline="-25000" dirty="0">
                <a:solidFill>
                  <a:srgbClr val="FF0000"/>
                </a:solidFill>
                <a:latin typeface="Comic Sans MS" pitchFamily="66" charset="0"/>
              </a:rPr>
              <a:t>Carajitos asturianos</a:t>
            </a:r>
          </a:p>
        </p:txBody>
      </p:sp>
      <p:sp>
        <p:nvSpPr>
          <p:cNvPr id="25603" name="Text Box 6"/>
          <p:cNvSpPr txBox="1">
            <a:spLocks noChangeArrowheads="1"/>
          </p:cNvSpPr>
          <p:nvPr/>
        </p:nvSpPr>
        <p:spPr bwMode="auto">
          <a:xfrm>
            <a:off x="323528" y="1340768"/>
            <a:ext cx="16557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 dirty="0" err="1" smtClean="0">
                <a:solidFill>
                  <a:srgbClr val="FF0000"/>
                </a:solidFill>
                <a:latin typeface="Comic Sans MS" pitchFamily="66" charset="0"/>
              </a:rPr>
              <a:t>Ref</a:t>
            </a:r>
            <a:r>
              <a:rPr lang="es-ES" sz="2000" b="1" dirty="0" smtClean="0">
                <a:solidFill>
                  <a:srgbClr val="FF0000"/>
                </a:solidFill>
                <a:latin typeface="Comic Sans MS" pitchFamily="66" charset="0"/>
              </a:rPr>
              <a:t>: 019</a:t>
            </a:r>
            <a:endParaRPr lang="es-E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5604" name="Text Box 7"/>
          <p:cNvSpPr txBox="1">
            <a:spLocks noChangeArrowheads="1"/>
          </p:cNvSpPr>
          <p:nvPr/>
        </p:nvSpPr>
        <p:spPr bwMode="auto">
          <a:xfrm>
            <a:off x="4643438" y="1844675"/>
            <a:ext cx="367347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dirty="0">
                <a:latin typeface="Comic Sans MS" pitchFamily="66" charset="0"/>
              </a:rPr>
              <a:t>Pastas artesanales típicas de Asturias, elaboradas con avellana, huevo, miel y azúcar. Se trata sin duda de uno de los dulces más representativos de nuestra tradición confitera que no puede faltar en las mejores mesas.  </a:t>
            </a:r>
          </a:p>
          <a:p>
            <a:pPr>
              <a:spcBef>
                <a:spcPct val="50000"/>
              </a:spcBef>
            </a:pPr>
            <a:r>
              <a:rPr lang="es-ES" sz="2000" dirty="0">
                <a:latin typeface="Comic Sans MS" pitchFamily="66" charset="0"/>
              </a:rPr>
              <a:t>Peso neto: 350 </a:t>
            </a:r>
            <a:r>
              <a:rPr lang="es-ES" sz="2000" dirty="0" smtClean="0">
                <a:latin typeface="Comic Sans MS" pitchFamily="66" charset="0"/>
              </a:rPr>
              <a:t>gr</a:t>
            </a:r>
          </a:p>
          <a:p>
            <a:pPr>
              <a:spcBef>
                <a:spcPct val="50000"/>
              </a:spcBef>
            </a:pPr>
            <a:endParaRPr lang="es-ES" sz="2000" b="1" i="1" u="sng" dirty="0">
              <a:latin typeface="Comic Sans MS" pitchFamily="66" charset="0"/>
            </a:endParaRPr>
          </a:p>
        </p:txBody>
      </p:sp>
      <p:sp>
        <p:nvSpPr>
          <p:cNvPr id="25605" name="Text Box 8"/>
          <p:cNvSpPr txBox="1">
            <a:spLocks noChangeArrowheads="1"/>
          </p:cNvSpPr>
          <p:nvPr/>
        </p:nvSpPr>
        <p:spPr bwMode="auto">
          <a:xfrm>
            <a:off x="468313" y="5445125"/>
            <a:ext cx="8675687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 sz="3200" b="1" i="1" dirty="0">
              <a:solidFill>
                <a:srgbClr val="00B0F0"/>
              </a:solidFill>
              <a:latin typeface="Comic Sans MS" pitchFamily="66" charset="0"/>
            </a:endParaRPr>
          </a:p>
          <a:p>
            <a:r>
              <a:rPr lang="es-ES" sz="3200" b="1" i="1" dirty="0">
                <a:latin typeface="Comic Sans MS" pitchFamily="66" charset="0"/>
              </a:rPr>
              <a:t>Precio: 4,60 €</a:t>
            </a:r>
          </a:p>
          <a:p>
            <a:pPr algn="ctr">
              <a:spcBef>
                <a:spcPct val="50000"/>
              </a:spcBef>
            </a:pPr>
            <a:endParaRPr lang="es-ES" dirty="0"/>
          </a:p>
        </p:txBody>
      </p:sp>
      <p:pic>
        <p:nvPicPr>
          <p:cNvPr id="2560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844675"/>
            <a:ext cx="381635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539750" y="260350"/>
            <a:ext cx="7848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5400" b="1" u="sng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Jabones artesanales</a:t>
            </a:r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468313" y="1341438"/>
            <a:ext cx="1511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 dirty="0" smtClean="0">
                <a:solidFill>
                  <a:srgbClr val="FF0000"/>
                </a:solidFill>
                <a:latin typeface="Comic Sans MS" pitchFamily="66" charset="0"/>
              </a:rPr>
              <a:t>Ref:20</a:t>
            </a:r>
            <a:endParaRPr lang="es-E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6629" name="Text Box 7"/>
          <p:cNvSpPr txBox="1">
            <a:spLocks noChangeArrowheads="1"/>
          </p:cNvSpPr>
          <p:nvPr/>
        </p:nvSpPr>
        <p:spPr bwMode="auto">
          <a:xfrm>
            <a:off x="4859338" y="1412875"/>
            <a:ext cx="338455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 dirty="0">
                <a:latin typeface="Comic Sans MS" pitchFamily="66" charset="0"/>
              </a:rPr>
              <a:t>Jabones artesanales de glicerina de elaborados con diferentes colores y  esencias: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s-ES" sz="2000" b="1" dirty="0">
                <a:latin typeface="Comic Sans MS" pitchFamily="66" charset="0"/>
              </a:rPr>
              <a:t>Limón</a:t>
            </a:r>
          </a:p>
          <a:p>
            <a:pPr>
              <a:spcBef>
                <a:spcPct val="50000"/>
              </a:spcBef>
            </a:pPr>
            <a:r>
              <a:rPr lang="es-ES" sz="2000" b="1" dirty="0">
                <a:latin typeface="Comic Sans MS" pitchFamily="66" charset="0"/>
              </a:rPr>
              <a:t>-Chocolate</a:t>
            </a:r>
          </a:p>
          <a:p>
            <a:pPr>
              <a:spcBef>
                <a:spcPct val="50000"/>
              </a:spcBef>
            </a:pPr>
            <a:r>
              <a:rPr lang="es-ES" sz="2000" b="1" dirty="0">
                <a:latin typeface="Comic Sans MS" pitchFamily="66" charset="0"/>
              </a:rPr>
              <a:t>-Lavanda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s-ES" sz="2000" b="1" dirty="0">
                <a:latin typeface="Comic Sans MS" pitchFamily="66" charset="0"/>
              </a:rPr>
              <a:t>Canela</a:t>
            </a:r>
          </a:p>
        </p:txBody>
      </p:sp>
      <p:sp>
        <p:nvSpPr>
          <p:cNvPr id="26630" name="Text Box 9"/>
          <p:cNvSpPr txBox="1">
            <a:spLocks noChangeArrowheads="1"/>
          </p:cNvSpPr>
          <p:nvPr/>
        </p:nvSpPr>
        <p:spPr bwMode="auto">
          <a:xfrm>
            <a:off x="250825" y="6021388"/>
            <a:ext cx="62642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3200" b="1" i="1" dirty="0">
                <a:latin typeface="Comic Sans MS" pitchFamily="66" charset="0"/>
              </a:rPr>
              <a:t>Precio: </a:t>
            </a:r>
            <a:r>
              <a:rPr lang="es-ES" sz="3200" b="1" i="1" dirty="0" smtClean="0">
                <a:latin typeface="Comic Sans MS" pitchFamily="66" charset="0"/>
              </a:rPr>
              <a:t>1,80 €</a:t>
            </a:r>
            <a:r>
              <a:rPr lang="es-ES" sz="3200" b="1" i="1" dirty="0">
                <a:latin typeface="Comic Sans MS" pitchFamily="66" charset="0"/>
              </a:rPr>
              <a:t>/unidad</a:t>
            </a:r>
          </a:p>
        </p:txBody>
      </p:sp>
      <p:pic>
        <p:nvPicPr>
          <p:cNvPr id="7" name="6 Imagen" descr="jabon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420888"/>
            <a:ext cx="4427984" cy="24902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3600" b="1" u="sng" dirty="0" smtClean="0">
                <a:solidFill>
                  <a:srgbClr val="FF0000"/>
                </a:solidFill>
                <a:latin typeface="Comic Sans MS" pitchFamily="66" charset="0"/>
              </a:rPr>
              <a:t>Pendientes de teselas dobles</a:t>
            </a:r>
          </a:p>
        </p:txBody>
      </p:sp>
      <p:pic>
        <p:nvPicPr>
          <p:cNvPr id="29699" name="3 Marcador de contenido" descr="DSC_0004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48064" y="3501008"/>
            <a:ext cx="3384974" cy="2250442"/>
          </a:xfrm>
        </p:spPr>
      </p:pic>
      <p:sp>
        <p:nvSpPr>
          <p:cNvPr id="29700" name="7 Marcador de contenido"/>
          <p:cNvSpPr>
            <a:spLocks noGrp="1"/>
          </p:cNvSpPr>
          <p:nvPr>
            <p:ph sz="quarter" idx="4"/>
          </p:nvPr>
        </p:nvSpPr>
        <p:spPr>
          <a:xfrm>
            <a:off x="4499992" y="1412776"/>
            <a:ext cx="4113783" cy="404780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s-ES" smtClean="0">
                <a:solidFill>
                  <a:srgbClr val="00B0F0"/>
                </a:solidFill>
                <a:latin typeface="Comic Sans MS" pitchFamily="66" charset="0"/>
              </a:rPr>
              <a:t>  </a:t>
            </a:r>
            <a:endParaRPr lang="es-ES" smtClean="0">
              <a:solidFill>
                <a:srgbClr val="00B0F0"/>
              </a:solidFill>
              <a:latin typeface="Comic Sans MS" pitchFamily="66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s-ES" smtClean="0">
                <a:solidFill>
                  <a:srgbClr val="00B0F0"/>
                </a:solidFill>
                <a:latin typeface="Comic Sans MS" pitchFamily="66" charset="0"/>
              </a:rPr>
              <a:t> </a:t>
            </a:r>
            <a:r>
              <a:rPr lang="es-ES" sz="2000" dirty="0" smtClean="0">
                <a:solidFill>
                  <a:schemeClr val="tx1"/>
                </a:solidFill>
                <a:latin typeface="Comic Sans MS" pitchFamily="66" charset="0"/>
              </a:rPr>
              <a:t>Pendientes elaborados artesanalmente.</a:t>
            </a:r>
          </a:p>
          <a:p>
            <a:pPr eaLnBrk="1" hangingPunct="1">
              <a:buFont typeface="Wingdings" pitchFamily="2" charset="2"/>
              <a:buNone/>
            </a:pPr>
            <a:r>
              <a:rPr lang="es-ES" sz="2000" dirty="0" smtClean="0">
                <a:solidFill>
                  <a:schemeClr val="tx1"/>
                </a:solidFill>
                <a:latin typeface="Comic Sans MS" pitchFamily="66" charset="0"/>
              </a:rPr>
              <a:t>  </a:t>
            </a:r>
            <a:endParaRPr lang="es-ES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s-ES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s-ES" b="1" dirty="0" smtClean="0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s-ES" b="1" dirty="0" smtClean="0">
              <a:solidFill>
                <a:schemeClr val="tx1"/>
              </a:solidFill>
            </a:endParaRPr>
          </a:p>
        </p:txBody>
      </p:sp>
      <p:sp>
        <p:nvSpPr>
          <p:cNvPr id="29701" name="5 CuadroTexto"/>
          <p:cNvSpPr txBox="1">
            <a:spLocks noChangeArrowheads="1"/>
          </p:cNvSpPr>
          <p:nvPr/>
        </p:nvSpPr>
        <p:spPr bwMode="auto">
          <a:xfrm>
            <a:off x="395610" y="1557338"/>
            <a:ext cx="38163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575"/>
              </a:spcBef>
              <a:buFont typeface="Wingdings 2" pitchFamily="18" charset="2"/>
              <a:buNone/>
            </a:pPr>
            <a:r>
              <a:rPr lang="es-ES" sz="2000" b="1" dirty="0" smtClean="0">
                <a:solidFill>
                  <a:srgbClr val="FF0000"/>
                </a:solidFill>
                <a:latin typeface="Comic Sans MS" pitchFamily="66" charset="0"/>
              </a:rPr>
              <a:t>Ref:021</a:t>
            </a:r>
            <a:endParaRPr lang="es-E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9702" name="5 Rectángulo"/>
          <p:cNvSpPr>
            <a:spLocks noChangeArrowheads="1"/>
          </p:cNvSpPr>
          <p:nvPr/>
        </p:nvSpPr>
        <p:spPr bwMode="auto">
          <a:xfrm>
            <a:off x="5076056" y="6093296"/>
            <a:ext cx="36718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 b="1" dirty="0">
                <a:latin typeface="Comic Sans MS" pitchFamily="66" charset="0"/>
              </a:rPr>
              <a:t>Precio:1,50 </a:t>
            </a:r>
            <a:r>
              <a:rPr lang="es-ES" sz="2400" b="1" i="1" dirty="0">
                <a:latin typeface="Comic Sans MS" pitchFamily="66" charset="0"/>
              </a:rPr>
              <a:t>€ el par</a:t>
            </a:r>
            <a:endParaRPr lang="es-ES_tradnl" sz="2400" dirty="0"/>
          </a:p>
        </p:txBody>
      </p:sp>
      <p:pic>
        <p:nvPicPr>
          <p:cNvPr id="8" name="6 Marcador de contenido" descr="DSC_001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23528" y="2564904"/>
            <a:ext cx="3332358" cy="2216399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6292742" y="1795433"/>
            <a:ext cx="3177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dirty="0" smtClean="0">
                <a:solidFill>
                  <a:prstClr val="black"/>
                </a:solidFill>
                <a:latin typeface="Comic Sans MS" pitchFamily="66" charset="0"/>
              </a:rPr>
              <a:t>P</a:t>
            </a:r>
            <a:endParaRPr lang="es-ES_tradnl" dirty="0"/>
          </a:p>
        </p:txBody>
      </p:sp>
      <p:sp>
        <p:nvSpPr>
          <p:cNvPr id="10" name="9 Rectángulo"/>
          <p:cNvSpPr/>
          <p:nvPr/>
        </p:nvSpPr>
        <p:spPr>
          <a:xfrm>
            <a:off x="539552" y="5373216"/>
            <a:ext cx="3960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228600">
              <a:spcBef>
                <a:spcPct val="20000"/>
              </a:spcBef>
              <a:buClr>
                <a:srgbClr val="93A299"/>
              </a:buClr>
            </a:pPr>
            <a:r>
              <a:rPr lang="es-ES" sz="2400" b="1" dirty="0" smtClean="0">
                <a:solidFill>
                  <a:prstClr val="black"/>
                </a:solidFill>
                <a:latin typeface="Comic Sans MS" pitchFamily="66" charset="0"/>
              </a:rPr>
              <a:t> Precio:1,20 </a:t>
            </a:r>
            <a:r>
              <a:rPr lang="es-ES" b="1" i="1" dirty="0" smtClean="0">
                <a:solidFill>
                  <a:prstClr val="black"/>
                </a:solidFill>
                <a:latin typeface="Comic Sans MS" pitchFamily="66" charset="0"/>
              </a:rPr>
              <a:t>€ </a:t>
            </a:r>
            <a:r>
              <a:rPr lang="es-ES" sz="2800" b="1" i="1" dirty="0" smtClean="0">
                <a:solidFill>
                  <a:prstClr val="black"/>
                </a:solidFill>
                <a:latin typeface="Comic Sans MS" pitchFamily="66" charset="0"/>
              </a:rPr>
              <a:t>el par</a:t>
            </a:r>
            <a:endParaRPr lang="es-ES" sz="2800" b="1" dirty="0" smtClean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2" name="5 CuadroTexto"/>
          <p:cNvSpPr txBox="1">
            <a:spLocks noChangeArrowheads="1"/>
          </p:cNvSpPr>
          <p:nvPr/>
        </p:nvSpPr>
        <p:spPr bwMode="auto">
          <a:xfrm>
            <a:off x="4932040" y="2852936"/>
            <a:ext cx="38163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575"/>
              </a:spcBef>
              <a:buFont typeface="Wingdings 2" pitchFamily="18" charset="2"/>
              <a:buNone/>
            </a:pPr>
            <a:r>
              <a:rPr lang="es-ES" sz="2000" b="1" dirty="0" smtClean="0">
                <a:solidFill>
                  <a:srgbClr val="FF0000"/>
                </a:solidFill>
                <a:latin typeface="Comic Sans MS" pitchFamily="66" charset="0"/>
              </a:rPr>
              <a:t>Ref:022</a:t>
            </a:r>
            <a:endParaRPr lang="es-E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Título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>
                <a:solidFill>
                  <a:srgbClr val="FF0000"/>
                </a:solidFill>
                <a:latin typeface="Comic Sans MS" pitchFamily="66" charset="0"/>
              </a:rPr>
              <a:t>Colgantes de teselas</a:t>
            </a:r>
          </a:p>
        </p:txBody>
      </p:sp>
      <p:pic>
        <p:nvPicPr>
          <p:cNvPr id="30723" name="6 Marcador de contenido" descr="DSC_000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97050" y="2204865"/>
            <a:ext cx="2295785" cy="3456384"/>
          </a:xfrm>
        </p:spPr>
      </p:pic>
      <p:sp>
        <p:nvSpPr>
          <p:cNvPr id="30724" name="5 Marcador de contenido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ts val="575"/>
              </a:spcBef>
              <a:buFont typeface="Wingdings" pitchFamily="2" charset="2"/>
              <a:buNone/>
            </a:pPr>
            <a:r>
              <a:rPr lang="es-ES" dirty="0" smtClean="0">
                <a:solidFill>
                  <a:srgbClr val="00B0F0"/>
                </a:solidFill>
                <a:latin typeface="Comic Sans MS" pitchFamily="66" charset="0"/>
              </a:rPr>
              <a:t>  </a:t>
            </a:r>
            <a:r>
              <a:rPr lang="es-ES" sz="2000" dirty="0" smtClean="0">
                <a:solidFill>
                  <a:schemeClr val="tx1"/>
                </a:solidFill>
                <a:latin typeface="Comic Sans MS" pitchFamily="66" charset="0"/>
              </a:rPr>
              <a:t>Colgantes elaborados artesanalmente. </a:t>
            </a:r>
          </a:p>
          <a:p>
            <a:pPr eaLnBrk="1" hangingPunct="1">
              <a:spcBef>
                <a:spcPts val="575"/>
              </a:spcBef>
              <a:buFont typeface="Wingdings 2" pitchFamily="18" charset="2"/>
              <a:buChar char=""/>
            </a:pPr>
            <a:endParaRPr lang="es-ES" sz="20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eaLnBrk="1" hangingPunct="1">
              <a:spcBef>
                <a:spcPts val="575"/>
              </a:spcBef>
              <a:buFont typeface="Wingdings 2" pitchFamily="18" charset="2"/>
              <a:buChar char=""/>
            </a:pPr>
            <a:endParaRPr lang="es-ES" sz="20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eaLnBrk="1" hangingPunct="1">
              <a:spcBef>
                <a:spcPts val="575"/>
              </a:spcBef>
              <a:buFont typeface="Wingdings" pitchFamily="2" charset="2"/>
              <a:buNone/>
            </a:pPr>
            <a:r>
              <a:rPr lang="es-ES" sz="2000" b="1" dirty="0" smtClean="0">
                <a:solidFill>
                  <a:schemeClr val="tx1"/>
                </a:solidFill>
                <a:latin typeface="Comic Sans MS" pitchFamily="66" charset="0"/>
              </a:rPr>
              <a:t>  	Precio : 1,40 €</a:t>
            </a:r>
          </a:p>
          <a:p>
            <a:pPr eaLnBrk="1" hangingPunct="1">
              <a:spcBef>
                <a:spcPts val="575"/>
              </a:spcBef>
              <a:buFont typeface="Wingdings" pitchFamily="2" charset="2"/>
              <a:buNone/>
            </a:pPr>
            <a:r>
              <a:rPr lang="es-ES" sz="2000" b="1" dirty="0" smtClean="0">
                <a:solidFill>
                  <a:schemeClr val="tx1"/>
                </a:solidFill>
                <a:latin typeface="Comic Sans MS" pitchFamily="66" charset="0"/>
              </a:rPr>
              <a:t>  A partir de 10 a 1,35</a:t>
            </a:r>
            <a:r>
              <a:rPr lang="es-ES" sz="2000" dirty="0" smtClean="0">
                <a:solidFill>
                  <a:schemeClr val="tx1"/>
                </a:solidFill>
                <a:latin typeface="Comic Sans MS" pitchFamily="66" charset="0"/>
              </a:rPr>
              <a:t>€ </a:t>
            </a:r>
            <a:r>
              <a:rPr lang="es-ES" sz="2000" b="1" dirty="0" smtClean="0">
                <a:solidFill>
                  <a:schemeClr val="tx1"/>
                </a:solidFill>
                <a:latin typeface="Comic Sans MS" pitchFamily="66" charset="0"/>
              </a:rPr>
              <a:t>la unidad</a:t>
            </a:r>
          </a:p>
          <a:p>
            <a:pPr eaLnBrk="1" hangingPunct="1">
              <a:spcBef>
                <a:spcPts val="575"/>
              </a:spcBef>
              <a:buFont typeface="Wingdings 2" pitchFamily="18" charset="2"/>
              <a:buChar char=""/>
            </a:pPr>
            <a:endParaRPr lang="es-ES" dirty="0" smtClean="0"/>
          </a:p>
        </p:txBody>
      </p:sp>
      <p:sp>
        <p:nvSpPr>
          <p:cNvPr id="30725" name="6 CuadroTexto"/>
          <p:cNvSpPr txBox="1">
            <a:spLocks noChangeArrowheads="1"/>
          </p:cNvSpPr>
          <p:nvPr/>
        </p:nvSpPr>
        <p:spPr bwMode="auto">
          <a:xfrm>
            <a:off x="684213" y="1773238"/>
            <a:ext cx="25923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000" b="1" dirty="0" smtClean="0">
                <a:solidFill>
                  <a:srgbClr val="FF0000"/>
                </a:solidFill>
                <a:latin typeface="Comic Sans MS" pitchFamily="66" charset="0"/>
              </a:rPr>
              <a:t>Reff:023</a:t>
            </a:r>
            <a:endParaRPr lang="es-ES_tradnl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_tradnl" sz="4400" b="1" u="sng" dirty="0" smtClean="0">
                <a:solidFill>
                  <a:srgbClr val="FF0000"/>
                </a:solidFill>
                <a:latin typeface="Comic Sans MS" pitchFamily="66" charset="0"/>
              </a:rPr>
              <a:t>Imanes</a:t>
            </a:r>
            <a:r>
              <a:rPr lang="es-ES_tradnl" sz="4400" b="1" u="sng" dirty="0" smtClean="0">
                <a:solidFill>
                  <a:srgbClr val="00B0F0"/>
                </a:solidFill>
                <a:latin typeface="Comic Sans MS" pitchFamily="66" charset="0"/>
              </a:rPr>
              <a:t> </a:t>
            </a:r>
            <a:endParaRPr lang="es-ES_tradnl" sz="4400" b="1" u="sng" dirty="0">
              <a:solidFill>
                <a:srgbClr val="00B0F0"/>
              </a:solidFill>
              <a:latin typeface="Comic Sans MS" pitchFamily="66" charset="0"/>
            </a:endParaRPr>
          </a:p>
        </p:txBody>
      </p:sp>
      <p:pic>
        <p:nvPicPr>
          <p:cNvPr id="32771" name="8 Marcador de contenido" descr="PhotoGrid_1456230568022 (1)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6828" y="2636838"/>
            <a:ext cx="3467100" cy="3465512"/>
          </a:xfrm>
        </p:spPr>
      </p:pic>
      <p:sp>
        <p:nvSpPr>
          <p:cNvPr id="32772" name="3 Marcador de contenido"/>
          <p:cNvSpPr>
            <a:spLocks noGrp="1"/>
          </p:cNvSpPr>
          <p:nvPr>
            <p:ph sz="quarter" idx="4"/>
          </p:nvPr>
        </p:nvSpPr>
        <p:spPr>
          <a:xfrm>
            <a:off x="4356100" y="1773238"/>
            <a:ext cx="3657600" cy="38862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s-ES_tradnl" sz="2000" dirty="0" smtClean="0">
                <a:solidFill>
                  <a:schemeClr val="tx1"/>
                </a:solidFill>
                <a:latin typeface="Comic Sans MS" pitchFamily="66" charset="0"/>
              </a:rPr>
              <a:t>Imanes de cosas típicas asturianas como sidra, hórreos, tablas de queso, vacas, asturianas, asturianos, madreñas, escanciador</a:t>
            </a:r>
          </a:p>
          <a:p>
            <a:pPr eaLnBrk="1" hangingPunct="1">
              <a:buFont typeface="Wingdings" pitchFamily="2" charset="2"/>
              <a:buNone/>
            </a:pPr>
            <a:r>
              <a:rPr lang="es-ES_tradnl" sz="2000" b="1" dirty="0" smtClean="0">
                <a:solidFill>
                  <a:schemeClr val="tx1"/>
                </a:solidFill>
                <a:latin typeface="Comic Sans MS" pitchFamily="66" charset="0"/>
              </a:rPr>
              <a:t>Precio:</a:t>
            </a:r>
          </a:p>
          <a:p>
            <a:pPr eaLnBrk="1" hangingPunct="1">
              <a:buFont typeface="Wingdings" pitchFamily="2" charset="2"/>
              <a:buNone/>
            </a:pPr>
            <a:r>
              <a:rPr lang="es-ES_tradnl" sz="2000" b="1" dirty="0" smtClean="0">
                <a:solidFill>
                  <a:schemeClr val="tx1"/>
                </a:solidFill>
                <a:latin typeface="Comic Sans MS" pitchFamily="66" charset="0"/>
              </a:rPr>
              <a:t>  -Tabla de quesos y asturianos: 1,65</a:t>
            </a:r>
            <a:r>
              <a:rPr lang="es-ES" sz="2000" dirty="0" smtClean="0">
                <a:solidFill>
                  <a:schemeClr val="tx1"/>
                </a:solidFill>
                <a:latin typeface="Comic Sans MS" pitchFamily="66" charset="0"/>
              </a:rPr>
              <a:t> €</a:t>
            </a:r>
            <a:endParaRPr lang="es-ES_tradnl" sz="20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s-ES_tradnl" sz="2000" b="1" dirty="0" smtClean="0">
                <a:solidFill>
                  <a:schemeClr val="tx1"/>
                </a:solidFill>
                <a:latin typeface="Comic Sans MS" pitchFamily="66" charset="0"/>
              </a:rPr>
              <a:t>  - Los demás 1,25</a:t>
            </a:r>
            <a:r>
              <a:rPr lang="es-ES" sz="2000" dirty="0" smtClean="0">
                <a:solidFill>
                  <a:schemeClr val="tx1"/>
                </a:solidFill>
                <a:latin typeface="Comic Sans MS" pitchFamily="66" charset="0"/>
              </a:rPr>
              <a:t> €</a:t>
            </a:r>
            <a:endParaRPr lang="es-ES_tradnl" sz="2000" b="1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2773" name="10 CuadroTexto"/>
          <p:cNvSpPr txBox="1">
            <a:spLocks noChangeArrowheads="1"/>
          </p:cNvSpPr>
          <p:nvPr/>
        </p:nvSpPr>
        <p:spPr bwMode="auto">
          <a:xfrm>
            <a:off x="539750" y="1773238"/>
            <a:ext cx="28082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b="1" smtClean="0">
                <a:solidFill>
                  <a:srgbClr val="FF0000"/>
                </a:solidFill>
                <a:latin typeface="Comic Sans MS" pitchFamily="66" charset="0"/>
              </a:rPr>
              <a:t>Ref:024</a:t>
            </a:r>
            <a:endParaRPr lang="es-ES_tradnl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169" y="1412776"/>
            <a:ext cx="1470210" cy="241373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24" y="4077072"/>
            <a:ext cx="1563328" cy="237532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 flipH="1">
            <a:off x="251520" y="222860"/>
            <a:ext cx="8280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sng" strike="noStrike" kern="0" cap="small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Queso “</a:t>
            </a:r>
            <a:r>
              <a:rPr kumimoji="0" lang="es-ES" sz="3200" b="1" i="0" u="sng" strike="noStrike" kern="0" cap="small" spc="0" normalizeH="0" baseline="3000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Afuega`l</a:t>
            </a:r>
            <a:r>
              <a:rPr kumimoji="0" lang="es-ES" sz="3200" b="1" i="0" u="sng" strike="noStrike" kern="0" cap="small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s-ES" sz="3200" b="1" i="0" u="sng" strike="noStrike" kern="0" cap="small" spc="0" normalizeH="0" baseline="3000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pitu</a:t>
            </a:r>
            <a:r>
              <a:rPr kumimoji="0" lang="es-ES" sz="3200" b="1" i="0" u="sng" strike="noStrike" kern="0" cap="small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” blanco o rojo</a:t>
            </a:r>
            <a:endParaRPr kumimoji="0" lang="es-ES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843808" y="2348880"/>
            <a:ext cx="597693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s-ES" sz="2000" dirty="0">
                <a:latin typeface="Comic Sans MS" pitchFamily="66" charset="0"/>
                <a:cs typeface="Iskoola Pota" pitchFamily="34" charset="0"/>
              </a:rPr>
              <a:t>Los quesos de “</a:t>
            </a:r>
            <a:r>
              <a:rPr lang="es-ES" sz="2000" dirty="0" err="1">
                <a:latin typeface="Comic Sans MS" pitchFamily="66" charset="0"/>
                <a:cs typeface="Iskoola Pota" pitchFamily="34" charset="0"/>
              </a:rPr>
              <a:t>Afuega´l</a:t>
            </a:r>
            <a:r>
              <a:rPr lang="es-ES" sz="2000" dirty="0">
                <a:latin typeface="Comic Sans MS" pitchFamily="66" charset="0"/>
                <a:cs typeface="Iskoola Pota" pitchFamily="34" charset="0"/>
              </a:rPr>
              <a:t> </a:t>
            </a:r>
            <a:r>
              <a:rPr lang="es-ES" sz="2000" dirty="0" err="1">
                <a:latin typeface="Comic Sans MS" pitchFamily="66" charset="0"/>
                <a:cs typeface="Iskoola Pota" pitchFamily="34" charset="0"/>
              </a:rPr>
              <a:t>pitu</a:t>
            </a:r>
            <a:r>
              <a:rPr lang="es-ES" sz="2000" dirty="0">
                <a:latin typeface="Comic Sans MS" pitchFamily="66" charset="0"/>
                <a:cs typeface="Iskoola Pota" pitchFamily="34" charset="0"/>
              </a:rPr>
              <a:t>” son unos de los quesos más antiguos y extendidos de Asturias.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s-ES" sz="2000" u="sng" dirty="0">
              <a:latin typeface="Comic Sans MS" pitchFamily="66" charset="0"/>
              <a:cs typeface="Iskoola Pota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s-ES" sz="2000" u="sng" dirty="0">
                <a:latin typeface="Comic Sans MS" pitchFamily="66" charset="0"/>
                <a:cs typeface="Iskoola Pota" pitchFamily="34" charset="0"/>
              </a:rPr>
              <a:t>Ingredientes</a:t>
            </a:r>
            <a:r>
              <a:rPr lang="es-ES" sz="2000" dirty="0">
                <a:latin typeface="Comic Sans MS" pitchFamily="66" charset="0"/>
                <a:cs typeface="Iskoola Pota" pitchFamily="34" charset="0"/>
              </a:rPr>
              <a:t>: Leche pasteurizada de vaca, fermentos lácticos, Sal, Cuajo animal.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s-ES" sz="2000" dirty="0">
                <a:latin typeface="Comic Sans MS" pitchFamily="66" charset="0"/>
                <a:cs typeface="Iskoola Pota" pitchFamily="34" charset="0"/>
              </a:rPr>
              <a:t>El Rojo lleva pimentón dulce y picante</a:t>
            </a:r>
            <a:r>
              <a:rPr lang="es-ES" sz="2000" dirty="0" smtClean="0">
                <a:latin typeface="Comic Sans MS" pitchFamily="66" charset="0"/>
                <a:cs typeface="Iskoola Pota" pitchFamily="34" charset="0"/>
              </a:rPr>
              <a:t>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s-ES" sz="2000" dirty="0">
              <a:latin typeface="Comic Sans MS" pitchFamily="66" charset="0"/>
              <a:cs typeface="Iskoola Pota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s-ES" sz="2000" dirty="0">
                <a:latin typeface="Comic Sans MS" pitchFamily="66" charset="0"/>
                <a:cs typeface="Iskoola Pota" pitchFamily="34" charset="0"/>
              </a:rPr>
              <a:t>Peso neto: 300 gr.</a:t>
            </a:r>
          </a:p>
        </p:txBody>
      </p:sp>
      <p:sp>
        <p:nvSpPr>
          <p:cNvPr id="9" name="8 Rectángulo"/>
          <p:cNvSpPr/>
          <p:nvPr/>
        </p:nvSpPr>
        <p:spPr>
          <a:xfrm>
            <a:off x="3131840" y="1052736"/>
            <a:ext cx="32287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s-ES" sz="2000" b="1" dirty="0" err="1">
                <a:solidFill>
                  <a:srgbClr val="C00000"/>
                </a:solidFill>
                <a:latin typeface="Comic Sans MS" pitchFamily="66" charset="0"/>
              </a:rPr>
              <a:t>Ref</a:t>
            </a:r>
            <a:r>
              <a:rPr lang="es-ES" sz="2000" b="1" dirty="0">
                <a:solidFill>
                  <a:srgbClr val="C00000"/>
                </a:solidFill>
                <a:latin typeface="Comic Sans MS" pitchFamily="66" charset="0"/>
              </a:rPr>
              <a:t>: </a:t>
            </a:r>
            <a:r>
              <a:rPr lang="es-ES" sz="2000" b="1" dirty="0" smtClean="0">
                <a:solidFill>
                  <a:srgbClr val="C00000"/>
                </a:solidFill>
                <a:latin typeface="Comic Sans MS" pitchFamily="66" charset="0"/>
              </a:rPr>
              <a:t>001Blanco/001Rojo</a:t>
            </a:r>
            <a:endParaRPr lang="es-ES" sz="2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843808" y="5373216"/>
            <a:ext cx="19976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000" b="1" i="1" u="sng" dirty="0" smtClean="0">
                <a:latin typeface="Comic Sans MS" pitchFamily="66" charset="0"/>
              </a:rPr>
              <a:t>Precio:3,60 </a:t>
            </a:r>
            <a:r>
              <a:rPr lang="es-ES" sz="2000" b="1" i="1" u="sng" dirty="0" smtClean="0">
                <a:latin typeface="Comic Sans MS" pitchFamily="66" charset="0"/>
              </a:rPr>
              <a:t> €</a:t>
            </a:r>
            <a:endParaRPr lang="es-ES_tradnl" sz="2000" b="1" i="1" u="sng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1263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1 Marcador de contenido" descr="pate cabrach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04048" y="3140968"/>
            <a:ext cx="3004568" cy="30243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7 Marcador de contenido" descr="pate agromar 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140968"/>
            <a:ext cx="3030537" cy="30305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5076056" y="1628800"/>
            <a:ext cx="28083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000" dirty="0" smtClean="0">
                <a:latin typeface="Comic Sans MS" pitchFamily="66" charset="0"/>
              </a:rPr>
              <a:t>Paté de cabracho o de queso cabrales   100 gr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043608" y="1844824"/>
            <a:ext cx="30243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000" dirty="0" smtClean="0">
                <a:latin typeface="Comic Sans MS" pitchFamily="66" charset="0"/>
              </a:rPr>
              <a:t>Paté de bonito 100 gr</a:t>
            </a:r>
          </a:p>
        </p:txBody>
      </p:sp>
      <p:sp>
        <p:nvSpPr>
          <p:cNvPr id="8" name="7 Rectángulo"/>
          <p:cNvSpPr/>
          <p:nvPr/>
        </p:nvSpPr>
        <p:spPr>
          <a:xfrm>
            <a:off x="3491880" y="332656"/>
            <a:ext cx="22578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3200" b="1" u="sng" dirty="0" smtClean="0">
                <a:solidFill>
                  <a:srgbClr val="FF0000"/>
                </a:solidFill>
                <a:latin typeface="Comic Sans MS" pitchFamily="66" charset="0"/>
              </a:rPr>
              <a:t>PATÉS</a:t>
            </a:r>
            <a:endParaRPr lang="es-ES" sz="3200" b="1" dirty="0">
              <a:solidFill>
                <a:srgbClr val="FF0000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043608" y="1124744"/>
            <a:ext cx="1296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dirty="0" smtClean="0">
                <a:solidFill>
                  <a:srgbClr val="C00000"/>
                </a:solidFill>
                <a:latin typeface="Comic Sans MS" pitchFamily="66" charset="0"/>
              </a:rPr>
              <a:t>Ref:002</a:t>
            </a:r>
            <a:endParaRPr lang="es-ES_tradnl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5508104" y="1196752"/>
            <a:ext cx="1173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dirty="0" smtClean="0">
                <a:solidFill>
                  <a:srgbClr val="C00000"/>
                </a:solidFill>
                <a:latin typeface="Comic Sans MS" pitchFamily="66" charset="0"/>
              </a:rPr>
              <a:t>Ref:003</a:t>
            </a:r>
            <a:endParaRPr lang="es-ES" dirty="0"/>
          </a:p>
        </p:txBody>
      </p:sp>
      <p:sp>
        <p:nvSpPr>
          <p:cNvPr id="11" name="10 Rectángulo"/>
          <p:cNvSpPr/>
          <p:nvPr/>
        </p:nvSpPr>
        <p:spPr>
          <a:xfrm>
            <a:off x="1043608" y="2636912"/>
            <a:ext cx="18165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b="1" i="1" u="sng" dirty="0" smtClean="0">
                <a:latin typeface="Comic Sans MS" pitchFamily="66" charset="0"/>
              </a:rPr>
              <a:t>Precio: 1,50</a:t>
            </a:r>
            <a:r>
              <a:rPr lang="es-ES" b="1" i="1" u="sng" dirty="0" smtClean="0">
                <a:latin typeface="Comic Sans MS" pitchFamily="66" charset="0"/>
              </a:rPr>
              <a:t> €</a:t>
            </a:r>
            <a:endParaRPr lang="es-ES_tradnl" b="1" i="1" u="sng" dirty="0">
              <a:latin typeface="Comic Sans MS" pitchFamily="66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5076056" y="2636912"/>
            <a:ext cx="1915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b="1" i="1" u="sng" dirty="0" smtClean="0">
                <a:latin typeface="Comic Sans MS" pitchFamily="66" charset="0"/>
              </a:rPr>
              <a:t>Precio: 2,10</a:t>
            </a:r>
            <a:r>
              <a:rPr lang="es-ES" b="1" i="1" u="sng" dirty="0" smtClean="0">
                <a:latin typeface="Comic Sans MS" pitchFamily="66" charset="0"/>
              </a:rPr>
              <a:t> €</a:t>
            </a:r>
            <a:r>
              <a:rPr lang="es-ES_tradnl" b="1" i="1" u="sng" dirty="0" smtClean="0">
                <a:latin typeface="Comic Sans MS" pitchFamily="66" charset="0"/>
              </a:rPr>
              <a:t> </a:t>
            </a:r>
            <a:endParaRPr lang="es-ES_tradnl" b="1" i="1" u="sng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6 Marcador de contenido" descr="pate agromar bugr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827584" y="328904"/>
            <a:ext cx="2232471" cy="21743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9 Imagen" descr="mejillone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852936"/>
            <a:ext cx="2448272" cy="24500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3203848" y="836712"/>
            <a:ext cx="26084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000" dirty="0" smtClean="0">
                <a:latin typeface="Comic Sans MS" pitchFamily="66" charset="0"/>
              </a:rPr>
              <a:t>Pate de </a:t>
            </a:r>
            <a:r>
              <a:rPr lang="es-ES_tradnl" sz="2000" dirty="0" err="1" smtClean="0">
                <a:latin typeface="Comic Sans MS" pitchFamily="66" charset="0"/>
              </a:rPr>
              <a:t>bugre</a:t>
            </a:r>
            <a:r>
              <a:rPr lang="es-ES_tradnl" sz="2000" dirty="0" smtClean="0">
                <a:latin typeface="Comic Sans MS" pitchFamily="66" charset="0"/>
              </a:rPr>
              <a:t> 100gr</a:t>
            </a:r>
          </a:p>
        </p:txBody>
      </p:sp>
      <p:sp>
        <p:nvSpPr>
          <p:cNvPr id="6" name="5 Rectángulo"/>
          <p:cNvSpPr/>
          <p:nvPr/>
        </p:nvSpPr>
        <p:spPr>
          <a:xfrm>
            <a:off x="3131840" y="476672"/>
            <a:ext cx="2016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dirty="0" smtClean="0">
                <a:solidFill>
                  <a:srgbClr val="C00000"/>
                </a:solidFill>
                <a:latin typeface="Comic Sans MS" pitchFamily="66" charset="0"/>
              </a:rPr>
              <a:t>Ref:004</a:t>
            </a:r>
            <a:endParaRPr lang="es-ES_tradnl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779912" y="1412776"/>
            <a:ext cx="13356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b="1" i="1" u="sng" dirty="0" smtClean="0">
                <a:latin typeface="Comic Sans MS" pitchFamily="66" charset="0"/>
              </a:rPr>
              <a:t>Precio:3 </a:t>
            </a:r>
            <a:r>
              <a:rPr lang="es-ES" b="1" i="1" u="sng" dirty="0" smtClean="0">
                <a:latin typeface="Comic Sans MS" pitchFamily="66" charset="0"/>
              </a:rPr>
              <a:t>€</a:t>
            </a:r>
            <a:endParaRPr lang="es-ES_tradnl" b="1" i="1" u="sng" dirty="0">
              <a:latin typeface="Comic Sans MS" pitchFamily="66" charset="0"/>
            </a:endParaRPr>
          </a:p>
        </p:txBody>
      </p:sp>
      <p:pic>
        <p:nvPicPr>
          <p:cNvPr id="8" name="7 Marcador de contenido" descr="paté agro bacalao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283968" y="4481736"/>
            <a:ext cx="2376264" cy="237626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8 Rectángulo"/>
          <p:cNvSpPr/>
          <p:nvPr/>
        </p:nvSpPr>
        <p:spPr>
          <a:xfrm>
            <a:off x="7020272" y="4581128"/>
            <a:ext cx="21237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000" dirty="0" smtClean="0">
                <a:latin typeface="Comic Sans MS" pitchFamily="66" charset="0"/>
              </a:rPr>
              <a:t>Pate de bacalao 100gr 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3059832" y="3356992"/>
            <a:ext cx="2520280" cy="72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000" dirty="0" smtClean="0">
                <a:latin typeface="Comic Sans MS" pitchFamily="66" charset="0"/>
              </a:rPr>
              <a:t>Pate de Mejillones 100gr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3275856" y="2708920"/>
            <a:ext cx="1533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dirty="0" smtClean="0">
                <a:solidFill>
                  <a:srgbClr val="C00000"/>
                </a:solidFill>
                <a:latin typeface="Comic Sans MS" pitchFamily="66" charset="0"/>
              </a:rPr>
              <a:t>Ref:005</a:t>
            </a:r>
            <a:endParaRPr lang="es-ES_tradnl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6372200" y="4005064"/>
            <a:ext cx="1317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dirty="0" smtClean="0">
                <a:solidFill>
                  <a:srgbClr val="C00000"/>
                </a:solidFill>
                <a:latin typeface="Comic Sans MS" pitchFamily="66" charset="0"/>
              </a:rPr>
              <a:t>Ref:006</a:t>
            </a:r>
            <a:endParaRPr lang="es-ES_tradnl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6660232" y="5445224"/>
            <a:ext cx="2016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i="1" u="sng" dirty="0" smtClean="0">
                <a:latin typeface="Comic Sans MS" pitchFamily="66" charset="0"/>
              </a:rPr>
              <a:t>Precio:1,80 </a:t>
            </a:r>
            <a:r>
              <a:rPr lang="es-ES" b="1" i="1" u="sng" dirty="0" smtClean="0">
                <a:latin typeface="Comic Sans MS" pitchFamily="66" charset="0"/>
              </a:rPr>
              <a:t>€</a:t>
            </a:r>
            <a:endParaRPr lang="es-ES_tradnl" b="1" i="1" u="sng" dirty="0">
              <a:latin typeface="Comic Sans MS" pitchFamily="66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2987824" y="4437112"/>
            <a:ext cx="10801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i="1" u="sng" dirty="0" smtClean="0">
                <a:solidFill>
                  <a:prstClr val="black"/>
                </a:solidFill>
                <a:latin typeface="Comic Sans MS" pitchFamily="66" charset="0"/>
              </a:rPr>
              <a:t>Precio:1,80€</a:t>
            </a:r>
            <a:endParaRPr lang="es-ES_tradn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6 Marcador de contenido" descr="pate agro salm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88640"/>
            <a:ext cx="2448272" cy="24482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5148064" y="188640"/>
            <a:ext cx="27703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000" dirty="0" smtClean="0">
                <a:latin typeface="Comic Sans MS" pitchFamily="66" charset="0"/>
              </a:rPr>
              <a:t>Pate de Salmón 100gr</a:t>
            </a:r>
          </a:p>
        </p:txBody>
      </p:sp>
      <p:sp>
        <p:nvSpPr>
          <p:cNvPr id="6" name="5 Rectángulo"/>
          <p:cNvSpPr/>
          <p:nvPr/>
        </p:nvSpPr>
        <p:spPr>
          <a:xfrm>
            <a:off x="6261480" y="4149080"/>
            <a:ext cx="28825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000" dirty="0" smtClean="0">
                <a:latin typeface="Comic Sans MS" pitchFamily="66" charset="0"/>
              </a:rPr>
              <a:t>Pate de Centollo 100gr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79512" y="3933056"/>
            <a:ext cx="37444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000" dirty="0" smtClean="0">
                <a:latin typeface="Comic Sans MS" pitchFamily="66" charset="0"/>
              </a:rPr>
              <a:t>Pate de Oricios 100gr</a:t>
            </a:r>
          </a:p>
          <a:p>
            <a:r>
              <a:rPr lang="es-ES_tradnl" sz="2000" dirty="0" smtClean="0">
                <a:latin typeface="Comic Sans MS" pitchFamily="66" charset="0"/>
              </a:rPr>
              <a:t>Tierra Astur</a:t>
            </a:r>
          </a:p>
          <a:p>
            <a:r>
              <a:rPr lang="es-ES_tradnl" sz="2000" i="1" dirty="0" smtClean="0">
                <a:latin typeface="Comic Sans MS" pitchFamily="66" charset="0"/>
              </a:rPr>
              <a:t>Precio:3,50 €</a:t>
            </a:r>
          </a:p>
        </p:txBody>
      </p:sp>
      <p:sp>
        <p:nvSpPr>
          <p:cNvPr id="8" name="7 Rectángulo"/>
          <p:cNvSpPr/>
          <p:nvPr/>
        </p:nvSpPr>
        <p:spPr>
          <a:xfrm>
            <a:off x="5148064" y="548680"/>
            <a:ext cx="1101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b="1" dirty="0" smtClean="0">
                <a:solidFill>
                  <a:srgbClr val="C00000"/>
                </a:solidFill>
                <a:latin typeface="Comic Sans MS" pitchFamily="66" charset="0"/>
              </a:rPr>
              <a:t>Ref:007</a:t>
            </a:r>
            <a:endParaRPr lang="es-ES_tradnl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51520" y="2204864"/>
            <a:ext cx="38378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_tradnl" b="1" i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endParaRPr lang="es-ES_tradnl" b="1" i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endParaRPr lang="es-ES_tradnl" b="1" i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endParaRPr lang="es-ES_tradnl" b="1" i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r>
              <a:rPr lang="es-ES_tradnl" b="1" i="1" dirty="0" smtClean="0">
                <a:solidFill>
                  <a:srgbClr val="C00000"/>
                </a:solidFill>
                <a:latin typeface="Comic Sans MS" pitchFamily="66" charset="0"/>
              </a:rPr>
              <a:t>Ref:008</a:t>
            </a:r>
            <a:endParaRPr lang="es-ES_tradnl" b="1" i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0" name="9 Rectángulo"/>
          <p:cNvSpPr/>
          <p:nvPr/>
        </p:nvSpPr>
        <p:spPr>
          <a:xfrm rot="10800000" flipV="1">
            <a:off x="3635896" y="3212976"/>
            <a:ext cx="2541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dirty="0" smtClean="0">
                <a:solidFill>
                  <a:srgbClr val="C00000"/>
                </a:solidFill>
                <a:latin typeface="Comic Sans MS" pitchFamily="66" charset="0"/>
              </a:rPr>
              <a:t>Ref:009</a:t>
            </a:r>
            <a:endParaRPr lang="es-ES_tradnl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5220072" y="980728"/>
            <a:ext cx="1717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b="1" i="1" u="sng" dirty="0" smtClean="0">
                <a:latin typeface="Comic Sans MS" pitchFamily="66" charset="0"/>
              </a:rPr>
              <a:t>Precio:1,80 </a:t>
            </a:r>
            <a:r>
              <a:rPr lang="es-ES" b="1" i="1" u="sng" dirty="0" smtClean="0">
                <a:latin typeface="Comic Sans MS" pitchFamily="66" charset="0"/>
              </a:rPr>
              <a:t>€</a:t>
            </a:r>
            <a:endParaRPr lang="es-ES_tradnl" b="1" i="1" u="sng" dirty="0">
              <a:latin typeface="Comic Sans MS" pitchFamily="66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6660232" y="4941168"/>
            <a:ext cx="1717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b="1" i="1" u="sng" dirty="0" smtClean="0">
                <a:latin typeface="Comic Sans MS" pitchFamily="66" charset="0"/>
              </a:rPr>
              <a:t>Precio:2,30 </a:t>
            </a:r>
            <a:r>
              <a:rPr lang="es-ES" b="1" i="1" u="sng" dirty="0" smtClean="0">
                <a:latin typeface="Comic Sans MS" pitchFamily="66" charset="0"/>
              </a:rPr>
              <a:t>€</a:t>
            </a:r>
            <a:endParaRPr lang="es-ES_tradnl" b="1" i="1" u="sng" dirty="0">
              <a:latin typeface="Comic Sans MS" pitchFamily="66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717032"/>
            <a:ext cx="2618654" cy="2376264"/>
          </a:xfrm>
          <a:prstGeom prst="rect">
            <a:avLst/>
          </a:prstGeom>
          <a:solidFill>
            <a:srgbClr val="EDEDED"/>
          </a:solidFill>
          <a:ln w="3810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Título"/>
          <p:cNvSpPr>
            <a:spLocks noGrp="1"/>
          </p:cNvSpPr>
          <p:nvPr>
            <p:ph type="title"/>
          </p:nvPr>
        </p:nvSpPr>
        <p:spPr>
          <a:xfrm>
            <a:off x="1115616" y="0"/>
            <a:ext cx="7056438" cy="112553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3200" b="1" u="sng" dirty="0" smtClean="0">
                <a:solidFill>
                  <a:srgbClr val="FF0000"/>
                </a:solidFill>
                <a:latin typeface="Comic Sans MS" pitchFamily="66" charset="0"/>
              </a:rPr>
              <a:t>Crema queso cabrales</a:t>
            </a:r>
          </a:p>
        </p:txBody>
      </p:sp>
      <p:pic>
        <p:nvPicPr>
          <p:cNvPr id="14339" name="8 Marcador de contenido" descr="210_37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600" y="2276872"/>
            <a:ext cx="2808312" cy="2079298"/>
          </a:xfrm>
          <a:ln>
            <a:solidFill>
              <a:schemeClr val="tx1"/>
            </a:solidFill>
          </a:ln>
        </p:spPr>
      </p:pic>
      <p:sp>
        <p:nvSpPr>
          <p:cNvPr id="14340" name="3 Marcador de contenido"/>
          <p:cNvSpPr>
            <a:spLocks noGrp="1"/>
          </p:cNvSpPr>
          <p:nvPr>
            <p:ph sz="quarter" idx="2"/>
          </p:nvPr>
        </p:nvSpPr>
        <p:spPr>
          <a:xfrm>
            <a:off x="4788024" y="1052736"/>
            <a:ext cx="2664742" cy="359246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s-ES" sz="2000" dirty="0" smtClean="0">
                <a:solidFill>
                  <a:schemeClr val="tx1"/>
                </a:solidFill>
                <a:latin typeface="Comic Sans MS" pitchFamily="66" charset="0"/>
              </a:rPr>
              <a:t>Crema intensa</a:t>
            </a:r>
          </a:p>
          <a:p>
            <a:pPr eaLnBrk="1" hangingPunct="1">
              <a:buFont typeface="Wingdings" pitchFamily="2" charset="2"/>
              <a:buNone/>
            </a:pPr>
            <a:endParaRPr lang="es-ES" b="1" dirty="0" smtClean="0">
              <a:solidFill>
                <a:srgbClr val="FFFF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s-ES" b="1" dirty="0" smtClean="0">
              <a:solidFill>
                <a:srgbClr val="FFFF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s-ES" b="1" dirty="0" smtClean="0">
              <a:solidFill>
                <a:srgbClr val="FFFF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s-ES" b="1" dirty="0" smtClean="0">
              <a:solidFill>
                <a:srgbClr val="FFFF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s-ES" b="1" dirty="0" smtClean="0">
              <a:solidFill>
                <a:srgbClr val="FFFF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s-ES" b="1" dirty="0" smtClean="0">
              <a:solidFill>
                <a:srgbClr val="FFFF00"/>
              </a:solidFill>
            </a:endParaRPr>
          </a:p>
        </p:txBody>
      </p:sp>
      <p:sp>
        <p:nvSpPr>
          <p:cNvPr id="14341" name="10 CuadroTexto"/>
          <p:cNvSpPr txBox="1">
            <a:spLocks noChangeArrowheads="1"/>
          </p:cNvSpPr>
          <p:nvPr/>
        </p:nvSpPr>
        <p:spPr bwMode="auto">
          <a:xfrm>
            <a:off x="899592" y="1052736"/>
            <a:ext cx="201590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2000" dirty="0" smtClean="0">
                <a:latin typeface="Comic Sans MS" pitchFamily="66" charset="0"/>
              </a:rPr>
              <a:t>Crema</a:t>
            </a:r>
            <a:r>
              <a:rPr lang="es-ES" sz="2000" dirty="0" smtClean="0"/>
              <a:t> </a:t>
            </a:r>
            <a:r>
              <a:rPr lang="es-ES" sz="2000" dirty="0">
                <a:latin typeface="Comic Sans MS" pitchFamily="66" charset="0"/>
              </a:rPr>
              <a:t>suave</a:t>
            </a:r>
          </a:p>
        </p:txBody>
      </p:sp>
      <p:pic>
        <p:nvPicPr>
          <p:cNvPr id="14343" name="6 Imagen" descr="fuert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276872"/>
            <a:ext cx="3016860" cy="20882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344" name="9 CuadroTexto"/>
          <p:cNvSpPr txBox="1">
            <a:spLocks noChangeArrowheads="1"/>
          </p:cNvSpPr>
          <p:nvPr/>
        </p:nvSpPr>
        <p:spPr bwMode="auto">
          <a:xfrm>
            <a:off x="899592" y="4581128"/>
            <a:ext cx="727233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 sz="2000" dirty="0">
                <a:latin typeface="Comic Sans MS" pitchFamily="66" charset="0"/>
              </a:rPr>
              <a:t>Deliciosa crema elaborada con Queso Cabrales y Sidra Natural Asturiana. De consistencia </a:t>
            </a:r>
            <a:r>
              <a:rPr lang="es-ES" sz="2000" dirty="0" err="1">
                <a:latin typeface="Comic Sans MS" pitchFamily="66" charset="0"/>
              </a:rPr>
              <a:t>untosa</a:t>
            </a:r>
            <a:r>
              <a:rPr lang="es-ES" sz="2000" dirty="0">
                <a:latin typeface="Comic Sans MS" pitchFamily="66" charset="0"/>
              </a:rPr>
              <a:t>, presenta un color azul verdoso derivado de la propia naturaleza del Queso Cabrales. En esta variedad presenta un sabor y aroma intensos, y resulta ideal para sorprender a sus invitados con todo el carácter del Cabrales en una crema fácil de untar.  180 </a:t>
            </a:r>
            <a:r>
              <a:rPr lang="es-ES" sz="2000" dirty="0" smtClean="0">
                <a:latin typeface="Comic Sans MS" pitchFamily="66" charset="0"/>
              </a:rPr>
              <a:t>gr</a:t>
            </a:r>
          </a:p>
          <a:p>
            <a:pPr algn="just"/>
            <a:endParaRPr lang="es-ES" sz="2000" dirty="0">
              <a:latin typeface="Comic Sans MS" pitchFamily="66" charset="0"/>
            </a:endParaRPr>
          </a:p>
          <a:p>
            <a:endParaRPr lang="es-ES_tradnl" sz="2000" dirty="0"/>
          </a:p>
        </p:txBody>
      </p:sp>
      <p:sp>
        <p:nvSpPr>
          <p:cNvPr id="9" name="8 Rectángulo"/>
          <p:cNvSpPr/>
          <p:nvPr/>
        </p:nvSpPr>
        <p:spPr>
          <a:xfrm>
            <a:off x="899592" y="1412776"/>
            <a:ext cx="1101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b="1" dirty="0" smtClean="0">
                <a:solidFill>
                  <a:srgbClr val="C00000"/>
                </a:solidFill>
                <a:latin typeface="Comic Sans MS" pitchFamily="66" charset="0"/>
              </a:rPr>
              <a:t>Ref:010</a:t>
            </a:r>
            <a:endParaRPr lang="es-ES_tradnl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4932040" y="1412776"/>
            <a:ext cx="1101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b="1" dirty="0" smtClean="0">
                <a:solidFill>
                  <a:srgbClr val="C00000"/>
                </a:solidFill>
                <a:latin typeface="Comic Sans MS" pitchFamily="66" charset="0"/>
              </a:rPr>
              <a:t>Ref:011</a:t>
            </a:r>
            <a:endParaRPr lang="es-ES_tradnl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899592" y="1772816"/>
            <a:ext cx="1717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b="1" i="1" u="sng" dirty="0" smtClean="0">
                <a:latin typeface="Comic Sans MS" pitchFamily="66" charset="0"/>
              </a:rPr>
              <a:t>Precio:3,20 </a:t>
            </a:r>
            <a:r>
              <a:rPr lang="es-ES" b="1" i="1" u="sng" dirty="0" smtClean="0">
                <a:latin typeface="Comic Sans MS" pitchFamily="66" charset="0"/>
              </a:rPr>
              <a:t>€</a:t>
            </a:r>
            <a:endParaRPr lang="es-ES_tradnl" b="1" i="1" u="sng" dirty="0">
              <a:latin typeface="Comic Sans MS" pitchFamily="66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4932040" y="1772816"/>
            <a:ext cx="1717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b="1" i="1" u="sng" dirty="0" smtClean="0">
                <a:latin typeface="Comic Sans MS" pitchFamily="66" charset="0"/>
              </a:rPr>
              <a:t>Precio:3,20 </a:t>
            </a:r>
            <a:r>
              <a:rPr lang="es-ES" b="1" i="1" u="sng" dirty="0" smtClean="0">
                <a:latin typeface="Comic Sans MS" pitchFamily="66" charset="0"/>
              </a:rPr>
              <a:t>€</a:t>
            </a:r>
            <a:endParaRPr lang="es-ES_tradnl" b="1" i="1" u="sng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3200" b="1" u="sng" dirty="0" smtClean="0">
                <a:solidFill>
                  <a:srgbClr val="FF0000"/>
                </a:solidFill>
                <a:latin typeface="Comic Sans MS" pitchFamily="66" charset="0"/>
              </a:rPr>
              <a:t>Tabla de quesos asturianos</a:t>
            </a:r>
          </a:p>
        </p:txBody>
      </p:sp>
      <p:pic>
        <p:nvPicPr>
          <p:cNvPr id="15363" name="Picture 2" descr="C:\Users\Ana Luisa\Desktop\EJE 2014-15\productos fotos supercas\IMG_20150224_12451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560" y="2492896"/>
            <a:ext cx="3840427" cy="2880320"/>
          </a:xfrm>
          <a:noFill/>
          <a:ln>
            <a:solidFill>
              <a:schemeClr val="tx1"/>
            </a:solidFill>
          </a:ln>
        </p:spPr>
      </p:pic>
      <p:sp>
        <p:nvSpPr>
          <p:cNvPr id="15364" name="5 Marcador de contenido"/>
          <p:cNvSpPr>
            <a:spLocks noGrp="1"/>
          </p:cNvSpPr>
          <p:nvPr>
            <p:ph sz="quarter" idx="2"/>
          </p:nvPr>
        </p:nvSpPr>
        <p:spPr>
          <a:xfrm>
            <a:off x="4788024" y="2492896"/>
            <a:ext cx="3657600" cy="1584176"/>
          </a:xfrm>
        </p:spPr>
        <p:txBody>
          <a:bodyPr>
            <a:noAutofit/>
          </a:bodyPr>
          <a:lstStyle/>
          <a:p>
            <a:pPr algn="just" eaLnBrk="1" hangingPunct="1">
              <a:buFont typeface="Wingdings" pitchFamily="2" charset="2"/>
              <a:buNone/>
            </a:pPr>
            <a:r>
              <a:rPr lang="es-ES" sz="2000" dirty="0" smtClean="0">
                <a:solidFill>
                  <a:schemeClr val="tx1"/>
                </a:solidFill>
                <a:latin typeface="Comic Sans MS" pitchFamily="66" charset="0"/>
              </a:rPr>
              <a:t>Incluye los quesos Cabrales, </a:t>
            </a:r>
            <a:r>
              <a:rPr lang="es-ES" sz="2000" dirty="0" err="1" smtClean="0">
                <a:solidFill>
                  <a:schemeClr val="tx1"/>
                </a:solidFill>
                <a:latin typeface="Comic Sans MS" pitchFamily="66" charset="0"/>
              </a:rPr>
              <a:t>Vidiago</a:t>
            </a:r>
            <a:r>
              <a:rPr lang="es-ES" sz="2000" dirty="0" smtClean="0">
                <a:solidFill>
                  <a:schemeClr val="tx1"/>
                </a:solidFill>
                <a:latin typeface="Comic Sans MS" pitchFamily="66" charset="0"/>
              </a:rPr>
              <a:t>, Ahumado </a:t>
            </a:r>
            <a:r>
              <a:rPr lang="es-ES" sz="2000" dirty="0" err="1" smtClean="0">
                <a:solidFill>
                  <a:schemeClr val="tx1"/>
                </a:solidFill>
                <a:latin typeface="Comic Sans MS" pitchFamily="66" charset="0"/>
              </a:rPr>
              <a:t>Pria</a:t>
            </a:r>
            <a:r>
              <a:rPr lang="es-ES" sz="2000" dirty="0" smtClean="0">
                <a:solidFill>
                  <a:schemeClr val="tx1"/>
                </a:solidFill>
                <a:latin typeface="Comic Sans MS" pitchFamily="66" charset="0"/>
              </a:rPr>
              <a:t>, La Peral y Naranjo de </a:t>
            </a:r>
            <a:r>
              <a:rPr lang="es-ES" sz="2000" dirty="0" err="1" smtClean="0">
                <a:solidFill>
                  <a:schemeClr val="tx1"/>
                </a:solidFill>
                <a:latin typeface="Comic Sans MS" pitchFamily="66" charset="0"/>
              </a:rPr>
              <a:t>Bulnes</a:t>
            </a:r>
            <a:r>
              <a:rPr lang="es-ES" sz="2000" dirty="0" smtClean="0">
                <a:solidFill>
                  <a:schemeClr val="tx1"/>
                </a:solidFill>
                <a:latin typeface="Comic Sans MS" pitchFamily="66" charset="0"/>
              </a:rPr>
              <a:t>.</a:t>
            </a:r>
          </a:p>
          <a:p>
            <a:pPr algn="just" eaLnBrk="1" hangingPunct="1">
              <a:buFont typeface="Wingdings" pitchFamily="2" charset="2"/>
              <a:buNone/>
            </a:pPr>
            <a:endParaRPr lang="es-ES" sz="2000" dirty="0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es-ES" sz="2000" dirty="0" smtClean="0">
                <a:solidFill>
                  <a:schemeClr val="tx1"/>
                </a:solidFill>
                <a:latin typeface="Comic Sans MS" pitchFamily="66" charset="0"/>
              </a:rPr>
              <a:t>Peso neto: 220 gr</a:t>
            </a:r>
          </a:p>
        </p:txBody>
      </p:sp>
      <p:sp>
        <p:nvSpPr>
          <p:cNvPr id="6" name="5 Rectángulo"/>
          <p:cNvSpPr/>
          <p:nvPr/>
        </p:nvSpPr>
        <p:spPr>
          <a:xfrm flipH="1">
            <a:off x="467544" y="1412776"/>
            <a:ext cx="1944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dirty="0" smtClean="0">
                <a:solidFill>
                  <a:srgbClr val="C00000"/>
                </a:solidFill>
                <a:latin typeface="Comic Sans MS" pitchFamily="66" charset="0"/>
              </a:rPr>
              <a:t>Ref:012</a:t>
            </a:r>
            <a:endParaRPr lang="es-ES_tradnl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932040" y="5013176"/>
            <a:ext cx="1717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b="1" i="1" u="sng" dirty="0" smtClean="0">
                <a:latin typeface="Comic Sans MS" pitchFamily="66" charset="0"/>
              </a:rPr>
              <a:t>Precio:4,90 </a:t>
            </a:r>
            <a:r>
              <a:rPr lang="es-ES" b="1" i="1" u="sng" dirty="0" smtClean="0">
                <a:latin typeface="Comic Sans MS" pitchFamily="66" charset="0"/>
              </a:rPr>
              <a:t>€</a:t>
            </a:r>
            <a:endParaRPr lang="es-ES_tradnl" b="1" i="1" u="sng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s-ES_tradnl" sz="3200" b="1" u="sng" dirty="0" smtClean="0">
                <a:solidFill>
                  <a:srgbClr val="FF0000"/>
                </a:solidFill>
                <a:latin typeface="Comic Sans MS" pitchFamily="66" charset="0"/>
              </a:rPr>
              <a:t>Tabla de quesos</a:t>
            </a:r>
            <a:endParaRPr lang="es-ES_tradnl" sz="3200" b="1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7411" name="3 CuadroTexto"/>
          <p:cNvSpPr txBox="1">
            <a:spLocks noChangeArrowheads="1"/>
          </p:cNvSpPr>
          <p:nvPr/>
        </p:nvSpPr>
        <p:spPr bwMode="auto">
          <a:xfrm>
            <a:off x="4716016" y="1700808"/>
            <a:ext cx="381711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_tradnl" sz="2000" dirty="0">
                <a:latin typeface="Comic Sans MS" pitchFamily="66" charset="0"/>
              </a:rPr>
              <a:t>Quesos: Tierra de </a:t>
            </a:r>
            <a:r>
              <a:rPr lang="es-ES_tradnl" sz="2000" dirty="0" err="1" smtClean="0">
                <a:latin typeface="Comic Sans MS" pitchFamily="66" charset="0"/>
              </a:rPr>
              <a:t>Tineo</a:t>
            </a:r>
            <a:r>
              <a:rPr lang="es-ES_tradnl" sz="2000" dirty="0" smtClean="0">
                <a:latin typeface="Comic Sans MS" pitchFamily="66" charset="0"/>
              </a:rPr>
              <a:t> </a:t>
            </a:r>
            <a:r>
              <a:rPr lang="es-ES_tradnl" sz="2000" dirty="0">
                <a:latin typeface="Comic Sans MS" pitchFamily="66" charset="0"/>
              </a:rPr>
              <a:t>– 4 en </a:t>
            </a:r>
            <a:r>
              <a:rPr lang="es-ES_tradnl" sz="2000" dirty="0" smtClean="0">
                <a:latin typeface="Comic Sans MS" pitchFamily="66" charset="0"/>
              </a:rPr>
              <a:t>1</a:t>
            </a:r>
          </a:p>
          <a:p>
            <a:r>
              <a:rPr lang="es-ES_tradnl" sz="2000" dirty="0" smtClean="0">
                <a:latin typeface="Comic Sans MS" pitchFamily="66" charset="0"/>
              </a:rPr>
              <a:t>(480 gr.) </a:t>
            </a:r>
          </a:p>
          <a:p>
            <a:endParaRPr lang="es-ES_tradnl" sz="2000" dirty="0" smtClean="0">
              <a:latin typeface="Comic Sans MS" pitchFamily="66" charset="0"/>
            </a:endParaRPr>
          </a:p>
          <a:p>
            <a:r>
              <a:rPr lang="es-ES_tradnl" sz="2000" dirty="0" err="1" smtClean="0">
                <a:latin typeface="Comic Sans MS" pitchFamily="66" charset="0"/>
              </a:rPr>
              <a:t>Semicurado</a:t>
            </a:r>
            <a:endParaRPr lang="es-ES_tradnl" sz="2000" dirty="0" smtClean="0">
              <a:latin typeface="Comic Sans MS" pitchFamily="66" charset="0"/>
            </a:endParaRPr>
          </a:p>
          <a:p>
            <a:r>
              <a:rPr lang="es-ES_tradnl" sz="2000" dirty="0" smtClean="0">
                <a:latin typeface="Comic Sans MS" pitchFamily="66" charset="0"/>
              </a:rPr>
              <a:t>Azul</a:t>
            </a:r>
          </a:p>
          <a:p>
            <a:r>
              <a:rPr lang="es-ES_tradnl" sz="2000" dirty="0" smtClean="0">
                <a:latin typeface="Comic Sans MS" pitchFamily="66" charset="0"/>
              </a:rPr>
              <a:t>Cabra</a:t>
            </a:r>
          </a:p>
          <a:p>
            <a:r>
              <a:rPr lang="es-ES_tradnl" sz="2000" dirty="0" smtClean="0">
                <a:latin typeface="Comic Sans MS" pitchFamily="66" charset="0"/>
              </a:rPr>
              <a:t>Ahumado</a:t>
            </a:r>
          </a:p>
        </p:txBody>
      </p:sp>
      <p:sp>
        <p:nvSpPr>
          <p:cNvPr id="17413" name="6 CuadroTexto"/>
          <p:cNvSpPr txBox="1">
            <a:spLocks noChangeArrowheads="1"/>
          </p:cNvSpPr>
          <p:nvPr/>
        </p:nvSpPr>
        <p:spPr bwMode="auto">
          <a:xfrm>
            <a:off x="611560" y="1196752"/>
            <a:ext cx="29527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b="1" dirty="0" err="1">
                <a:solidFill>
                  <a:srgbClr val="C00000"/>
                </a:solidFill>
                <a:latin typeface="Comic Sans MS" pitchFamily="66" charset="0"/>
              </a:rPr>
              <a:t>Ref</a:t>
            </a:r>
            <a:r>
              <a:rPr lang="es-ES_tradnl" b="1" dirty="0">
                <a:solidFill>
                  <a:srgbClr val="C00000"/>
                </a:solidFill>
                <a:latin typeface="Comic Sans MS" pitchFamily="66" charset="0"/>
              </a:rPr>
              <a:t>: </a:t>
            </a:r>
            <a:r>
              <a:rPr lang="es-ES_tradnl" b="1" dirty="0" smtClean="0">
                <a:solidFill>
                  <a:srgbClr val="C00000"/>
                </a:solidFill>
                <a:latin typeface="Comic Sans MS" pitchFamily="66" charset="0"/>
              </a:rPr>
              <a:t>013</a:t>
            </a:r>
            <a:endParaRPr lang="es-ES_tradnl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7414" name="7 Rectángulo"/>
          <p:cNvSpPr>
            <a:spLocks noChangeArrowheads="1"/>
          </p:cNvSpPr>
          <p:nvPr/>
        </p:nvSpPr>
        <p:spPr bwMode="auto">
          <a:xfrm>
            <a:off x="4788024" y="4653136"/>
            <a:ext cx="23034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b="1" i="1" u="sng" dirty="0" smtClean="0">
                <a:latin typeface="Comic Sans MS" pitchFamily="66" charset="0"/>
              </a:rPr>
              <a:t>Precio:6,00 </a:t>
            </a:r>
            <a:r>
              <a:rPr lang="es-ES" b="1" i="1" u="sng" dirty="0" smtClean="0">
                <a:latin typeface="Comic Sans MS" pitchFamily="66" charset="0"/>
              </a:rPr>
              <a:t>€</a:t>
            </a:r>
            <a:endParaRPr lang="es-ES_tradnl" b="1" i="1" u="sng" dirty="0">
              <a:latin typeface="Comic Sans MS" pitchFamily="66" charset="0"/>
            </a:endParaRPr>
          </a:p>
        </p:txBody>
      </p:sp>
      <p:pic>
        <p:nvPicPr>
          <p:cNvPr id="17415" name="7 Imagen" descr="IMG-20170315-WA003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700213"/>
            <a:ext cx="3694113" cy="4089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Título"/>
          <p:cNvSpPr>
            <a:spLocks noGrp="1"/>
          </p:cNvSpPr>
          <p:nvPr>
            <p:ph type="title"/>
          </p:nvPr>
        </p:nvSpPr>
        <p:spPr>
          <a:xfrm>
            <a:off x="755650" y="188913"/>
            <a:ext cx="7467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3200" b="1" u="sng" dirty="0" smtClean="0">
                <a:solidFill>
                  <a:srgbClr val="FF0000"/>
                </a:solidFill>
                <a:latin typeface="Comic Sans MS" pitchFamily="66" charset="0"/>
              </a:rPr>
              <a:t>QUESO CABRALES D.O.P.</a:t>
            </a:r>
          </a:p>
        </p:txBody>
      </p:sp>
      <p:pic>
        <p:nvPicPr>
          <p:cNvPr id="18435" name="7 Marcador de contenido" descr="IMG_20160307_13353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t="9090" b="15917"/>
          <a:stretch>
            <a:fillRect/>
          </a:stretch>
        </p:blipFill>
        <p:spPr>
          <a:xfrm>
            <a:off x="611560" y="1988840"/>
            <a:ext cx="3456710" cy="3456384"/>
          </a:xfrm>
        </p:spPr>
      </p:pic>
      <p:sp>
        <p:nvSpPr>
          <p:cNvPr id="18436" name="4 CuadroTexto"/>
          <p:cNvSpPr txBox="1">
            <a:spLocks noChangeArrowheads="1"/>
          </p:cNvSpPr>
          <p:nvPr/>
        </p:nvSpPr>
        <p:spPr bwMode="auto">
          <a:xfrm>
            <a:off x="4355976" y="2060848"/>
            <a:ext cx="367188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latin typeface="Comic Sans MS" pitchFamily="66" charset="0"/>
              </a:rPr>
              <a:t>Queso azul de textura mantecosa, elaborado con leche de vaca</a:t>
            </a:r>
            <a:r>
              <a:rPr lang="es-ES" sz="2000" dirty="0" smtClean="0">
                <a:latin typeface="Comic Sans MS" pitchFamily="66" charset="0"/>
              </a:rPr>
              <a:t>.</a:t>
            </a:r>
          </a:p>
          <a:p>
            <a:endParaRPr lang="es-ES" sz="2000" dirty="0" smtClean="0"/>
          </a:p>
          <a:p>
            <a:r>
              <a:rPr lang="es-ES" sz="2000" dirty="0" smtClean="0">
                <a:latin typeface="Comic Sans MS" pitchFamily="66" charset="0"/>
              </a:rPr>
              <a:t>* Se envasa al vacio en porciones: 100g, 200g, 300g</a:t>
            </a:r>
            <a:r>
              <a:rPr lang="es-ES" sz="2000" b="1" dirty="0" smtClean="0">
                <a:solidFill>
                  <a:srgbClr val="00B0F0"/>
                </a:solidFill>
                <a:latin typeface="Comic Sans MS" pitchFamily="66" charset="0"/>
              </a:rPr>
              <a:t>…</a:t>
            </a:r>
          </a:p>
          <a:p>
            <a:pPr algn="just"/>
            <a:endParaRPr lang="es-ES" sz="2000" dirty="0">
              <a:latin typeface="Comic Sans MS" pitchFamily="66" charset="0"/>
            </a:endParaRPr>
          </a:p>
          <a:p>
            <a:pPr algn="ctr"/>
            <a:endParaRPr lang="es-ES" sz="2000" dirty="0">
              <a:solidFill>
                <a:srgbClr val="FFFF00"/>
              </a:solidFill>
            </a:endParaRPr>
          </a:p>
          <a:p>
            <a:pPr algn="ctr"/>
            <a:endParaRPr lang="es-ES" sz="2000" dirty="0">
              <a:solidFill>
                <a:srgbClr val="FFFF00"/>
              </a:solidFill>
            </a:endParaRPr>
          </a:p>
        </p:txBody>
      </p:sp>
      <p:sp>
        <p:nvSpPr>
          <p:cNvPr id="18437" name="4 CuadroTexto"/>
          <p:cNvSpPr txBox="1">
            <a:spLocks noChangeArrowheads="1"/>
          </p:cNvSpPr>
          <p:nvPr/>
        </p:nvSpPr>
        <p:spPr bwMode="auto">
          <a:xfrm>
            <a:off x="611560" y="1556792"/>
            <a:ext cx="15843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  <a:latin typeface="Comic Sans MS" pitchFamily="66" charset="0"/>
              </a:rPr>
              <a:t>Ref:014</a:t>
            </a:r>
            <a:endParaRPr lang="es-ES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7" name="7 Rectángulo"/>
          <p:cNvSpPr>
            <a:spLocks noChangeArrowheads="1"/>
          </p:cNvSpPr>
          <p:nvPr/>
        </p:nvSpPr>
        <p:spPr bwMode="auto">
          <a:xfrm>
            <a:off x="4355976" y="4869160"/>
            <a:ext cx="421196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_tradnl" b="1" i="1" u="sng" dirty="0">
                <a:latin typeface="Comic Sans MS" pitchFamily="66" charset="0"/>
              </a:rPr>
              <a:t>Precio</a:t>
            </a:r>
            <a:r>
              <a:rPr lang="es-ES_tradnl" b="1" i="1" u="sng" dirty="0" smtClean="0">
                <a:latin typeface="Comic Sans MS" pitchFamily="66" charset="0"/>
              </a:rPr>
              <a:t>: </a:t>
            </a:r>
            <a:r>
              <a:rPr lang="es-ES" b="1" i="1" u="sng" dirty="0" smtClean="0">
                <a:latin typeface="Comic Sans MS" pitchFamily="66" charset="0"/>
              </a:rPr>
              <a:t>13,50 €/Kg</a:t>
            </a:r>
            <a:r>
              <a:rPr lang="es-ES_tradnl" b="1" i="1" u="sng" dirty="0" smtClean="0">
                <a:latin typeface="Comic Sans MS" pitchFamily="66" charset="0"/>
              </a:rPr>
              <a:t> (Según Porción)</a:t>
            </a:r>
          </a:p>
          <a:p>
            <a:endParaRPr lang="es-ES_tradnl" b="1" i="1" u="sng" dirty="0" smtClean="0">
              <a:latin typeface="Comic Sans MS" pitchFamily="66" charset="0"/>
            </a:endParaRPr>
          </a:p>
          <a:p>
            <a:r>
              <a:rPr lang="es-ES_tradnl" b="1" i="1" u="sng" dirty="0" smtClean="0">
                <a:latin typeface="Comic Sans MS" pitchFamily="66" charset="0"/>
              </a:rPr>
              <a:t>Por piezas el precio </a:t>
            </a:r>
            <a:r>
              <a:rPr lang="es-ES_tradnl" b="1" i="1" u="sng" smtClean="0">
                <a:latin typeface="Comic Sans MS" pitchFamily="66" charset="0"/>
              </a:rPr>
              <a:t>sería menor</a:t>
            </a:r>
            <a:endParaRPr lang="es-ES_tradnl" b="1" i="1" u="sng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ticario">
  <a:themeElements>
    <a:clrScheme name="Boticario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Boticario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oticari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244</TotalTime>
  <Words>672</Words>
  <Application>Microsoft Office PowerPoint</Application>
  <PresentationFormat>Presentación en pantalla (4:3)</PresentationFormat>
  <Paragraphs>154</Paragraphs>
  <Slides>18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Boticario</vt:lpstr>
      <vt:lpstr>Diapositiva 1</vt:lpstr>
      <vt:lpstr>Diapositiva 2</vt:lpstr>
      <vt:lpstr>Diapositiva 3</vt:lpstr>
      <vt:lpstr>Diapositiva 4</vt:lpstr>
      <vt:lpstr>Diapositiva 5</vt:lpstr>
      <vt:lpstr>Crema queso cabrales</vt:lpstr>
      <vt:lpstr>Tabla de quesos asturianos</vt:lpstr>
      <vt:lpstr>Tabla de quesos</vt:lpstr>
      <vt:lpstr>QUESO CABRALES D.O.P.</vt:lpstr>
      <vt:lpstr>Diapositiva 10</vt:lpstr>
      <vt:lpstr>Diapositiva 11</vt:lpstr>
      <vt:lpstr>Preparado para fabada </vt:lpstr>
      <vt:lpstr>Diapositiva 13</vt:lpstr>
      <vt:lpstr>Diapositiva 14</vt:lpstr>
      <vt:lpstr>Diapositiva 15</vt:lpstr>
      <vt:lpstr>Pendientes de teselas dobles</vt:lpstr>
      <vt:lpstr>Colgantes de teselas</vt:lpstr>
      <vt:lpstr>Imanes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escuela20</dc:creator>
  <cp:lastModifiedBy>Analui</cp:lastModifiedBy>
  <cp:revision>37</cp:revision>
  <dcterms:created xsi:type="dcterms:W3CDTF">2018-03-05T19:13:58Z</dcterms:created>
  <dcterms:modified xsi:type="dcterms:W3CDTF">2018-03-19T00:00:45Z</dcterms:modified>
</cp:coreProperties>
</file>