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9" r:id="rId7"/>
    <p:sldId id="274" r:id="rId8"/>
    <p:sldId id="264" r:id="rId9"/>
    <p:sldId id="273" r:id="rId10"/>
    <p:sldId id="271" r:id="rId11"/>
    <p:sldId id="265" r:id="rId12"/>
    <p:sldId id="266" r:id="rId13"/>
    <p:sldId id="268" r:id="rId14"/>
    <p:sldId id="275" r:id="rId15"/>
    <p:sldId id="277" r:id="rId16"/>
    <p:sldId id="278" r:id="rId17"/>
    <p:sldId id="279" r:id="rId18"/>
    <p:sldId id="27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5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49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8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4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32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3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2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2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4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61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0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4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1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2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43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A751A2-ED9C-4844-897F-B78E8E0817FA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B067C7-F81D-496D-B219-8107C6BE64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06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2473990"/>
            <a:ext cx="8718996" cy="370712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451498" y="955535"/>
            <a:ext cx="6679622" cy="17543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ARRMIEL S.Coop.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3" y="667858"/>
            <a:ext cx="1806772" cy="15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33730" y="643622"/>
            <a:ext cx="9601200" cy="1303337"/>
          </a:xfrm>
        </p:spPr>
        <p:txBody>
          <a:bodyPr>
            <a:normAutofit/>
          </a:bodyPr>
          <a:lstStyle/>
          <a:p>
            <a:r>
              <a:rPr lang="es-ES" dirty="0" smtClean="0"/>
              <a:t>Quesos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986741" y="2729604"/>
            <a:ext cx="6216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dirty="0"/>
              <a:t>Queso artesanal Embrujo de la Sierra, elaborado con leche cruda de </a:t>
            </a:r>
            <a:r>
              <a:rPr lang="es-ES" dirty="0" smtClean="0"/>
              <a:t>oveja. Semicurado</a:t>
            </a:r>
            <a:r>
              <a:rPr lang="es-ES" dirty="0"/>
              <a:t>, curación mínima 2 </a:t>
            </a:r>
            <a:r>
              <a:rPr lang="es-ES" dirty="0" smtClean="0"/>
              <a:t>meses. Queso de oveja 100%</a:t>
            </a:r>
          </a:p>
          <a:p>
            <a:pPr marL="712788"/>
            <a:endParaRPr lang="es-ES" sz="2400" dirty="0"/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234330" y="38414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1/3 Kg : 7,00</a:t>
            </a:r>
            <a:r>
              <a:rPr lang="es-ES" dirty="0"/>
              <a:t>€ (</a:t>
            </a:r>
            <a:r>
              <a:rPr lang="es-ES" dirty="0" smtClean="0"/>
              <a:t>Ref.15)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½ Kg : 12,00€ </a:t>
            </a:r>
            <a:r>
              <a:rPr lang="es-ES" dirty="0"/>
              <a:t>(</a:t>
            </a:r>
            <a:r>
              <a:rPr lang="es-ES" dirty="0" smtClean="0"/>
              <a:t>Ref.16)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1 Kg : 20,00€ </a:t>
            </a:r>
            <a:r>
              <a:rPr lang="es-ES" dirty="0"/>
              <a:t>(</a:t>
            </a:r>
            <a:r>
              <a:rPr lang="es-ES" dirty="0" smtClean="0"/>
              <a:t>Ref.17)</a:t>
            </a:r>
            <a:endParaRPr lang="es-ES" dirty="0"/>
          </a:p>
          <a:p>
            <a:r>
              <a:rPr lang="es-ES" dirty="0"/>
              <a:t>	IVA  incluido.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1687132" y="1661375"/>
            <a:ext cx="7276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25" y="1781260"/>
            <a:ext cx="2366904" cy="2366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30" y="3739015"/>
            <a:ext cx="2614493" cy="17106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15" y="642329"/>
            <a:ext cx="1752600" cy="130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54729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Mermeladas </a:t>
            </a:r>
            <a:r>
              <a:rPr lang="es-ES" sz="4000" dirty="0"/>
              <a:t>artesanas  elaboradas por las monjas Carmelitas Descalzas de Loeches (Madrid)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639235" y="248241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Sabores disponibles según temporada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Calabaza (Ref.18)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Ciruela (Ref.19)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Ciruela con </a:t>
            </a:r>
            <a:r>
              <a:rPr lang="es-ES" dirty="0" smtClean="0"/>
              <a:t>chocolate (Ref.20)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Fresa (Ref.21)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Fresa con </a:t>
            </a:r>
            <a:r>
              <a:rPr lang="es-ES" dirty="0" smtClean="0"/>
              <a:t>chocolate (Ref.22)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Naranja (Ref.23)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Naranja con </a:t>
            </a:r>
            <a:r>
              <a:rPr lang="es-ES" dirty="0" smtClean="0"/>
              <a:t>chocolate (Ref.24)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Higo (Ref.25)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Higo con chocolate…. (Ref.26)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295401" y="5459447"/>
            <a:ext cx="29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Tarro media 280grs : 3,50€ </a:t>
            </a:r>
          </a:p>
          <a:p>
            <a:r>
              <a:rPr lang="es-ES" dirty="0"/>
              <a:t> </a:t>
            </a:r>
            <a:r>
              <a:rPr lang="es-ES" dirty="0" smtClean="0"/>
              <a:t>  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35" y="2482410"/>
            <a:ext cx="31146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Caramelos violeta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096000" y="4164135"/>
            <a:ext cx="299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Caja pequeña 100 grs: 1,95€ (Ref.28)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133957" y="4164135"/>
            <a:ext cx="29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Bolsas de 200  grs: 2,95€ (Ref.27)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611470" y="5071704"/>
            <a:ext cx="896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caramelo violeta es un caramelo elaborado con esencias de violeta. Está aromatizado con esencia de dicha flor y un sugerente color violeta. Este tipo de caramelo con esencias de violeta es tradicional de  Madrid.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73" y="2609420"/>
            <a:ext cx="1524000" cy="1323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35" y="2757166"/>
            <a:ext cx="1495425" cy="1276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54" y="628985"/>
            <a:ext cx="18002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01578" y="888643"/>
            <a:ext cx="9601196" cy="1303867"/>
          </a:xfrm>
        </p:spPr>
        <p:txBody>
          <a:bodyPr/>
          <a:lstStyle/>
          <a:p>
            <a:r>
              <a:rPr lang="es-ES" dirty="0" smtClean="0"/>
              <a:t>Velas artesanales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800598" y="28514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Descripción: vela </a:t>
            </a:r>
            <a:r>
              <a:rPr lang="es-ES" dirty="0" smtClean="0"/>
              <a:t>de cera de  </a:t>
            </a:r>
            <a:r>
              <a:rPr lang="es-ES" dirty="0"/>
              <a:t>miel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800598" y="3420904"/>
            <a:ext cx="2937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Velas medianas de cera de abeja 1,21€/Ud </a:t>
            </a:r>
          </a:p>
          <a:p>
            <a:r>
              <a:rPr lang="es-ES" dirty="0"/>
              <a:t> </a:t>
            </a:r>
            <a:r>
              <a:rPr lang="es-ES" dirty="0" smtClean="0"/>
              <a:t>    (Ref.29)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Velas grandes cera de abeja 2,42€/Ud.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(Ref.30)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18" y="888643"/>
            <a:ext cx="1596980" cy="15068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6420" r="72983" b="24219"/>
          <a:stretch/>
        </p:blipFill>
        <p:spPr>
          <a:xfrm>
            <a:off x="1452282" y="2725080"/>
            <a:ext cx="2043953" cy="31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0912" y="553479"/>
            <a:ext cx="9601200" cy="1303338"/>
          </a:xfrm>
        </p:spPr>
        <p:txBody>
          <a:bodyPr/>
          <a:lstStyle/>
          <a:p>
            <a:r>
              <a:rPr lang="es-ES" dirty="0" smtClean="0"/>
              <a:t>Sacos térmicos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931831" y="1532586"/>
            <a:ext cx="8210281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098247" y="41595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4.50€</a:t>
            </a:r>
            <a:r>
              <a:rPr lang="es-ES" dirty="0"/>
              <a:t>/Ud </a:t>
            </a:r>
            <a:r>
              <a:rPr lang="es-ES" dirty="0" smtClean="0"/>
              <a:t>  (Ref.31)</a:t>
            </a:r>
          </a:p>
          <a:p>
            <a:r>
              <a:rPr lang="es-ES" dirty="0"/>
              <a:t> </a:t>
            </a:r>
            <a:r>
              <a:rPr lang="es-ES" dirty="0" smtClean="0"/>
              <a:t>Más de 30 unidades : 3,40€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95193" y="4194753"/>
            <a:ext cx="2732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 CALIENTE:</a:t>
            </a:r>
          </a:p>
          <a:p>
            <a:r>
              <a:rPr lang="es-ES" dirty="0" smtClean="0"/>
              <a:t>Cervicales- Lumbares</a:t>
            </a:r>
          </a:p>
          <a:p>
            <a:r>
              <a:rPr lang="es-ES" dirty="0" smtClean="0"/>
              <a:t>Cólicos- Enfriamiento </a:t>
            </a:r>
          </a:p>
          <a:p>
            <a:r>
              <a:rPr lang="es-ES" dirty="0" smtClean="0"/>
              <a:t>Dolores musculares</a:t>
            </a:r>
          </a:p>
          <a:p>
            <a:r>
              <a:rPr lang="es-ES" dirty="0" smtClean="0"/>
              <a:t>Dolores óseos- Tirones</a:t>
            </a:r>
          </a:p>
          <a:p>
            <a:r>
              <a:rPr lang="es-ES" dirty="0" smtClean="0"/>
              <a:t>Contracturas-Dolores menstruales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62116" y="4205735"/>
            <a:ext cx="2188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 FRÍO:</a:t>
            </a:r>
          </a:p>
          <a:p>
            <a:r>
              <a:rPr lang="es-ES" dirty="0" smtClean="0"/>
              <a:t>Torceduras- Golpes</a:t>
            </a:r>
          </a:p>
          <a:p>
            <a:r>
              <a:rPr lang="es-ES" dirty="0" smtClean="0"/>
              <a:t>Migrañas- Inflamaciones</a:t>
            </a:r>
          </a:p>
          <a:p>
            <a:r>
              <a:rPr lang="es-ES" dirty="0" smtClean="0"/>
              <a:t>Dolores de cabeza</a:t>
            </a:r>
          </a:p>
          <a:p>
            <a:r>
              <a:rPr lang="es-ES" dirty="0" smtClean="0"/>
              <a:t>Fiebre- Esguinces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93322" y="3744926"/>
            <a:ext cx="474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PROPIEDADES</a:t>
            </a:r>
            <a:endParaRPr lang="es-ES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21" y="1606610"/>
            <a:ext cx="7505700" cy="19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533" y="616014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Rosquillas de </a:t>
            </a:r>
            <a:r>
              <a:rPr lang="es-ES" dirty="0"/>
              <a:t>S</a:t>
            </a:r>
            <a:r>
              <a:rPr lang="es-ES" dirty="0" smtClean="0"/>
              <a:t>an Isidro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087413" y="3570361"/>
            <a:ext cx="5808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 ROSQUILLAS TONTAS</a:t>
            </a:r>
          </a:p>
          <a:p>
            <a:r>
              <a:rPr lang="es-ES" sz="1600" b="1" dirty="0" smtClean="0"/>
              <a:t> </a:t>
            </a:r>
            <a:r>
              <a:rPr lang="es-ES" dirty="0" smtClean="0"/>
              <a:t>Estuche 180gr. (14 Unidades)</a:t>
            </a:r>
          </a:p>
          <a:p>
            <a:r>
              <a:rPr lang="es-ES" dirty="0" smtClean="0"/>
              <a:t>P.V.P.: 2,00€</a:t>
            </a:r>
          </a:p>
          <a:p>
            <a:r>
              <a:rPr lang="es-ES" dirty="0" smtClean="0"/>
              <a:t> (Ref.32)</a:t>
            </a:r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203323" y="2859110"/>
            <a:ext cx="431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Empleamos materias primas de calidad para elaborar dulces saludables.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3" y="2596770"/>
            <a:ext cx="4895850" cy="32099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583" y="844568"/>
            <a:ext cx="24955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Rosquillas de San Isidro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99516" y="3125291"/>
            <a:ext cx="39740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ROSQUILLAS </a:t>
            </a:r>
            <a:r>
              <a:rPr lang="es-ES" sz="1600" b="1" dirty="0" smtClean="0"/>
              <a:t>LISTAS</a:t>
            </a:r>
            <a:endParaRPr lang="es-ES" sz="1600" b="1" dirty="0"/>
          </a:p>
          <a:p>
            <a:r>
              <a:rPr lang="es-ES" sz="1600" b="1" dirty="0"/>
              <a:t> </a:t>
            </a:r>
            <a:r>
              <a:rPr lang="es-ES" dirty="0"/>
              <a:t>Estuche </a:t>
            </a:r>
            <a:r>
              <a:rPr lang="es-ES" dirty="0" smtClean="0"/>
              <a:t>220gr</a:t>
            </a:r>
            <a:r>
              <a:rPr lang="es-ES" dirty="0"/>
              <a:t>. </a:t>
            </a:r>
            <a:r>
              <a:rPr lang="es-ES" dirty="0" smtClean="0"/>
              <a:t>(7 </a:t>
            </a:r>
            <a:r>
              <a:rPr lang="es-ES" dirty="0"/>
              <a:t>Unidades)</a:t>
            </a:r>
          </a:p>
          <a:p>
            <a:r>
              <a:rPr lang="es-ES" dirty="0" smtClean="0"/>
              <a:t>P.V.P.: </a:t>
            </a:r>
            <a:r>
              <a:rPr lang="es-ES" dirty="0"/>
              <a:t>2,00€ </a:t>
            </a:r>
            <a:endParaRPr lang="es-ES" dirty="0" smtClean="0"/>
          </a:p>
          <a:p>
            <a:r>
              <a:rPr lang="es-ES" dirty="0" smtClean="0"/>
              <a:t>(Ref.33)</a:t>
            </a:r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3" y="2558669"/>
            <a:ext cx="49815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672" y="657573"/>
            <a:ext cx="9601196" cy="1303867"/>
          </a:xfrm>
        </p:spPr>
        <p:txBody>
          <a:bodyPr/>
          <a:lstStyle/>
          <a:p>
            <a:r>
              <a:rPr lang="es-ES" dirty="0"/>
              <a:t>Rosquillas de San Isidro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652041" y="3172468"/>
            <a:ext cx="29434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ROSQUILLAS SANTA CLARA</a:t>
            </a:r>
          </a:p>
          <a:p>
            <a:r>
              <a:rPr lang="es-ES" dirty="0" smtClean="0"/>
              <a:t>Estuche 180gr</a:t>
            </a:r>
            <a:r>
              <a:rPr lang="es-ES" dirty="0"/>
              <a:t>. </a:t>
            </a:r>
            <a:r>
              <a:rPr lang="es-ES" dirty="0" smtClean="0"/>
              <a:t>(10 </a:t>
            </a:r>
            <a:r>
              <a:rPr lang="es-ES" dirty="0"/>
              <a:t>Unidades)</a:t>
            </a:r>
          </a:p>
          <a:p>
            <a:r>
              <a:rPr lang="es-ES" dirty="0"/>
              <a:t>P.V.P.: 2,00</a:t>
            </a:r>
            <a:r>
              <a:rPr lang="es-ES" dirty="0" smtClean="0"/>
              <a:t>€</a:t>
            </a:r>
          </a:p>
          <a:p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smtClean="0"/>
              <a:t>Ref.34)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7" y="2619710"/>
            <a:ext cx="5105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0435" y="2447862"/>
            <a:ext cx="6566646" cy="315956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Cooperativa Arrmiel.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Todos los productos viene con el IVA incluido.</a:t>
            </a:r>
            <a:br>
              <a:rPr lang="es-ES" dirty="0" smtClean="0"/>
            </a:br>
            <a:r>
              <a:rPr lang="es-ES" dirty="0" smtClean="0"/>
              <a:t>Correo electrónico de contacto:</a:t>
            </a:r>
            <a:br>
              <a:rPr lang="es-ES" dirty="0" smtClean="0"/>
            </a:br>
            <a:r>
              <a:rPr lang="es-ES" dirty="0" smtClean="0">
                <a:solidFill>
                  <a:srgbClr val="00B0F0"/>
                </a:solidFill>
              </a:rPr>
              <a:t>Arrmiel@Outlook.com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0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2026" y="2068570"/>
            <a:ext cx="723045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Daniel Solera Cuesta </a:t>
            </a:r>
          </a:p>
          <a:p>
            <a:r>
              <a:rPr lang="es-ES" sz="32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Rosanna</a:t>
            </a:r>
            <a:r>
              <a:rPr lang="es-E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 Ortega.</a:t>
            </a:r>
          </a:p>
          <a:p>
            <a:r>
              <a:rPr lang="es-E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Mariam Essofyany Chbaane</a:t>
            </a:r>
          </a:p>
          <a:p>
            <a:r>
              <a:rPr lang="es-ES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Fructuosa del Carmen Rosario </a:t>
            </a:r>
            <a:endParaRPr lang="es-ES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22700" y="784780"/>
            <a:ext cx="9291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/>
                </a:solidFill>
              </a:rPr>
              <a:t>Integrantes de la cooperativa .</a:t>
            </a:r>
            <a:endParaRPr lang="es-ES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9057" y="668412"/>
            <a:ext cx="2684171" cy="146880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/>
              <a:t>Índice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07537" y="1832020"/>
            <a:ext cx="4049330" cy="40665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sz="3800" dirty="0" smtClean="0"/>
              <a:t>1º Aceites</a:t>
            </a:r>
          </a:p>
          <a:p>
            <a:pPr algn="just"/>
            <a:r>
              <a:rPr lang="es-ES" sz="3800" dirty="0" smtClean="0"/>
              <a:t>2º Miel</a:t>
            </a:r>
          </a:p>
          <a:p>
            <a:pPr algn="just"/>
            <a:r>
              <a:rPr lang="es-ES" sz="3800" dirty="0" smtClean="0"/>
              <a:t>3º Quesos</a:t>
            </a:r>
          </a:p>
          <a:p>
            <a:pPr algn="just"/>
            <a:r>
              <a:rPr lang="es-ES" sz="3800" dirty="0" smtClean="0"/>
              <a:t>4º Mermelada</a:t>
            </a:r>
          </a:p>
          <a:p>
            <a:pPr algn="just"/>
            <a:r>
              <a:rPr lang="es-ES" sz="3800" dirty="0" smtClean="0"/>
              <a:t>5º Caramelos violeta</a:t>
            </a:r>
          </a:p>
          <a:p>
            <a:pPr algn="just"/>
            <a:r>
              <a:rPr lang="es-ES" sz="3800" dirty="0"/>
              <a:t>6</a:t>
            </a:r>
            <a:r>
              <a:rPr lang="es-ES" sz="3800" dirty="0" smtClean="0"/>
              <a:t>º Velas artesanales</a:t>
            </a:r>
          </a:p>
          <a:p>
            <a:pPr algn="just"/>
            <a:r>
              <a:rPr lang="es-ES" sz="3800" dirty="0" smtClean="0"/>
              <a:t>7º  Sacos térmicos</a:t>
            </a:r>
          </a:p>
          <a:p>
            <a:pPr algn="just"/>
            <a:r>
              <a:rPr lang="es-ES" sz="3800" dirty="0" smtClean="0"/>
              <a:t>8º Rosquillas: Tontas, Listas y Santa clara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07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47165" y="481012"/>
            <a:ext cx="9601200" cy="1303337"/>
          </a:xfrm>
        </p:spPr>
        <p:txBody>
          <a:bodyPr/>
          <a:lstStyle/>
          <a:p>
            <a:r>
              <a:rPr lang="es-ES" b="1" dirty="0" smtClean="0"/>
              <a:t>Aceites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719916" y="1546416"/>
            <a:ext cx="6820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Aceite de </a:t>
            </a:r>
            <a:r>
              <a:rPr lang="es-ES" sz="2400" i="1" dirty="0" smtClean="0">
                <a:solidFill>
                  <a:schemeClr val="accent1">
                    <a:lumMod val="75000"/>
                  </a:schemeClr>
                </a:solidFill>
              </a:rPr>
              <a:t>Oliva virgen extra </a:t>
            </a:r>
            <a:r>
              <a:rPr lang="es-ES" sz="2400" dirty="0" smtClean="0"/>
              <a:t>de Carabaña  (Madrid).</a:t>
            </a:r>
          </a:p>
          <a:p>
            <a:endParaRPr lang="es-ES" sz="2000" dirty="0"/>
          </a:p>
          <a:p>
            <a:r>
              <a:rPr lang="es-ES" dirty="0" smtClean="0"/>
              <a:t>Obtenido mediante la molturación de las aceitunas en su punto optimo de madurez mediante las técnicas mecánicas y de frio mas modernas permite retener todo el aroma y sabor del fruto.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04132" y="5274839"/>
            <a:ext cx="370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750 ml   500ml    250 ml    125ml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47765" y="3520513"/>
            <a:ext cx="5365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Botella cristal 750</a:t>
            </a:r>
            <a:r>
              <a:rPr lang="es-ES" dirty="0"/>
              <a:t> </a:t>
            </a:r>
            <a:r>
              <a:rPr lang="es-ES" dirty="0" smtClean="0"/>
              <a:t>ml: 6,05€ (Ref.01)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Botella cristal 500 ml: 4,95€ (Ref</a:t>
            </a:r>
            <a:r>
              <a:rPr lang="es-ES" dirty="0"/>
              <a:t>.</a:t>
            </a:r>
            <a:r>
              <a:rPr lang="es-ES" dirty="0" smtClean="0"/>
              <a:t>02)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Botella cristal 250 ml: 2,50€ (Ref</a:t>
            </a:r>
            <a:r>
              <a:rPr lang="es-ES" dirty="0"/>
              <a:t>.</a:t>
            </a:r>
            <a:r>
              <a:rPr lang="es-ES" dirty="0" smtClean="0"/>
              <a:t>03)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Botella cristal 125 ml: 1,40€ (Ref</a:t>
            </a:r>
            <a:r>
              <a:rPr lang="es-ES" dirty="0"/>
              <a:t>.</a:t>
            </a:r>
            <a:r>
              <a:rPr lang="es-ES" dirty="0" smtClean="0"/>
              <a:t>04)</a:t>
            </a:r>
          </a:p>
          <a:p>
            <a:r>
              <a:rPr lang="es-ES" dirty="0" smtClean="0"/>
              <a:t>	IVA  incluido.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3902299" y="1546416"/>
            <a:ext cx="6130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7" y="1978817"/>
            <a:ext cx="3391373" cy="3019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6" y="817753"/>
            <a:ext cx="19526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69203" y="342060"/>
            <a:ext cx="9556750" cy="1411287"/>
          </a:xfrm>
        </p:spPr>
        <p:txBody>
          <a:bodyPr/>
          <a:lstStyle/>
          <a:p>
            <a:r>
              <a:rPr lang="es-ES" dirty="0" smtClean="0"/>
              <a:t>Aceites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004474" y="2117209"/>
            <a:ext cx="7216726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Aceite de oliva virgen elaborado con esmero artesanal, molturando aceitunas seleccionadas de la variedad MANZANILLA y CORNICABRA.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excelente características organolépticas por su fragancia e inigualable sabor, proviene de aceitunas recolectadas en olivares de VILLAREJO DE </a:t>
            </a:r>
            <a:r>
              <a:rPr lang="es-E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SALVANES (Madrid). </a:t>
            </a:r>
            <a:endParaRPr lang="es-ES" dirty="0"/>
          </a:p>
          <a:p>
            <a:pPr marL="108000"/>
            <a:r>
              <a:rPr lang="es-ES" dirty="0" smtClean="0"/>
              <a:t>100 </a:t>
            </a:r>
            <a:r>
              <a:rPr lang="es-ES" dirty="0"/>
              <a:t>% olivares de la Comunidad de </a:t>
            </a:r>
            <a:r>
              <a:rPr lang="es-ES" dirty="0" smtClean="0"/>
              <a:t>Madrid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315607" y="40767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mtClean="0"/>
              <a:t>Aceite Virgen Extra 750 </a:t>
            </a:r>
            <a:r>
              <a:rPr lang="es-ES" dirty="0"/>
              <a:t>ml: </a:t>
            </a:r>
            <a:r>
              <a:rPr lang="es-ES" dirty="0" smtClean="0"/>
              <a:t>7,50€ </a:t>
            </a:r>
            <a:r>
              <a:rPr lang="es-ES" dirty="0"/>
              <a:t>(</a:t>
            </a:r>
            <a:r>
              <a:rPr lang="es-ES" dirty="0" smtClean="0"/>
              <a:t>Ref.05)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Aceite Virgen Extra 500 </a:t>
            </a:r>
            <a:r>
              <a:rPr lang="es-ES" dirty="0"/>
              <a:t>ml: </a:t>
            </a:r>
            <a:r>
              <a:rPr lang="es-ES" dirty="0" smtClean="0"/>
              <a:t>6,00€ </a:t>
            </a:r>
            <a:r>
              <a:rPr lang="es-ES" dirty="0"/>
              <a:t>(</a:t>
            </a:r>
            <a:r>
              <a:rPr lang="es-ES" dirty="0" smtClean="0"/>
              <a:t>Ref.06)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Aceite Virgen Extra 250 </a:t>
            </a:r>
            <a:r>
              <a:rPr lang="es-ES" dirty="0"/>
              <a:t>ml: </a:t>
            </a:r>
            <a:r>
              <a:rPr lang="es-ES" dirty="0" smtClean="0"/>
              <a:t>3,50€ </a:t>
            </a:r>
            <a:r>
              <a:rPr lang="es-ES" dirty="0"/>
              <a:t>(</a:t>
            </a:r>
            <a:r>
              <a:rPr lang="es-ES" dirty="0" smtClean="0"/>
              <a:t>Ref.07)</a:t>
            </a:r>
            <a:endParaRPr lang="es-ES" dirty="0"/>
          </a:p>
          <a:p>
            <a:r>
              <a:rPr lang="es-ES" dirty="0"/>
              <a:t>	IVA  incluido.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717442" y="1378040"/>
            <a:ext cx="5830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3" y="2117209"/>
            <a:ext cx="3048000" cy="2943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49" y="702503"/>
            <a:ext cx="2332650" cy="9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17169" y="1675437"/>
            <a:ext cx="468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Miel  </a:t>
            </a:r>
            <a:endParaRPr lang="es-ES" sz="4800" dirty="0"/>
          </a:p>
        </p:txBody>
      </p:sp>
      <p:sp>
        <p:nvSpPr>
          <p:cNvPr id="2" name="Rectángulo 1"/>
          <p:cNvSpPr/>
          <p:nvPr/>
        </p:nvSpPr>
        <p:spPr>
          <a:xfrm>
            <a:off x="4321135" y="31170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Descripción : Miel de la </a:t>
            </a:r>
            <a:r>
              <a:rPr lang="es-ES" dirty="0" smtClean="0"/>
              <a:t>Abeja </a:t>
            </a:r>
            <a:r>
              <a:rPr lang="es-ES" dirty="0"/>
              <a:t>V</a:t>
            </a:r>
            <a:r>
              <a:rPr lang="es-ES" dirty="0" smtClean="0"/>
              <a:t>iajera.</a:t>
            </a:r>
          </a:p>
          <a:p>
            <a:r>
              <a:rPr lang="es-ES" dirty="0"/>
              <a:t>La </a:t>
            </a:r>
            <a:r>
              <a:rPr lang="es-ES" b="1" dirty="0"/>
              <a:t>Abeja Viajera S.L</a:t>
            </a:r>
            <a:r>
              <a:rPr lang="es-ES" dirty="0"/>
              <a:t>. es una empresa apícola ubicada en la sierra de </a:t>
            </a:r>
            <a:r>
              <a:rPr lang="es-ES" dirty="0" smtClean="0"/>
              <a:t>Madrid, produciendo </a:t>
            </a:r>
            <a:r>
              <a:rPr lang="es-ES" dirty="0"/>
              <a:t>miel artesanal, polen, propoleos, jalea real, cera y la producción de enjambres de abejas.</a:t>
            </a:r>
          </a:p>
          <a:p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350260" y="4844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Miel de Romero., o de bosque 500g: 4,75€  (Ref. 08)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Miel de mil flores 500g : 4,51€ (Ref.09)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Miel de bosque 250g  : 3,00€ (Ref.10)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06" y="2708051"/>
            <a:ext cx="1323975" cy="1619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57" y="2784251"/>
            <a:ext cx="1152525" cy="14668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76" y="755017"/>
            <a:ext cx="1724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40446" y="981535"/>
            <a:ext cx="9440746" cy="1303867"/>
          </a:xfrm>
        </p:spPr>
        <p:txBody>
          <a:bodyPr/>
          <a:lstStyle/>
          <a:p>
            <a:r>
              <a:rPr lang="es-ES" dirty="0" smtClean="0"/>
              <a:t>Miel ecológica</a:t>
            </a: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63254" y="492338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1463254" y="5004094"/>
            <a:ext cx="873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Tarro 250 gr/ multifloral</a:t>
            </a:r>
            <a:r>
              <a:rPr lang="es-ES" smtClean="0"/>
              <a:t>: 2,70€ </a:t>
            </a:r>
            <a:r>
              <a:rPr lang="es-ES" dirty="0" smtClean="0"/>
              <a:t>(Ref.11)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Tarro 250 gr/ sabores: romero, roble, cantueso, castaño, espliego, eucalipto, tomillo : 3,00€  (Ref.12)</a:t>
            </a:r>
            <a:r>
              <a:rPr lang="es-ES" dirty="0"/>
              <a:t>	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463255" y="3980496"/>
            <a:ext cx="8027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miel </a:t>
            </a:r>
            <a:r>
              <a:rPr lang="es-ES" dirty="0"/>
              <a:t>de Antonio Simón sigue los métodos de elaboración tradicionales heredados, precursores de la nueva apicultura</a:t>
            </a:r>
            <a:r>
              <a:rPr lang="es-ES" dirty="0" smtClean="0"/>
              <a:t>.</a:t>
            </a:r>
          </a:p>
          <a:p>
            <a:r>
              <a:rPr lang="es-ES" dirty="0" smtClean="0"/>
              <a:t>Certificada por el Comité de Agricultura Ecológica de la Comunidad de Madrid.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95" y="2634872"/>
            <a:ext cx="781050" cy="1143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10" y="2634872"/>
            <a:ext cx="1200150" cy="1200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45" y="2672972"/>
            <a:ext cx="1162050" cy="11620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70" y="705337"/>
            <a:ext cx="38957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408" y="881339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 smtClean="0"/>
              <a:t>Quesos Campo Real 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800598" y="25615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ea typeface="Calibri" panose="020F0502020204030204" pitchFamily="34" charset="0"/>
              </a:rPr>
              <a:t>La tradición ganadera de Campo </a:t>
            </a:r>
            <a:r>
              <a:rPr lang="es-ES" dirty="0" smtClean="0">
                <a:ea typeface="Calibri" panose="020F0502020204030204" pitchFamily="34" charset="0"/>
              </a:rPr>
              <a:t>Real (Madrid) </a:t>
            </a:r>
            <a:r>
              <a:rPr lang="es-ES" dirty="0">
                <a:ea typeface="Calibri" panose="020F0502020204030204" pitchFamily="34" charset="0"/>
              </a:rPr>
              <a:t>es un hecho constatado, y sin lugar a dudas la apuesta por el ganado ovino que hicieron un grupo de ganaderos en su día constituyendo la Cooperativa  Castellana de Ganaderos, ha sido pieza clave en su </a:t>
            </a:r>
            <a:r>
              <a:rPr lang="es-ES" dirty="0" smtClean="0">
                <a:ea typeface="Calibri" panose="020F0502020204030204" pitchFamily="34" charset="0"/>
              </a:rPr>
              <a:t>desarrollo.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999130" y="41452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Cuñas Curado Aprox 360 </a:t>
            </a:r>
            <a:r>
              <a:rPr lang="es-ES" dirty="0" err="1" smtClean="0"/>
              <a:t>grs</a:t>
            </a:r>
            <a:r>
              <a:rPr lang="es-ES" dirty="0" smtClean="0"/>
              <a:t>./370€.Kilo 10,20€ </a:t>
            </a:r>
            <a:r>
              <a:rPr lang="es-ES" dirty="0" smtClean="0"/>
              <a:t>(Ref.13)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2" y="2646610"/>
            <a:ext cx="3590925" cy="3114675"/>
          </a:xfrm>
          <a:prstGeom prst="rect">
            <a:avLst/>
          </a:prstGeom>
        </p:spPr>
      </p:pic>
      <p:pic>
        <p:nvPicPr>
          <p:cNvPr id="9" name="Imagen 8" descr="Resultado de imagen de campo real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48" y="774986"/>
            <a:ext cx="22860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485" y="926322"/>
            <a:ext cx="9601196" cy="1303867"/>
          </a:xfrm>
        </p:spPr>
        <p:txBody>
          <a:bodyPr/>
          <a:lstStyle/>
          <a:p>
            <a:r>
              <a:rPr lang="es-ES" dirty="0" smtClean="0"/>
              <a:t>		Q	UESO PEÑA RUBIA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800598" y="2285999"/>
            <a:ext cx="6096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Queso de leche 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cruda de oveja de la mejor calidad, </a:t>
            </a:r>
            <a:r>
              <a:rPr lang="es-E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elaborado tradicionalmente por una mini 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quesería </a:t>
            </a:r>
            <a:r>
              <a:rPr lang="es-E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artesanal ubicada 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la sierra de Norte Madrid, en la localidad de Guadalix de la Sierra. </a:t>
            </a:r>
            <a:r>
              <a:rPr lang="es-E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Peña </a:t>
            </a:r>
            <a:r>
              <a:rPr lang="es-E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Rubia encierra todo el sabor de los pastos serranos.</a:t>
            </a: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00598" y="3983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Cuñas curado de oveja  350/400 grs. Aprox 1 Kg. 13,00€ (Ref.14)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9" y="2758661"/>
            <a:ext cx="3200400" cy="2819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63" y="790574"/>
            <a:ext cx="15621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</TotalTime>
  <Words>752</Words>
  <Application>Microsoft Office PowerPoint</Application>
  <PresentationFormat>Panorámica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Wingdings</vt:lpstr>
      <vt:lpstr>Orgánico</vt:lpstr>
      <vt:lpstr>Presentación de PowerPoint</vt:lpstr>
      <vt:lpstr>Presentación de PowerPoint</vt:lpstr>
      <vt:lpstr>Índice </vt:lpstr>
      <vt:lpstr>Aceites</vt:lpstr>
      <vt:lpstr>Aceites</vt:lpstr>
      <vt:lpstr>Presentación de PowerPoint</vt:lpstr>
      <vt:lpstr>Miel ecológica</vt:lpstr>
      <vt:lpstr>Quesos Campo Real  </vt:lpstr>
      <vt:lpstr>  Q UESO PEÑA RUBIA </vt:lpstr>
      <vt:lpstr>Quesos</vt:lpstr>
      <vt:lpstr>Mermeladas artesanas  elaboradas por las monjas Carmelitas Descalzas de Loeches (Madrid) </vt:lpstr>
      <vt:lpstr>Caramelos violeta</vt:lpstr>
      <vt:lpstr>Velas artesanales</vt:lpstr>
      <vt:lpstr>Sacos térmicos</vt:lpstr>
      <vt:lpstr>Rosquillas de San Isidro</vt:lpstr>
      <vt:lpstr>Rosquillas de San Isidro</vt:lpstr>
      <vt:lpstr>Rosquillas de San Isidro</vt:lpstr>
      <vt:lpstr>Cooperativa Arrmiel.  Todos los productos viene con el IVA incluido. Correo electrónico de contacto: Arrmiel@Outlook.com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1GAM</dc:creator>
  <cp:lastModifiedBy>1GAM</cp:lastModifiedBy>
  <cp:revision>142</cp:revision>
  <dcterms:created xsi:type="dcterms:W3CDTF">2017-02-01T07:59:48Z</dcterms:created>
  <dcterms:modified xsi:type="dcterms:W3CDTF">2017-03-16T10:57:04Z</dcterms:modified>
</cp:coreProperties>
</file>