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08" y="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63B5-1F7E-48E8-BB51-E1C27185337C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71AB6-B0F6-4F06-AD59-6E46DB874A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5C1DB3-5C0D-48FB-B020-AA87D0412800}" type="datetimeFigureOut">
              <a:rPr lang="es-ES" smtClean="0"/>
              <a:t>17/04/2017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0B19E3-2314-426A-AA5A-94249A33D64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6904856" cy="4536504"/>
          </a:xfrm>
        </p:spPr>
        <p:txBody>
          <a:bodyPr>
            <a:normAutofit/>
          </a:bodyPr>
          <a:lstStyle/>
          <a:p>
            <a:pPr algn="l"/>
            <a:r>
              <a:rPr lang="es-ES" sz="105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s-ES" sz="1050" dirty="0" smtClean="0">
                <a:solidFill>
                  <a:schemeClr val="accent2">
                    <a:lumMod val="50000"/>
                  </a:schemeClr>
                </a:solidFill>
              </a:rPr>
              <a:t>-longanIZa de </a:t>
            </a:r>
            <a:r>
              <a:rPr lang="es-ES" sz="1050" dirty="0" err="1" smtClean="0">
                <a:solidFill>
                  <a:schemeClr val="accent2">
                    <a:lumMod val="50000"/>
                  </a:schemeClr>
                </a:solidFill>
              </a:rPr>
              <a:t>pasCua</a:t>
            </a:r>
            <a:endParaRPr lang="es-ES" sz="105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050" dirty="0">
                <a:solidFill>
                  <a:schemeClr val="accent2">
                    <a:lumMod val="50000"/>
                  </a:schemeClr>
                </a:solidFill>
              </a:rPr>
              <a:t>2-chocolate</a:t>
            </a:r>
          </a:p>
          <a:p>
            <a:pPr algn="l"/>
            <a:r>
              <a:rPr lang="es-ES" sz="1050" dirty="0" smtClean="0">
                <a:solidFill>
                  <a:schemeClr val="accent2">
                    <a:lumMod val="50000"/>
                  </a:schemeClr>
                </a:solidFill>
              </a:rPr>
              <a:t>3-HorCHata</a:t>
            </a:r>
          </a:p>
          <a:p>
            <a:pPr algn="l"/>
            <a:r>
              <a:rPr lang="es-ES" sz="1050" dirty="0" smtClean="0">
                <a:solidFill>
                  <a:schemeClr val="accent2">
                    <a:lumMod val="50000"/>
                  </a:schemeClr>
                </a:solidFill>
              </a:rPr>
              <a:t>4-fartonEs</a:t>
            </a:r>
          </a:p>
          <a:p>
            <a:pPr algn="l"/>
            <a:r>
              <a:rPr lang="es-ES" sz="1050" dirty="0" smtClean="0">
                <a:solidFill>
                  <a:schemeClr val="accent2">
                    <a:lumMod val="50000"/>
                  </a:schemeClr>
                </a:solidFill>
              </a:rPr>
              <a:t>5-arros bomba</a:t>
            </a:r>
          </a:p>
          <a:p>
            <a:pPr algn="l"/>
            <a:r>
              <a:rPr lang="es-ES" sz="1050" dirty="0" smtClean="0">
                <a:solidFill>
                  <a:schemeClr val="accent2">
                    <a:lumMod val="50000"/>
                  </a:schemeClr>
                </a:solidFill>
              </a:rPr>
              <a:t>6-rosquilletes </a:t>
            </a:r>
            <a:endParaRPr lang="es-ES" sz="105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050" dirty="0" smtClean="0">
                <a:solidFill>
                  <a:schemeClr val="accent2">
                    <a:lumMod val="50000"/>
                  </a:schemeClr>
                </a:solidFill>
              </a:rPr>
              <a:t>7-COCA DE LLANDA</a:t>
            </a:r>
          </a:p>
          <a:p>
            <a:pPr algn="l"/>
            <a:r>
              <a:rPr lang="es-ES" sz="1050" dirty="0" smtClean="0">
                <a:solidFill>
                  <a:schemeClr val="accent2">
                    <a:lumMod val="50000"/>
                  </a:schemeClr>
                </a:solidFill>
              </a:rPr>
              <a:t>8-SANDIA</a:t>
            </a:r>
          </a:p>
          <a:p>
            <a:pPr algn="l"/>
            <a:endParaRPr lang="es-ES" sz="105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es-ES" dirty="0" err="1" smtClean="0"/>
              <a:t>CATáLoGo</a:t>
            </a:r>
            <a:r>
              <a:rPr lang="es-ES" dirty="0" smtClean="0"/>
              <a:t> DE COMPRA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0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75856" y="260648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DADES DE CONTACTE</a:t>
            </a:r>
            <a:endParaRPr lang="en-GB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0" y="1484784"/>
            <a:ext cx="355104" cy="35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0" y="2177227"/>
            <a:ext cx="381028" cy="2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1511153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florishopcoperative@gmail.com</a:t>
            </a:r>
            <a:endParaRPr lang="en-GB" sz="1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2749" y="2196293"/>
            <a:ext cx="33843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/>
              <a:t>Catarroja</a:t>
            </a:r>
            <a:endParaRPr lang="en-GB" sz="1100" dirty="0" smtClean="0"/>
          </a:p>
          <a:p>
            <a:r>
              <a:rPr lang="en-GB" sz="1100" dirty="0" err="1" smtClean="0"/>
              <a:t>Avd.Diputació</a:t>
            </a:r>
            <a:r>
              <a:rPr lang="en-GB" sz="1100" dirty="0" smtClean="0"/>
              <a:t> s/n</a:t>
            </a:r>
          </a:p>
          <a:p>
            <a:r>
              <a:rPr lang="en-GB" sz="1100" dirty="0" smtClean="0"/>
              <a:t>46470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3461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Longaniza de pascua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1800" dirty="0" smtClean="0">
                <a:solidFill>
                  <a:srgbClr val="7030A0"/>
                </a:solidFill>
              </a:rPr>
              <a:t>                                      	</a:t>
            </a:r>
            <a:endParaRPr lang="es-ES" sz="1800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4182"/>
            <a:ext cx="1656184" cy="12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87824" y="2405215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7030A0"/>
                </a:solidFill>
              </a:rPr>
              <a:t>DEFINICIÓN:</a:t>
            </a:r>
          </a:p>
          <a:p>
            <a:pPr algn="just"/>
            <a:endParaRPr lang="es-ES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Embutido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típico de la Comunidad Valenciana y de la vecina comarca aragonesa del Maestrazgo. Está elaborada a base de magro de cerdo teniendo una longitud de unos 30 centímetros con el grosor aproximado de un dedo consumiéndose seca.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052388" y="3645024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rgbClr val="7030A0"/>
                </a:solidFill>
              </a:rPr>
              <a:t>PRECIO</a:t>
            </a:r>
            <a:endParaRPr lang="es-ES" sz="1100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52388" y="3906634"/>
            <a:ext cx="94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12,25/Kg€</a:t>
            </a:r>
            <a:endParaRPr lang="es-ES" sz="11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583457" cy="9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9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CHOCOLATE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4800"/>
            <a:ext cx="1728192" cy="11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75856" y="18355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Chocolate </a:t>
            </a:r>
            <a:r>
              <a:rPr lang="es-ES" dirty="0" smtClean="0">
                <a:solidFill>
                  <a:srgbClr val="7030A0"/>
                </a:solidFill>
              </a:rPr>
              <a:t>con leche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2836"/>
            <a:ext cx="1570112" cy="7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455082" y="2492896"/>
            <a:ext cx="4717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7030A0"/>
                </a:solidFill>
              </a:rPr>
              <a:t>DEFINICIÓN:</a:t>
            </a:r>
          </a:p>
          <a:p>
            <a:endParaRPr lang="es-ES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alimento que se obtiene mezclando azúcar con dos productos derivados de la manipulación de las semillas del 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cacao.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partir de esta combinación básica, se elaboran los distintos tipos de chocolate, que dependen de la proporción entre estos elementos y de su mezcla, o no, con otros productos tales como leche y frutos secos.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300413"/>
            <a:ext cx="45354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924200" y="3293368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1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076600" y="3445768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63888" y="4061919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7030A0"/>
                </a:solidFill>
              </a:rPr>
              <a:t>PRECIO</a:t>
            </a:r>
          </a:p>
          <a:p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2,25€</a:t>
            </a:r>
            <a:endParaRPr lang="es-E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HORCHATA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 rot="10800000" flipV="1">
            <a:off x="2843808" y="2723699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7030A0"/>
                </a:solidFill>
              </a:rPr>
              <a:t>DEFINICIÓN:</a:t>
            </a:r>
          </a:p>
          <a:p>
            <a:endParaRPr lang="es-ES" sz="1100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417340" cy="14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43808" y="2939143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Es </a:t>
            </a:r>
            <a:r>
              <a:rPr lang="es-ES" sz="1100" dirty="0"/>
              <a:t>una bebida refrescante (también postre), preparada con agua, azúcar y chufas mojadas (o molidas), además de ingredientes que potencian su sabor, como la canela y la piel de un limón.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87824" y="393305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7030A0"/>
                </a:solidFill>
              </a:rPr>
              <a:t>PRECIO</a:t>
            </a:r>
          </a:p>
          <a:p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5€/L</a:t>
            </a:r>
            <a:endParaRPr lang="es-E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8" y="2178175"/>
            <a:ext cx="1421375" cy="144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98502" y="5085184"/>
            <a:ext cx="1788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7030A0"/>
                </a:solidFill>
              </a:rPr>
              <a:t>OBSERVACIÓN</a:t>
            </a:r>
            <a:endParaRPr lang="en-GB" sz="1100" dirty="0">
              <a:solidFill>
                <a:srgbClr val="7030A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43600" y="5350396"/>
            <a:ext cx="345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/>
              <a:t>Esta</a:t>
            </a:r>
            <a:r>
              <a:rPr lang="en-GB" sz="1100" dirty="0" smtClean="0"/>
              <a:t> </a:t>
            </a:r>
            <a:r>
              <a:rPr lang="en-GB" sz="1100" dirty="0" err="1" smtClean="0"/>
              <a:t>horchata</a:t>
            </a:r>
            <a:r>
              <a:rPr lang="en-GB" sz="1100" dirty="0" smtClean="0"/>
              <a:t> se </a:t>
            </a:r>
            <a:r>
              <a:rPr lang="en-GB" sz="1100" dirty="0" err="1" smtClean="0"/>
              <a:t>debe</a:t>
            </a:r>
            <a:r>
              <a:rPr lang="en-GB" sz="1100" dirty="0" smtClean="0"/>
              <a:t> </a:t>
            </a:r>
            <a:r>
              <a:rPr lang="en-GB" sz="1100" dirty="0" err="1" smtClean="0"/>
              <a:t>mezclar</a:t>
            </a:r>
            <a:r>
              <a:rPr lang="en-GB" sz="1100" dirty="0" smtClean="0"/>
              <a:t> con </a:t>
            </a:r>
            <a:r>
              <a:rPr lang="en-GB" sz="1100" dirty="0" err="1" smtClean="0"/>
              <a:t>agua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78272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fartones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1765380" cy="11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36129"/>
            <a:ext cx="1644774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77164" y="2708920"/>
            <a:ext cx="34990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7030A0"/>
                </a:solidFill>
              </a:rPr>
              <a:t>DEFINICIÓN:</a:t>
            </a:r>
          </a:p>
          <a:p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3203848" y="2978224"/>
            <a:ext cx="50405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dulce de bollería alargado y con azúcar glaseado típico del municipio 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valenciano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de </a:t>
            </a:r>
            <a:r>
              <a:rPr lang="es-E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s-E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lboraya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España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Estos dulces, tiernos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 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esponjosos,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fue elaborado para mojar en la horchata, una bebida refrescante obtenida a partir de una planta denominada chufa.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81669" y="4001316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7030A0"/>
                </a:solidFill>
              </a:rPr>
              <a:t>PRECIO:</a:t>
            </a:r>
            <a:endParaRPr lang="en-GB" sz="1100" dirty="0">
              <a:solidFill>
                <a:srgbClr val="7030A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10969" y="4356952"/>
            <a:ext cx="2490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13,4€/18 </a:t>
            </a:r>
            <a:r>
              <a:rPr lang="en-GB" sz="1100" dirty="0" err="1" smtClean="0"/>
              <a:t>Paquetes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9430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Arroz</a:t>
            </a:r>
            <a:r>
              <a:rPr lang="en-GB" dirty="0" smtClean="0"/>
              <a:t> </a:t>
            </a:r>
            <a:r>
              <a:rPr lang="en-GB" dirty="0" err="1" smtClean="0"/>
              <a:t>bomba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76182"/>
            <a:ext cx="1453133" cy="24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8" y="4797152"/>
            <a:ext cx="1553897" cy="15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07271" y="2339588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7030A0"/>
                </a:solidFill>
              </a:rPr>
              <a:t>DEFINICIÓN:</a:t>
            </a:r>
          </a:p>
          <a:p>
            <a:endParaRPr lang="en-GB" sz="1100" dirty="0" smtClean="0">
              <a:solidFill>
                <a:srgbClr val="7030A0"/>
              </a:solidFill>
            </a:endParaRPr>
          </a:p>
          <a:p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arroz es la semilla de la planta </a:t>
            </a:r>
            <a:r>
              <a:rPr lang="es-E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Oryza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sativa. Se trata de un cereal considerado alimento básico en muchas culturas culinarias, así como en algunas partes de América Latina. El arroz es el segundo cereal más producido en el mundo,</a:t>
            </a: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1800" y="4005064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7030A0"/>
                </a:solidFill>
              </a:rPr>
              <a:t>PRECIO:</a:t>
            </a:r>
          </a:p>
          <a:p>
            <a:r>
              <a:rPr lang="en-GB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2,95€/kg</a:t>
            </a: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4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Rosquilletas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pPr marL="0" lvl="0" indent="0">
              <a:spcBef>
                <a:spcPts val="0"/>
              </a:spcBef>
              <a:buClrTx/>
              <a:buNone/>
            </a:pPr>
            <a:endParaRPr lang="es-ES" sz="1100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es-ES" sz="1100" dirty="0" smtClean="0"/>
              <a:t>                                                 </a:t>
            </a:r>
          </a:p>
          <a:p>
            <a:pPr marL="114300" indent="0">
              <a:buNone/>
            </a:pPr>
            <a:endParaRPr lang="es-ES" sz="1100" dirty="0"/>
          </a:p>
          <a:p>
            <a:pPr marL="114300" indent="0">
              <a:buNone/>
            </a:pPr>
            <a:r>
              <a:rPr lang="es-ES" sz="1100" dirty="0" smtClean="0"/>
              <a:t>                                                       </a:t>
            </a:r>
            <a:r>
              <a:rPr lang="es-ES" sz="1100" dirty="0" smtClean="0">
                <a:solidFill>
                  <a:srgbClr val="7030A0"/>
                </a:solidFill>
              </a:rPr>
              <a:t>DEFINICIÓN: </a:t>
            </a:r>
            <a:r>
              <a:rPr lang="es-ES" sz="1100" dirty="0" smtClean="0"/>
              <a:t>Pan </a:t>
            </a:r>
            <a:r>
              <a:rPr lang="es-ES" sz="1100" dirty="0"/>
              <a:t>crujiente, salado y alargado</a:t>
            </a:r>
            <a:r>
              <a:rPr lang="es-ES" sz="1100" dirty="0" smtClean="0"/>
              <a:t>.</a:t>
            </a:r>
          </a:p>
          <a:p>
            <a:pPr marL="114300" indent="0">
              <a:buNone/>
            </a:pPr>
            <a:r>
              <a:rPr lang="es-ES" sz="1100" dirty="0"/>
              <a:t> </a:t>
            </a:r>
            <a:r>
              <a:rPr lang="es-ES" sz="1100" dirty="0" smtClean="0"/>
              <a:t>                                                      </a:t>
            </a:r>
            <a:r>
              <a:rPr lang="es-ES" sz="1100" dirty="0"/>
              <a:t>Mezcla deliciosa para un picoteo entre comidas.</a:t>
            </a:r>
          </a:p>
          <a:p>
            <a:pPr marL="114300" indent="0">
              <a:buNone/>
            </a:pPr>
            <a:endParaRPr lang="es-ES" sz="1100" dirty="0" smtClean="0"/>
          </a:p>
          <a:p>
            <a:endParaRPr lang="es-ES" sz="1100" dirty="0"/>
          </a:p>
          <a:p>
            <a:endParaRPr lang="es-ES" sz="1100" dirty="0" smtClean="0"/>
          </a:p>
          <a:p>
            <a:endParaRPr lang="es-ES" sz="1100" dirty="0"/>
          </a:p>
          <a:p>
            <a:endParaRPr lang="es-ES" sz="1100" dirty="0" smtClean="0"/>
          </a:p>
          <a:p>
            <a:endParaRPr lang="es-ES" sz="1100" dirty="0"/>
          </a:p>
          <a:p>
            <a:endParaRPr lang="es-ES" sz="1100" dirty="0" smtClean="0"/>
          </a:p>
          <a:p>
            <a:pPr marL="114300" indent="0">
              <a:buNone/>
            </a:pPr>
            <a:endParaRPr lang="es-ES" sz="1100" dirty="0" smtClean="0"/>
          </a:p>
          <a:p>
            <a:pPr marL="114300" indent="0">
              <a:buNone/>
            </a:pPr>
            <a:endParaRPr lang="es-ES" sz="1100" dirty="0"/>
          </a:p>
          <a:p>
            <a:pPr marL="114300" indent="0">
              <a:buNone/>
            </a:pPr>
            <a:endParaRPr lang="es-ES" sz="1100" dirty="0" smtClean="0"/>
          </a:p>
          <a:p>
            <a:pPr marL="114300" indent="0">
              <a:buNone/>
            </a:pPr>
            <a:r>
              <a:rPr lang="es-ES" sz="1100" dirty="0" smtClean="0"/>
              <a:t> </a:t>
            </a:r>
          </a:p>
          <a:p>
            <a:pPr marL="114300" indent="0">
              <a:buNone/>
            </a:pPr>
            <a:endParaRPr lang="es-ES" sz="1100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es-ES" sz="1100" dirty="0" smtClean="0">
                <a:solidFill>
                  <a:srgbClr val="7030A0"/>
                </a:solidFill>
              </a:rPr>
              <a:t>Precio</a:t>
            </a:r>
            <a:r>
              <a:rPr lang="es-ES" sz="1100" dirty="0"/>
              <a:t>: paquete de 70g  </a:t>
            </a:r>
            <a:r>
              <a:rPr lang="es-ES" sz="1100" dirty="0" smtClean="0"/>
              <a:t>1,00</a:t>
            </a:r>
            <a:r>
              <a:rPr lang="es-ES" sz="1100" dirty="0"/>
              <a:t>€ </a:t>
            </a:r>
          </a:p>
          <a:p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93056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1561569" cy="25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97870"/>
            <a:ext cx="2497740" cy="1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58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Coca de </a:t>
            </a:r>
            <a:r>
              <a:rPr lang="en-GB" dirty="0" err="1" smtClean="0"/>
              <a:t>llanda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716213"/>
            <a:ext cx="2517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010340" y="2514054"/>
            <a:ext cx="5123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 smtClean="0"/>
              <a:t>Bizcocho </a:t>
            </a:r>
            <a:r>
              <a:rPr lang="es-ES" sz="1100" dirty="0"/>
              <a:t>típico de la Comunidad Valenciana, este bizcocho está hecho en una placa de </a:t>
            </a:r>
            <a:r>
              <a:rPr lang="es-ES" sz="1100" dirty="0" smtClean="0"/>
              <a:t>horno. Con </a:t>
            </a:r>
            <a:r>
              <a:rPr lang="es-ES" sz="1100" dirty="0"/>
              <a:t>forma </a:t>
            </a:r>
            <a:r>
              <a:rPr lang="es-ES" sz="1100" dirty="0" smtClean="0"/>
              <a:t>rectangular, se </a:t>
            </a:r>
            <a:r>
              <a:rPr lang="es-ES" sz="1100" dirty="0"/>
              <a:t>trata de un bizcocho </a:t>
            </a:r>
            <a:r>
              <a:rPr lang="es-ES" sz="1100" dirty="0" smtClean="0"/>
              <a:t>que </a:t>
            </a:r>
            <a:r>
              <a:rPr lang="es-ES" sz="1100" dirty="0"/>
              <a:t>es bastante espeso, con una masa compuesta de harina, huevos, aceite, azúcar y ralladura de limón.</a:t>
            </a:r>
            <a:endParaRPr lang="en-GB" sz="1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016969" y="2199929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7030A0"/>
                </a:solidFill>
              </a:rPr>
              <a:t>DEFINICIÓN:</a:t>
            </a:r>
            <a:endParaRPr lang="en-GB" sz="11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153617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267744" y="4326159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>
                <a:solidFill>
                  <a:srgbClr val="7030A0"/>
                </a:solidFill>
              </a:rPr>
              <a:t>Precio</a:t>
            </a:r>
            <a:endParaRPr lang="en-GB" sz="1100" dirty="0">
              <a:solidFill>
                <a:srgbClr val="7030A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67744" y="45943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9€/</a:t>
            </a:r>
            <a:r>
              <a:rPr lang="en-GB" sz="1100" dirty="0" err="1" smtClean="0"/>
              <a:t>kG</a:t>
            </a:r>
            <a:endParaRPr lang="en-GB" sz="1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62966"/>
            <a:ext cx="2275403" cy="138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7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SANDíA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5776" y="220486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7030A0"/>
                </a:solidFill>
              </a:rPr>
              <a:t>DEFINICIÓN</a:t>
            </a:r>
            <a:endParaRPr lang="en-GB" sz="1100" dirty="0">
              <a:solidFill>
                <a:srgbClr val="7030A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27784" y="2484594"/>
            <a:ext cx="3600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 smtClean="0"/>
              <a:t>Planta muy cultivada en España, de </a:t>
            </a:r>
            <a:r>
              <a:rPr lang="es-ES" sz="1100" dirty="0"/>
              <a:t>corteza verde uniforme o jaspeada y pulpa encarnada, granujienta, aguanosa y dulce, entre la que se encuentran, formando líneas concéntricas, muchas pepitas negras y aplastadas</a:t>
            </a:r>
            <a:endParaRPr lang="en-GB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5816" y="4005064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7030A0"/>
                </a:solidFill>
              </a:rPr>
              <a:t>PRECIO</a:t>
            </a:r>
            <a:endParaRPr lang="en-GB" sz="1100" dirty="0">
              <a:solidFill>
                <a:srgbClr val="7030A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7824" y="429309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0,90€/kg</a:t>
            </a:r>
            <a:endParaRPr lang="en-GB" sz="1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6601"/>
            <a:ext cx="1943750" cy="14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43036"/>
            <a:ext cx="248427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245</TotalTime>
  <Words>409</Words>
  <Application>Microsoft Office PowerPoint</Application>
  <PresentationFormat>Presentación en pantalla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Boticario</vt:lpstr>
      <vt:lpstr>CATáLoGo DE COMPRA</vt:lpstr>
      <vt:lpstr>Longaniza de pascua</vt:lpstr>
      <vt:lpstr>CHOCOLATE</vt:lpstr>
      <vt:lpstr>HORCHATA</vt:lpstr>
      <vt:lpstr>fartones</vt:lpstr>
      <vt:lpstr>Arroz bomba</vt:lpstr>
      <vt:lpstr>Rosquilletas</vt:lpstr>
      <vt:lpstr>Coca de llanda</vt:lpstr>
      <vt:lpstr>SANDíA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CATÀLEG DE COMPRA</dc:title>
  <dc:creator>Jesus Alba Domenech</dc:creator>
  <cp:lastModifiedBy>jesus</cp:lastModifiedBy>
  <cp:revision>24</cp:revision>
  <dcterms:created xsi:type="dcterms:W3CDTF">2017-02-17T11:27:38Z</dcterms:created>
  <dcterms:modified xsi:type="dcterms:W3CDTF">2017-04-17T12:09:40Z</dcterms:modified>
</cp:coreProperties>
</file>