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68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9AE"/>
    <a:srgbClr val="F6487E"/>
    <a:srgbClr val="E971C7"/>
    <a:srgbClr val="E8B2EC"/>
    <a:srgbClr val="8B4E21"/>
    <a:srgbClr val="D78D55"/>
    <a:srgbClr val="512E13"/>
    <a:srgbClr val="D1B3D7"/>
    <a:srgbClr val="AD78B8"/>
    <a:srgbClr val="EF9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56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30A6-D85B-4435-BD11-73DD7C0ED24E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421-3ED8-4438-8408-2D1434105F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30A6-D85B-4435-BD11-73DD7C0ED24E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421-3ED8-4438-8408-2D1434105F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78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30A6-D85B-4435-BD11-73DD7C0ED24E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421-3ED8-4438-8408-2D1434105F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59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30A6-D85B-4435-BD11-73DD7C0ED24E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421-3ED8-4438-8408-2D1434105F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80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30A6-D85B-4435-BD11-73DD7C0ED24E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421-3ED8-4438-8408-2D1434105F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71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30A6-D85B-4435-BD11-73DD7C0ED24E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421-3ED8-4438-8408-2D1434105F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60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30A6-D85B-4435-BD11-73DD7C0ED24E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421-3ED8-4438-8408-2D1434105F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32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30A6-D85B-4435-BD11-73DD7C0ED24E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421-3ED8-4438-8408-2D1434105F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00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30A6-D85B-4435-BD11-73DD7C0ED24E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421-3ED8-4438-8408-2D1434105F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49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30A6-D85B-4435-BD11-73DD7C0ED24E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421-3ED8-4438-8408-2D1434105F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15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30A6-D85B-4435-BD11-73DD7C0ED24E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421-3ED8-4438-8408-2D1434105F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80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630A6-D85B-4435-BD11-73DD7C0ED24E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FA421-3ED8-4438-8408-2D1434105F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0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outlook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844943" y="357188"/>
            <a:ext cx="5470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latin typeface="Baskerville Old Face" panose="02020602080505020303" pitchFamily="18" charset="0"/>
              </a:rPr>
              <a:t>CATÁLOGO</a:t>
            </a:r>
            <a:endParaRPr lang="es-ES" sz="2000" dirty="0">
              <a:latin typeface="Baskerville Old Face" panose="02020602080505020303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25" y="5357812"/>
            <a:ext cx="7350507" cy="116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BARQUILLOS</a:t>
            </a:r>
            <a:endParaRPr lang="es-E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86388" y="1585913"/>
            <a:ext cx="5757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Se denomina barquillo a una hoja delgada de pasta hecha con harina sin levadura y azúcar o miel y, por lo común, canela.</a:t>
            </a:r>
          </a:p>
        </p:txBody>
      </p:sp>
      <p:sp>
        <p:nvSpPr>
          <p:cNvPr id="7" name="Recortar rectángulo de esquina diagonal 6"/>
          <p:cNvSpPr/>
          <p:nvPr/>
        </p:nvSpPr>
        <p:spPr>
          <a:xfrm>
            <a:off x="4931569" y="3326230"/>
            <a:ext cx="2728912" cy="2100262"/>
          </a:xfrm>
          <a:prstGeom prst="snip2DiagRect">
            <a:avLst/>
          </a:prstGeom>
          <a:solidFill>
            <a:srgbClr val="ECC9AE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latin typeface="Comic Sans MS" panose="030F0702030302020204" pitchFamily="66" charset="0"/>
              </a:rPr>
              <a:t>Bolsas de 3 barquillos. 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    PVP: 1,50€</a:t>
            </a:r>
          </a:p>
          <a:p>
            <a:endParaRPr lang="es-ES" dirty="0">
              <a:latin typeface="Comic Sans MS" panose="030F0702030302020204" pitchFamily="66" charset="0"/>
            </a:endParaRPr>
          </a:p>
          <a:p>
            <a:r>
              <a:rPr lang="es-ES" dirty="0" smtClean="0">
                <a:latin typeface="Comic Sans MS" panose="030F0702030302020204" pitchFamily="66" charset="0"/>
              </a:rPr>
              <a:t>REF:016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0" name="Recortar rectángulo de esquina diagonal 9"/>
          <p:cNvSpPr/>
          <p:nvPr/>
        </p:nvSpPr>
        <p:spPr>
          <a:xfrm>
            <a:off x="8624888" y="4376361"/>
            <a:ext cx="2728912" cy="2100262"/>
          </a:xfrm>
          <a:prstGeom prst="snip2DiagRect">
            <a:avLst/>
          </a:prstGeom>
          <a:solidFill>
            <a:srgbClr val="ECC9AE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latin typeface="Comic Sans MS" panose="030F0702030302020204" pitchFamily="66" charset="0"/>
              </a:rPr>
              <a:t>Lote de 20 bolsas. 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    PVP: 20€</a:t>
            </a:r>
          </a:p>
          <a:p>
            <a:endParaRPr lang="es-ES" dirty="0">
              <a:latin typeface="Comic Sans MS" panose="030F0702030302020204" pitchFamily="66" charset="0"/>
            </a:endParaRPr>
          </a:p>
          <a:p>
            <a:r>
              <a:rPr lang="es-ES" dirty="0" smtClean="0">
                <a:latin typeface="Comic Sans MS" panose="030F0702030302020204" pitchFamily="66" charset="0"/>
              </a:rPr>
              <a:t>REF:017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3" y="2057400"/>
            <a:ext cx="4214225" cy="306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83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000" dirty="0" smtClean="0">
                <a:latin typeface="Comic Sans MS" panose="030F0702030302020204" pitchFamily="66" charset="0"/>
              </a:rPr>
              <a:t>ACEITE POSITO VIRGEN EXTRA</a:t>
            </a:r>
            <a:endParaRPr lang="es-ES" sz="6000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00651" y="2111375"/>
            <a:ext cx="6153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>
                <a:latin typeface="Comic Sans MS" panose="030F0702030302020204" pitchFamily="66" charset="0"/>
              </a:rPr>
              <a:t>Aceite de oliva virgen extra, elaborado artesanalmente.</a:t>
            </a:r>
          </a:p>
          <a:p>
            <a:pPr marL="0" indent="0">
              <a:buNone/>
            </a:pPr>
            <a:r>
              <a:rPr lang="es-ES" sz="2400" dirty="0" smtClean="0">
                <a:latin typeface="Comic Sans MS" panose="030F0702030302020204" pitchFamily="66" charset="0"/>
              </a:rPr>
              <a:t>Proviene de aceitunas recolectadas en olivares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smtClean="0">
                <a:latin typeface="Comic Sans MS" panose="030F0702030302020204" pitchFamily="66" charset="0"/>
              </a:rPr>
              <a:t>de Villarejo de Salvanes (Madrid).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416" t="37109" r="55014" b="25195"/>
          <a:stretch/>
        </p:blipFill>
        <p:spPr>
          <a:xfrm>
            <a:off x="500062" y="1690688"/>
            <a:ext cx="3284205" cy="396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arjeta 4"/>
          <p:cNvSpPr/>
          <p:nvPr/>
        </p:nvSpPr>
        <p:spPr>
          <a:xfrm>
            <a:off x="5711659" y="4287044"/>
            <a:ext cx="4432466" cy="1423161"/>
          </a:xfrm>
          <a:prstGeom prst="flowChartPunchedCar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286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250 ml. PVP 3,50</a:t>
            </a:r>
            <a:r>
              <a:rPr lang="es-ES" sz="2000" dirty="0" smtClean="0">
                <a:latin typeface="Comic Sans MS" panose="030F0702030302020204" pitchFamily="66" charset="0"/>
              </a:rPr>
              <a:t>€ </a:t>
            </a:r>
            <a:r>
              <a:rPr lang="es-ES" sz="2000" dirty="0" err="1" smtClean="0">
                <a:latin typeface="Comic Sans MS" panose="030F0702030302020204" pitchFamily="66" charset="0"/>
              </a:rPr>
              <a:t>Ref</a:t>
            </a:r>
            <a:r>
              <a:rPr lang="es-ES" sz="2000" dirty="0" smtClean="0">
                <a:latin typeface="Comic Sans MS" panose="030F0702030302020204" pitchFamily="66" charset="0"/>
              </a:rPr>
              <a:t>: 018</a:t>
            </a:r>
            <a:endParaRPr lang="es-ES" sz="2000" dirty="0" smtClean="0">
              <a:latin typeface="Comic Sans MS" panose="030F0702030302020204" pitchFamily="66" charset="0"/>
            </a:endParaRPr>
          </a:p>
          <a:p>
            <a:pPr marL="628650" indent="-285750" defTabSz="765175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500 ml. PVP 6€ </a:t>
            </a:r>
            <a:r>
              <a:rPr lang="es-ES" sz="2000" dirty="0" err="1" smtClean="0">
                <a:latin typeface="Comic Sans MS" panose="030F0702030302020204" pitchFamily="66" charset="0"/>
              </a:rPr>
              <a:t>Ref</a:t>
            </a:r>
            <a:r>
              <a:rPr lang="es-ES" sz="2000" dirty="0" smtClean="0">
                <a:latin typeface="Comic Sans MS" panose="030F0702030302020204" pitchFamily="66" charset="0"/>
              </a:rPr>
              <a:t>: 019</a:t>
            </a:r>
            <a:endParaRPr lang="es-ES" sz="2000" dirty="0" smtClean="0">
              <a:latin typeface="Comic Sans MS" panose="030F0702030302020204" pitchFamily="66" charset="0"/>
            </a:endParaRPr>
          </a:p>
          <a:p>
            <a:pPr marL="628650" indent="-285750" defTabSz="765175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750 ml. PVP 7,50€  </a:t>
            </a:r>
            <a:r>
              <a:rPr lang="es-ES" sz="2000" dirty="0" err="1" smtClean="0">
                <a:latin typeface="Comic Sans MS" panose="030F0702030302020204" pitchFamily="66" charset="0"/>
              </a:rPr>
              <a:t>Ref</a:t>
            </a:r>
            <a:r>
              <a:rPr lang="es-ES" sz="2000" dirty="0" smtClean="0">
                <a:latin typeface="Comic Sans MS" panose="030F0702030302020204" pitchFamily="66" charset="0"/>
              </a:rPr>
              <a:t>: 020</a:t>
            </a:r>
            <a:endParaRPr lang="es-ES" sz="2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3263" y="686117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GRACIAS POR SU </a:t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ATENCIÓN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5813" y="3499637"/>
            <a:ext cx="12025312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Comic Sans MS" panose="030F0702030302020204" pitchFamily="66" charset="0"/>
              </a:rPr>
              <a:t>Esperamos que os haya gustado nuestro catálogo.</a:t>
            </a:r>
          </a:p>
          <a:p>
            <a:pPr marL="0" indent="0">
              <a:buNone/>
            </a:pPr>
            <a:r>
              <a:rPr lang="es-ES" dirty="0" smtClean="0">
                <a:latin typeface="Comic Sans MS" panose="030F0702030302020204" pitchFamily="66" charset="0"/>
              </a:rPr>
              <a:t>Los precios de los productos incluyen IVA. </a:t>
            </a: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 smtClean="0">
                <a:latin typeface="Comic Sans MS" panose="030F0702030302020204" pitchFamily="66" charset="0"/>
              </a:rPr>
              <a:t>Para más información pueden contactar con nosotros en:</a:t>
            </a:r>
          </a:p>
          <a:p>
            <a:pPr marL="0" indent="0">
              <a:buNone/>
            </a:pP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hlinkClick r:id="rId2"/>
              </a:rPr>
              <a:t>sesey2016@Outlook.com</a:t>
            </a:r>
            <a:endParaRPr lang="es-ES" u="sng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3" y="340842"/>
            <a:ext cx="3667459" cy="252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87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Índice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 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838200" y="1204402"/>
            <a:ext cx="513397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Comic Sans MS" panose="030F0702030302020204" pitchFamily="66" charset="0"/>
              </a:rPr>
              <a:t>Garbanzos</a:t>
            </a:r>
            <a:endParaRPr lang="es-ES" sz="2000" b="1" dirty="0">
              <a:latin typeface="Comic Sans MS" panose="030F0702030302020204" pitchFamily="66" charset="0"/>
            </a:endParaRPr>
          </a:p>
          <a:p>
            <a:pPr marL="785813" indent="-342900" defTabSz="80010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es-ES" sz="2000" dirty="0">
                <a:latin typeface="Comic Sans MS" panose="030F0702030302020204" pitchFamily="66" charset="0"/>
              </a:rPr>
              <a:t>Ref.: 001. Pedro Sillano</a:t>
            </a:r>
            <a:r>
              <a:rPr lang="es-ES" sz="2000" dirty="0" smtClean="0">
                <a:latin typeface="Comic Sans MS" panose="030F0702030302020204" pitchFamily="66" charset="0"/>
              </a:rPr>
              <a:t>.</a:t>
            </a:r>
            <a:endParaRPr lang="es-ES" sz="2000" dirty="0">
              <a:latin typeface="Comic Sans MS" panose="030F0702030302020204" pitchFamily="66" charset="0"/>
            </a:endParaRPr>
          </a:p>
          <a:p>
            <a:pPr marL="785813" indent="-342900" defTabSz="985838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Ref.: </a:t>
            </a:r>
            <a:r>
              <a:rPr lang="es-ES" sz="2000" dirty="0">
                <a:latin typeface="Comic Sans MS" panose="030F0702030302020204" pitchFamily="66" charset="0"/>
              </a:rPr>
              <a:t>002. Garbanzo Castellano.</a:t>
            </a:r>
          </a:p>
          <a:p>
            <a:pPr marL="785813" indent="-342900" defTabSz="985838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Ref.: </a:t>
            </a:r>
            <a:r>
              <a:rPr lang="es-ES" sz="2000" dirty="0">
                <a:latin typeface="Comic Sans MS" panose="030F0702030302020204" pitchFamily="66" charset="0"/>
              </a:rPr>
              <a:t>003. Garbanzo blanco lechoso</a:t>
            </a:r>
            <a:r>
              <a:rPr lang="es-ES" sz="2000" dirty="0" smtClean="0">
                <a:latin typeface="Comic Sans MS" panose="030F0702030302020204" pitchFamily="66" charset="0"/>
              </a:rPr>
              <a:t>.</a:t>
            </a:r>
          </a:p>
          <a:p>
            <a:pPr marL="442913" indent="-342900" defTabSz="985838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es-ES" sz="2000" b="1" dirty="0" smtClean="0">
                <a:latin typeface="Comic Sans MS" panose="030F0702030302020204" pitchFamily="66" charset="0"/>
              </a:rPr>
              <a:t>Queso curado Campo Real</a:t>
            </a:r>
          </a:p>
          <a:p>
            <a:pPr marL="800100" lvl="1" indent="-357188" defTabSz="985838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Ref.:004 </a:t>
            </a:r>
            <a:r>
              <a:rPr lang="es-ES" sz="2000" dirty="0" smtClean="0">
                <a:latin typeface="Comic Sans MS" panose="030F0702030302020204" pitchFamily="66" charset="0"/>
              </a:rPr>
              <a:t>360 </a:t>
            </a:r>
            <a:r>
              <a:rPr lang="es-ES" sz="2000" dirty="0" smtClean="0">
                <a:latin typeface="Comic Sans MS" panose="030F0702030302020204" pitchFamily="66" charset="0"/>
              </a:rPr>
              <a:t>grs.</a:t>
            </a:r>
          </a:p>
          <a:p>
            <a:pPr marL="800100" lvl="1" indent="-357188" defTabSz="985838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Ref.:005 1 kg.</a:t>
            </a:r>
          </a:p>
          <a:p>
            <a:pPr marL="85725" lvl="1" indent="357188" defTabSz="985838"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Comic Sans MS" panose="030F0702030302020204" pitchFamily="66" charset="0"/>
              </a:rPr>
              <a:t>Miel La Abeja Viajera</a:t>
            </a:r>
          </a:p>
          <a:p>
            <a:pPr marL="442913" lvl="1" defTabSz="985838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     Ref.: 006. 250 g</a:t>
            </a:r>
          </a:p>
          <a:p>
            <a:pPr marL="442913" lvl="1" defTabSz="985838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     Ref.: 007. 500g</a:t>
            </a:r>
          </a:p>
          <a:p>
            <a:pPr marL="85725" lvl="1" indent="357188" defTabSz="985838"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Comic Sans MS" panose="030F0702030302020204" pitchFamily="66" charset="0"/>
              </a:rPr>
              <a:t>Caramelos violeta</a:t>
            </a:r>
          </a:p>
          <a:p>
            <a:pPr marL="442913" lvl="1" defTabSz="985838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     Ref.:008. Bolsa 200g</a:t>
            </a:r>
          </a:p>
          <a:p>
            <a:pPr marL="442913" lvl="1" defTabSz="985838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     Ref.: 009. Caja 100g</a:t>
            </a:r>
          </a:p>
          <a:p>
            <a:pPr marL="442913" lvl="1" indent="-357188" defTabSz="985838"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Comic Sans MS" panose="030F0702030302020204" pitchFamily="66" charset="0"/>
              </a:rPr>
              <a:t>Chocolate</a:t>
            </a:r>
          </a:p>
          <a:p>
            <a:pPr marL="985838" lvl="1" indent="-542925" defTabSz="985838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Ref.: </a:t>
            </a:r>
            <a:r>
              <a:rPr lang="es-ES" sz="2000" dirty="0" smtClean="0">
                <a:latin typeface="Comic Sans MS" panose="030F0702030302020204" pitchFamily="66" charset="0"/>
              </a:rPr>
              <a:t>010</a:t>
            </a:r>
            <a:r>
              <a:rPr lang="es-ES" sz="2000" dirty="0" smtClean="0">
                <a:latin typeface="Comic Sans MS" panose="030F0702030302020204" pitchFamily="66" charset="0"/>
              </a:rPr>
              <a:t>. </a:t>
            </a:r>
            <a:r>
              <a:rPr lang="es-ES" sz="2000" dirty="0" smtClean="0">
                <a:latin typeface="Comic Sans MS" panose="030F0702030302020204" pitchFamily="66" charset="0"/>
              </a:rPr>
              <a:t>Lenguas de gato</a:t>
            </a:r>
            <a:endParaRPr lang="es-ES" sz="2000" dirty="0" smtClean="0">
              <a:latin typeface="Comic Sans MS" panose="030F0702030302020204" pitchFamily="66" charset="0"/>
            </a:endParaRPr>
          </a:p>
          <a:p>
            <a:pPr marL="985838" lvl="1" indent="-542925" defTabSz="985838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Ref.: 011. </a:t>
            </a:r>
            <a:r>
              <a:rPr lang="es-ES" sz="2000" dirty="0" smtClean="0">
                <a:latin typeface="Comic Sans MS" panose="030F0702030302020204" pitchFamily="66" charset="0"/>
              </a:rPr>
              <a:t>Tableta</a:t>
            </a:r>
            <a:endParaRPr lang="es-ES" sz="2000" dirty="0" smtClean="0">
              <a:latin typeface="Comic Sans MS" panose="030F0702030302020204" pitchFamily="66" charset="0"/>
            </a:endParaRPr>
          </a:p>
          <a:p>
            <a:pPr marL="885825" lvl="1" indent="-885825" defTabSz="985838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800100" indent="-342900" defTabSz="985838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442913" defTabSz="985838"/>
            <a:endParaRPr lang="es-ES" sz="2000" dirty="0" smtClean="0">
              <a:latin typeface="Comic Sans MS" panose="030F0702030302020204" pitchFamily="66" charset="0"/>
            </a:endParaRPr>
          </a:p>
          <a:p>
            <a:pPr marL="457200" indent="-457200" defTabSz="985838">
              <a:buFont typeface="Arial" panose="020B0604020202020204" pitchFamily="34" charset="0"/>
              <a:buChar char="•"/>
            </a:pPr>
            <a:endParaRPr lang="es-ES" sz="2000" dirty="0" smtClean="0">
              <a:latin typeface="Comic Sans MS" panose="030F0702030302020204" pitchFamily="66" charset="0"/>
            </a:endParaRPr>
          </a:p>
          <a:p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48438" y="917912"/>
            <a:ext cx="35147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Comic Sans MS" panose="030F0702030302020204" pitchFamily="66" charset="0"/>
              </a:rPr>
              <a:t>Sacos térmicos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Ref.: </a:t>
            </a:r>
            <a:r>
              <a:rPr lang="es-ES" sz="2000" dirty="0" smtClean="0">
                <a:latin typeface="Comic Sans MS" panose="030F0702030302020204" pitchFamily="66" charset="0"/>
              </a:rPr>
              <a:t>012.</a:t>
            </a:r>
            <a:endParaRPr lang="es-ES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Comic Sans MS" panose="030F0702030302020204" pitchFamily="66" charset="0"/>
              </a:rPr>
              <a:t>Rosquillas </a:t>
            </a:r>
            <a:r>
              <a:rPr lang="es-ES" sz="2000" b="1" dirty="0">
                <a:latin typeface="Comic Sans MS" panose="030F0702030302020204" pitchFamily="66" charset="0"/>
              </a:rPr>
              <a:t>S</a:t>
            </a:r>
            <a:r>
              <a:rPr lang="es-ES" sz="2000" b="1" dirty="0" smtClean="0">
                <a:latin typeface="Comic Sans MS" panose="030F0702030302020204" pitchFamily="66" charset="0"/>
              </a:rPr>
              <a:t>an Isidro: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Ref.: </a:t>
            </a:r>
            <a:r>
              <a:rPr lang="es-ES" sz="2000" dirty="0" smtClean="0">
                <a:latin typeface="Comic Sans MS" panose="030F0702030302020204" pitchFamily="66" charset="0"/>
              </a:rPr>
              <a:t>013. </a:t>
            </a:r>
            <a:r>
              <a:rPr lang="es-ES" sz="2000" dirty="0" smtClean="0">
                <a:latin typeface="Comic Sans MS" panose="030F0702030302020204" pitchFamily="66" charset="0"/>
              </a:rPr>
              <a:t>Tontas 180g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Ref.: </a:t>
            </a:r>
            <a:r>
              <a:rPr lang="es-ES" sz="2000" dirty="0" smtClean="0">
                <a:latin typeface="Comic Sans MS" panose="030F0702030302020204" pitchFamily="66" charset="0"/>
              </a:rPr>
              <a:t>014. </a:t>
            </a:r>
            <a:r>
              <a:rPr lang="es-ES" sz="2000" dirty="0" smtClean="0">
                <a:latin typeface="Comic Sans MS" panose="030F0702030302020204" pitchFamily="66" charset="0"/>
              </a:rPr>
              <a:t>Santa Clara 180g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Ref.: </a:t>
            </a:r>
            <a:r>
              <a:rPr lang="es-ES" sz="2000" dirty="0" smtClean="0">
                <a:latin typeface="Comic Sans MS" panose="030F0702030302020204" pitchFamily="66" charset="0"/>
              </a:rPr>
              <a:t>015. </a:t>
            </a:r>
            <a:r>
              <a:rPr lang="es-ES" sz="2000" dirty="0" smtClean="0">
                <a:latin typeface="Comic Sans MS" panose="030F0702030302020204" pitchFamily="66" charset="0"/>
              </a:rPr>
              <a:t>Listas 270g</a:t>
            </a:r>
            <a:endParaRPr lang="es-ES" sz="2000" dirty="0">
              <a:latin typeface="Comic Sans MS" panose="030F0702030302020204" pitchFamily="66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Comic Sans MS" panose="030F0702030302020204" pitchFamily="66" charset="0"/>
              </a:rPr>
              <a:t>Barquillos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Ref.: </a:t>
            </a:r>
            <a:r>
              <a:rPr lang="es-ES" sz="2000" dirty="0" smtClean="0">
                <a:latin typeface="Comic Sans MS" panose="030F0702030302020204" pitchFamily="66" charset="0"/>
              </a:rPr>
              <a:t>016. </a:t>
            </a:r>
            <a:r>
              <a:rPr lang="es-ES" sz="2000" dirty="0" smtClean="0">
                <a:latin typeface="Comic Sans MS" panose="030F0702030302020204" pitchFamily="66" charset="0"/>
              </a:rPr>
              <a:t>Bolsas 3 barquillos.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Ref.: </a:t>
            </a:r>
            <a:r>
              <a:rPr lang="es-ES" sz="2000" dirty="0" smtClean="0">
                <a:latin typeface="Comic Sans MS" panose="030F0702030302020204" pitchFamily="66" charset="0"/>
              </a:rPr>
              <a:t>017. </a:t>
            </a:r>
            <a:r>
              <a:rPr lang="es-ES" sz="2000" dirty="0" smtClean="0">
                <a:latin typeface="Comic Sans MS" panose="030F0702030302020204" pitchFamily="66" charset="0"/>
              </a:rPr>
              <a:t>Lotes de 20 bolsas</a:t>
            </a:r>
            <a:r>
              <a:rPr lang="es-ES" sz="2000" dirty="0" smtClean="0">
                <a:latin typeface="Comic Sans MS" panose="030F0702030302020204" pitchFamily="66" charset="0"/>
              </a:rPr>
              <a:t>.</a:t>
            </a:r>
            <a:endParaRPr lang="es-ES" sz="2000" dirty="0">
              <a:latin typeface="Comic Sans MS" panose="030F0702030302020204" pitchFamily="66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Comic Sans MS" panose="030F0702030302020204" pitchFamily="66" charset="0"/>
              </a:rPr>
              <a:t>Aceite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omic Sans MS" panose="030F0702030302020204" pitchFamily="66" charset="0"/>
              </a:rPr>
              <a:t>250 </a:t>
            </a:r>
            <a:r>
              <a:rPr lang="es-ES" sz="2000" dirty="0">
                <a:latin typeface="Comic Sans MS" panose="030F0702030302020204" pitchFamily="66" charset="0"/>
              </a:rPr>
              <a:t>ml</a:t>
            </a:r>
            <a:r>
              <a:rPr lang="es-ES" sz="2000" dirty="0" smtClean="0">
                <a:latin typeface="Comic Sans MS" panose="030F0702030302020204" pitchFamily="66" charset="0"/>
              </a:rPr>
              <a:t>. </a:t>
            </a:r>
            <a:r>
              <a:rPr lang="es-ES" sz="2000" dirty="0" err="1">
                <a:latin typeface="Comic Sans MS" panose="030F0702030302020204" pitchFamily="66" charset="0"/>
              </a:rPr>
              <a:t>Ref</a:t>
            </a:r>
            <a:r>
              <a:rPr lang="es-ES" sz="2000" dirty="0">
                <a:latin typeface="Comic Sans MS" panose="030F0702030302020204" pitchFamily="66" charset="0"/>
              </a:rPr>
              <a:t>: 018</a:t>
            </a:r>
          </a:p>
          <a:p>
            <a:pPr marL="628650" indent="-285750" defTabSz="765175">
              <a:buFont typeface="Arial" panose="020B0604020202020204" pitchFamily="34" charset="0"/>
              <a:buChar char="•"/>
            </a:pPr>
            <a:r>
              <a:rPr lang="es-ES" sz="2000" dirty="0">
                <a:latin typeface="Comic Sans MS" panose="030F0702030302020204" pitchFamily="66" charset="0"/>
              </a:rPr>
              <a:t>500 </a:t>
            </a:r>
            <a:r>
              <a:rPr lang="es-ES" sz="2000" dirty="0" smtClean="0">
                <a:latin typeface="Comic Sans MS" panose="030F0702030302020204" pitchFamily="66" charset="0"/>
              </a:rPr>
              <a:t>ml. </a:t>
            </a:r>
            <a:r>
              <a:rPr lang="es-ES" sz="2000" dirty="0" err="1" smtClean="0">
                <a:latin typeface="Comic Sans MS" panose="030F0702030302020204" pitchFamily="66" charset="0"/>
              </a:rPr>
              <a:t>Ref</a:t>
            </a:r>
            <a:r>
              <a:rPr lang="es-ES" sz="2000" dirty="0">
                <a:latin typeface="Comic Sans MS" panose="030F0702030302020204" pitchFamily="66" charset="0"/>
              </a:rPr>
              <a:t>: 019</a:t>
            </a:r>
          </a:p>
          <a:p>
            <a:pPr marL="628650" indent="-285750" defTabSz="765175">
              <a:buFont typeface="Arial" panose="020B0604020202020204" pitchFamily="34" charset="0"/>
              <a:buChar char="•"/>
            </a:pPr>
            <a:r>
              <a:rPr lang="es-ES" sz="2000" dirty="0">
                <a:latin typeface="Comic Sans MS" panose="030F0702030302020204" pitchFamily="66" charset="0"/>
              </a:rPr>
              <a:t>750 ml</a:t>
            </a:r>
            <a:r>
              <a:rPr lang="es-ES" sz="2000" dirty="0" smtClean="0">
                <a:latin typeface="Comic Sans MS" panose="030F0702030302020204" pitchFamily="66" charset="0"/>
              </a:rPr>
              <a:t>. </a:t>
            </a:r>
            <a:r>
              <a:rPr lang="es-ES" sz="2000" dirty="0" err="1">
                <a:latin typeface="Comic Sans MS" panose="030F0702030302020204" pitchFamily="66" charset="0"/>
              </a:rPr>
              <a:t>Ref</a:t>
            </a:r>
            <a:r>
              <a:rPr lang="es-ES" sz="2000" dirty="0">
                <a:latin typeface="Comic Sans MS" panose="030F0702030302020204" pitchFamily="66" charset="0"/>
              </a:rPr>
              <a:t>: 020</a:t>
            </a:r>
          </a:p>
          <a:p>
            <a:pPr marL="714375" lvl="1" indent="-342900">
              <a:buFont typeface="Arial" panose="020B0604020202020204" pitchFamily="34" charset="0"/>
              <a:buChar char="•"/>
            </a:pPr>
            <a:endParaRPr lang="es-ES" sz="2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686" y="293079"/>
            <a:ext cx="10515600" cy="1190172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GARBANZOS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101115" y="1741714"/>
            <a:ext cx="377008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omic Sans MS" panose="030F0702030302020204" pitchFamily="66" charset="0"/>
              </a:rPr>
              <a:t>Originarios de la madrileña localidad de Daganzo de Arriba.</a:t>
            </a:r>
          </a:p>
          <a:p>
            <a:endParaRPr lang="es-ES" sz="2400" dirty="0" smtClean="0">
              <a:latin typeface="Comic Sans MS" panose="030F0702030302020204" pitchFamily="66" charset="0"/>
            </a:endParaRPr>
          </a:p>
          <a:p>
            <a:r>
              <a:rPr lang="es-ES" sz="2400" dirty="0" smtClean="0">
                <a:latin typeface="Comic Sans MS" panose="030F0702030302020204" pitchFamily="66" charset="0"/>
              </a:rPr>
              <a:t>Tienen un exquisito gusto, una textura suave  por su piel fina, excelente para cocidos.</a:t>
            </a:r>
          </a:p>
          <a:p>
            <a:endParaRPr lang="es-ES" dirty="0" smtClean="0">
              <a:latin typeface="Comic Sans MS" panose="030F0702030302020204" pitchFamily="66" charset="0"/>
            </a:endParaRP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429375" y="5139498"/>
            <a:ext cx="5386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Ref.: 001. Pedro Sillano. PVP: 1,90 €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Ref.: 002. Garbanzo Castellano. PVP: 2,50 €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Ref.: 003. Garbanzo blanco lechoso. PVP: 2,95 €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7" y="1872876"/>
            <a:ext cx="4505325" cy="418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4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dirty="0" smtClean="0">
                <a:latin typeface="Comic Sans MS" panose="030F0702030302020204" pitchFamily="66" charset="0"/>
              </a:rPr>
              <a:t>Queso Campo Real</a:t>
            </a:r>
            <a:endParaRPr lang="es-ES" sz="6600" dirty="0"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729413" y="485776"/>
            <a:ext cx="2314575" cy="1428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043488" y="1914526"/>
            <a:ext cx="631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omic Sans MS" panose="030F0702030302020204" pitchFamily="66" charset="0"/>
              </a:rPr>
              <a:t>Queso curado procedente de leche de oveja 100%. De sabor profundo.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8" name="Conector 7"/>
          <p:cNvSpPr/>
          <p:nvPr/>
        </p:nvSpPr>
        <p:spPr>
          <a:xfrm>
            <a:off x="5200650" y="3471863"/>
            <a:ext cx="2800350" cy="2490788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S" dirty="0" smtClean="0">
                <a:latin typeface="Comic Sans MS" panose="030F0702030302020204" pitchFamily="66" charset="0"/>
              </a:rPr>
              <a:t>Cuña aproximada de </a:t>
            </a:r>
            <a:r>
              <a:rPr lang="es-ES" dirty="0" smtClean="0">
                <a:latin typeface="Comic Sans MS" panose="030F0702030302020204" pitchFamily="66" charset="0"/>
              </a:rPr>
              <a:t>360 </a:t>
            </a:r>
            <a:r>
              <a:rPr lang="es-ES" dirty="0" smtClean="0">
                <a:latin typeface="Comic Sans MS" panose="030F0702030302020204" pitchFamily="66" charset="0"/>
              </a:rPr>
              <a:t>grs.</a:t>
            </a:r>
          </a:p>
          <a:p>
            <a:pPr algn="ctr"/>
            <a:r>
              <a:rPr lang="es-ES" dirty="0" smtClean="0">
                <a:latin typeface="Comic Sans MS" panose="030F0702030302020204" pitchFamily="66" charset="0"/>
              </a:rPr>
              <a:t>PVP: </a:t>
            </a:r>
            <a:r>
              <a:rPr lang="es-ES" dirty="0" smtClean="0">
                <a:latin typeface="Comic Sans MS" panose="030F0702030302020204" pitchFamily="66" charset="0"/>
              </a:rPr>
              <a:t>3,67</a:t>
            </a:r>
            <a:r>
              <a:rPr lang="es-ES" dirty="0" smtClean="0">
                <a:latin typeface="Comic Sans MS" panose="030F0702030302020204" pitchFamily="66" charset="0"/>
              </a:rPr>
              <a:t>€</a:t>
            </a:r>
            <a:endParaRPr lang="es-ES" dirty="0" smtClean="0">
              <a:latin typeface="Comic Sans MS" panose="030F0702030302020204" pitchFamily="66" charset="0"/>
            </a:endParaRPr>
          </a:p>
          <a:p>
            <a:pPr algn="ctr"/>
            <a:endParaRPr lang="es-ES" dirty="0">
              <a:latin typeface="Comic Sans MS" panose="030F0702030302020204" pitchFamily="66" charset="0"/>
            </a:endParaRPr>
          </a:p>
          <a:p>
            <a:pPr algn="ctr"/>
            <a:r>
              <a:rPr lang="es-ES" dirty="0" smtClean="0">
                <a:latin typeface="Comic Sans MS" panose="030F0702030302020204" pitchFamily="66" charset="0"/>
              </a:rPr>
              <a:t>Ref:004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0" name="Conector 9"/>
          <p:cNvSpPr/>
          <p:nvPr/>
        </p:nvSpPr>
        <p:spPr>
          <a:xfrm>
            <a:off x="8782049" y="3471863"/>
            <a:ext cx="2800350" cy="2490788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S" dirty="0" smtClean="0">
                <a:latin typeface="Comic Sans MS" panose="030F0702030302020204" pitchFamily="66" charset="0"/>
              </a:rPr>
              <a:t>Cuña aproximada de 1 kg.</a:t>
            </a:r>
          </a:p>
          <a:p>
            <a:pPr algn="ctr"/>
            <a:r>
              <a:rPr lang="es-ES" dirty="0" smtClean="0">
                <a:latin typeface="Comic Sans MS" panose="030F0702030302020204" pitchFamily="66" charset="0"/>
              </a:rPr>
              <a:t>PVP: </a:t>
            </a:r>
            <a:r>
              <a:rPr lang="es-ES" dirty="0" smtClean="0">
                <a:latin typeface="Comic Sans MS" panose="030F0702030302020204" pitchFamily="66" charset="0"/>
              </a:rPr>
              <a:t>10,20€</a:t>
            </a:r>
            <a:endParaRPr lang="es-ES" dirty="0" smtClean="0">
              <a:latin typeface="Comic Sans MS" panose="030F0702030302020204" pitchFamily="66" charset="0"/>
            </a:endParaRPr>
          </a:p>
          <a:p>
            <a:pPr algn="ctr"/>
            <a:endParaRPr lang="es-ES" dirty="0">
              <a:latin typeface="Comic Sans MS" panose="030F0702030302020204" pitchFamily="66" charset="0"/>
            </a:endParaRPr>
          </a:p>
          <a:p>
            <a:pPr algn="ctr"/>
            <a:r>
              <a:rPr lang="es-ES" dirty="0" smtClean="0">
                <a:latin typeface="Comic Sans MS" panose="030F0702030302020204" pitchFamily="66" charset="0"/>
              </a:rPr>
              <a:t>Ref:005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6" y="1914526"/>
            <a:ext cx="3965858" cy="420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48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94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MIEL</a:t>
            </a:r>
            <a:endParaRPr lang="es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Pentágono regular 7"/>
          <p:cNvSpPr/>
          <p:nvPr/>
        </p:nvSpPr>
        <p:spPr>
          <a:xfrm>
            <a:off x="6266971" y="4323639"/>
            <a:ext cx="2379259" cy="2392474"/>
          </a:xfrm>
          <a:prstGeom prst="pent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250 grs</a:t>
            </a:r>
          </a:p>
          <a:p>
            <a:pPr algn="ctr"/>
            <a:endParaRPr lang="es-E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PVP: 2,75 €</a:t>
            </a: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Ref.: 006</a:t>
            </a:r>
          </a:p>
        </p:txBody>
      </p:sp>
      <p:sp>
        <p:nvSpPr>
          <p:cNvPr id="9" name="Pentágono regular 8"/>
          <p:cNvSpPr/>
          <p:nvPr/>
        </p:nvSpPr>
        <p:spPr>
          <a:xfrm>
            <a:off x="8898837" y="3813079"/>
            <a:ext cx="3050276" cy="2903034"/>
          </a:xfrm>
          <a:prstGeom prst="pent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500 grs</a:t>
            </a: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PVP: 4,55 €</a:t>
            </a:r>
          </a:p>
          <a:p>
            <a:pPr algn="ctr"/>
            <a:endParaRPr lang="es-E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Ref.: 007</a:t>
            </a: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266971" y="1594990"/>
            <a:ext cx="59250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omic Sans MS" panose="030F0702030302020204" pitchFamily="66" charset="0"/>
              </a:rPr>
              <a:t>La abeja viajera es </a:t>
            </a:r>
            <a:r>
              <a:rPr lang="es-ES" sz="2400" dirty="0">
                <a:latin typeface="Comic Sans MS" panose="030F0702030302020204" pitchFamily="66" charset="0"/>
              </a:rPr>
              <a:t>una empresa apícola ubicada en la sierra de Madrid. Dedicada a la cría de abejas buscando principalmente el bienestar de estas trabajadoras incansable que ayudan a conservar la biodiversidad de la naturaleza</a:t>
            </a:r>
            <a:r>
              <a:rPr lang="es-ES" sz="2400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5" y="1728788"/>
            <a:ext cx="5469658" cy="4286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38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913" y="2382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CARAMELOS VIOLETA </a:t>
            </a:r>
            <a:endParaRPr lang="es-E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2714701" y="1433024"/>
            <a:ext cx="3253808" cy="2281484"/>
          </a:xfrm>
          <a:prstGeom prst="ellipse">
            <a:avLst/>
          </a:prstGeom>
          <a:solidFill>
            <a:srgbClr val="D1B3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anose="030F0702030302020204" pitchFamily="66" charset="0"/>
              </a:rPr>
              <a:t>Bolsa Violetas de caramelo</a:t>
            </a:r>
          </a:p>
          <a:p>
            <a:pPr algn="ctr"/>
            <a:r>
              <a:rPr lang="es-ES" dirty="0" smtClean="0">
                <a:latin typeface="Comic Sans MS" panose="030F0702030302020204" pitchFamily="66" charset="0"/>
              </a:rPr>
              <a:t> 200g</a:t>
            </a:r>
          </a:p>
          <a:p>
            <a:pPr algn="ctr"/>
            <a:endParaRPr lang="es-ES" dirty="0">
              <a:latin typeface="Comic Sans MS" panose="030F0702030302020204" pitchFamily="66" charset="0"/>
            </a:endParaRPr>
          </a:p>
          <a:p>
            <a:pPr algn="ctr"/>
            <a:r>
              <a:rPr lang="es-ES" dirty="0" smtClean="0">
                <a:latin typeface="Comic Sans MS" panose="030F0702030302020204" pitchFamily="66" charset="0"/>
              </a:rPr>
              <a:t>PV: 2,75€ </a:t>
            </a:r>
          </a:p>
          <a:p>
            <a:pPr algn="ctr"/>
            <a:endParaRPr lang="es-ES" dirty="0" smtClean="0">
              <a:latin typeface="Comic Sans MS" panose="030F0702030302020204" pitchFamily="66" charset="0"/>
            </a:endParaRPr>
          </a:p>
          <a:p>
            <a:pPr algn="ctr"/>
            <a:r>
              <a:rPr lang="es-ES" dirty="0" smtClean="0">
                <a:latin typeface="Comic Sans MS" panose="030F0702030302020204" pitchFamily="66" charset="0"/>
              </a:rPr>
              <a:t>Ref.: 008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8528502" y="4114801"/>
            <a:ext cx="3383301" cy="2521228"/>
          </a:xfrm>
          <a:prstGeom prst="ellipse">
            <a:avLst/>
          </a:prstGeom>
          <a:solidFill>
            <a:srgbClr val="D1B3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anose="030F0702030302020204" pitchFamily="66" charset="0"/>
              </a:rPr>
              <a:t>Caja de Violetas de Madrid</a:t>
            </a:r>
          </a:p>
          <a:p>
            <a:pPr algn="ctr"/>
            <a:r>
              <a:rPr lang="es-ES" dirty="0" smtClean="0">
                <a:latin typeface="Comic Sans MS" panose="030F0702030302020204" pitchFamily="66" charset="0"/>
              </a:rPr>
              <a:t> 100g</a:t>
            </a:r>
          </a:p>
          <a:p>
            <a:pPr algn="ctr"/>
            <a:endParaRPr lang="es-ES" dirty="0" smtClean="0">
              <a:latin typeface="Comic Sans MS" panose="030F0702030302020204" pitchFamily="66" charset="0"/>
            </a:endParaRPr>
          </a:p>
          <a:p>
            <a:pPr algn="ctr"/>
            <a:r>
              <a:rPr lang="es-ES" dirty="0" smtClean="0">
                <a:latin typeface="Comic Sans MS" panose="030F0702030302020204" pitchFamily="66" charset="0"/>
              </a:rPr>
              <a:t>PV: 1,95</a:t>
            </a:r>
          </a:p>
          <a:p>
            <a:pPr algn="ctr"/>
            <a:endParaRPr lang="es-ES" dirty="0" smtClean="0">
              <a:latin typeface="Comic Sans MS" panose="030F0702030302020204" pitchFamily="66" charset="0"/>
            </a:endParaRPr>
          </a:p>
          <a:p>
            <a:pPr algn="ctr"/>
            <a:r>
              <a:rPr lang="es-ES" dirty="0" smtClean="0">
                <a:latin typeface="Comic Sans MS" panose="030F0702030302020204" pitchFamily="66" charset="0"/>
              </a:rPr>
              <a:t>Ref.: 009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253910" y="1946848"/>
            <a:ext cx="5304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Está aromatizado con esencia de dicha flor y un sugerente </a:t>
            </a:r>
            <a:r>
              <a:rPr lang="es-ES" sz="2400" dirty="0" smtClean="0">
                <a:latin typeface="Comic Sans MS" panose="030F0702030302020204" pitchFamily="66" charset="0"/>
              </a:rPr>
              <a:t>color violeta. Están </a:t>
            </a:r>
            <a:r>
              <a:rPr lang="es-ES" sz="2400" dirty="0">
                <a:latin typeface="Comic Sans MS" panose="030F0702030302020204" pitchFamily="66" charset="0"/>
              </a:rPr>
              <a:t>asociados a una pequeña pastelería y confitería de la madrileña Plaza de </a:t>
            </a:r>
            <a:r>
              <a:rPr lang="es-ES" sz="2400" dirty="0" smtClean="0">
                <a:latin typeface="Comic Sans MS" panose="030F0702030302020204" pitchFamily="66" charset="0"/>
              </a:rPr>
              <a:t>Canaleja.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3" y="1433024"/>
            <a:ext cx="2180897" cy="4128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11" y="3995158"/>
            <a:ext cx="3202195" cy="2760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94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CHOCOLATE </a:t>
            </a:r>
            <a:endParaRPr lang="es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254523" y="3520718"/>
            <a:ext cx="3380796" cy="1105397"/>
          </a:xfrm>
          <a:prstGeom prst="roundRect">
            <a:avLst/>
          </a:prstGeom>
          <a:solidFill>
            <a:srgbClr val="512E1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Lenguas de gato</a:t>
            </a:r>
          </a:p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120gr </a:t>
            </a:r>
          </a:p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PVP: 3,10€ Bolsa.</a:t>
            </a:r>
          </a:p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Ref:010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8313403" y="4751792"/>
            <a:ext cx="3314489" cy="1184984"/>
          </a:xfrm>
          <a:prstGeom prst="roundRect">
            <a:avLst/>
          </a:prstGeom>
          <a:solidFill>
            <a:srgbClr val="8B4E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anose="030F0702030302020204" pitchFamily="66" charset="0"/>
              </a:rPr>
              <a:t>Tableta</a:t>
            </a:r>
          </a:p>
          <a:p>
            <a:pPr algn="ctr"/>
            <a:r>
              <a:rPr lang="es-ES" dirty="0" smtClean="0">
                <a:latin typeface="Comic Sans MS" panose="030F0702030302020204" pitchFamily="66" charset="0"/>
              </a:rPr>
              <a:t>120gr</a:t>
            </a:r>
          </a:p>
          <a:p>
            <a:pPr algn="ctr"/>
            <a:r>
              <a:rPr lang="es-ES" dirty="0" smtClean="0">
                <a:latin typeface="Comic Sans MS" panose="030F0702030302020204" pitchFamily="66" charset="0"/>
              </a:rPr>
              <a:t>PVP: 2,50€</a:t>
            </a:r>
          </a:p>
          <a:p>
            <a:pPr algn="ctr"/>
            <a:r>
              <a:rPr lang="es-ES" dirty="0" smtClean="0">
                <a:latin typeface="Comic Sans MS" panose="030F0702030302020204" pitchFamily="66" charset="0"/>
              </a:rPr>
              <a:t>Ref:011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430737" y="1581726"/>
            <a:ext cx="5591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"Chocolate Natural" es un Obrador tradicional de Chocolate donde se trabaja de manera artesanal  con un proceso tradicional de elaboración de los diferentes productos a la </a:t>
            </a:r>
            <a:r>
              <a:rPr lang="es-ES" sz="2400" dirty="0" smtClean="0">
                <a:latin typeface="Comic Sans MS" panose="030F0702030302020204" pitchFamily="66" charset="0"/>
              </a:rPr>
              <a:t>venta.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690688"/>
            <a:ext cx="5548554" cy="39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80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92422"/>
            <a:ext cx="10515600" cy="1325563"/>
          </a:xfrm>
        </p:spPr>
        <p:txBody>
          <a:bodyPr>
            <a:normAutofit/>
          </a:bodyPr>
          <a:lstStyle/>
          <a:p>
            <a:r>
              <a:rPr lang="es-E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SACOS TÉRMICOS</a:t>
            </a:r>
            <a:endParaRPr lang="es-E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Esquina doblada 6"/>
          <p:cNvSpPr/>
          <p:nvPr/>
        </p:nvSpPr>
        <p:spPr>
          <a:xfrm>
            <a:off x="9276888" y="547310"/>
            <a:ext cx="2784143" cy="2760221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>
                <a:latin typeface="Comic Sans MS" panose="030F0702030302020204" pitchFamily="66" charset="0"/>
              </a:rPr>
              <a:t>EN CALIENTE:</a:t>
            </a:r>
          </a:p>
          <a:p>
            <a:pPr algn="ctr"/>
            <a:endParaRPr lang="es-ES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es-ES" dirty="0" smtClean="0">
                <a:latin typeface="Comic Sans MS" panose="030F0702030302020204" pitchFamily="66" charset="0"/>
              </a:rPr>
              <a:t>Cervicales – Lumbares</a:t>
            </a:r>
          </a:p>
          <a:p>
            <a:pPr algn="ctr"/>
            <a:r>
              <a:rPr lang="es-ES" dirty="0" smtClean="0">
                <a:latin typeface="Comic Sans MS" panose="030F0702030302020204" pitchFamily="66" charset="0"/>
              </a:rPr>
              <a:t>Cólicos – enfriamientos</a:t>
            </a:r>
          </a:p>
          <a:p>
            <a:pPr algn="ctr"/>
            <a:r>
              <a:rPr lang="es-ES" dirty="0" smtClean="0">
                <a:latin typeface="Comic Sans MS" panose="030F0702030302020204" pitchFamily="66" charset="0"/>
              </a:rPr>
              <a:t>Dolores musculares</a:t>
            </a:r>
          </a:p>
          <a:p>
            <a:pPr algn="ctr"/>
            <a:r>
              <a:rPr lang="es-ES" dirty="0" smtClean="0">
                <a:latin typeface="Comic Sans MS" panose="030F0702030302020204" pitchFamily="66" charset="0"/>
              </a:rPr>
              <a:t>Dolores óseos – Tirones</a:t>
            </a:r>
          </a:p>
          <a:p>
            <a:pPr algn="ctr"/>
            <a:r>
              <a:rPr lang="es-ES" sz="1600" dirty="0" smtClean="0">
                <a:latin typeface="Comic Sans MS" panose="030F0702030302020204" pitchFamily="66" charset="0"/>
              </a:rPr>
              <a:t>Pinzamientos – Contracturas….</a:t>
            </a:r>
          </a:p>
          <a:p>
            <a:pPr algn="ctr"/>
            <a:r>
              <a:rPr lang="es-ES" dirty="0" smtClean="0">
                <a:latin typeface="Comic Sans MS" panose="030F0702030302020204" pitchFamily="66" charset="0"/>
              </a:rPr>
              <a:t>Dolores menstruales</a:t>
            </a:r>
            <a:r>
              <a:rPr lang="es-ES" sz="16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Esquina doblada 2"/>
          <p:cNvSpPr/>
          <p:nvPr/>
        </p:nvSpPr>
        <p:spPr>
          <a:xfrm>
            <a:off x="7090962" y="3462419"/>
            <a:ext cx="2811439" cy="2620370"/>
          </a:xfrm>
          <a:prstGeom prst="foldedCorne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 FRÍO:</a:t>
            </a: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Torceduras – Golpes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Migrañas – Inflamaciones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Dolores de cabeza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Fiebre – Esguinces…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0088381" y="5537257"/>
            <a:ext cx="1753849" cy="1091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Ref.: 012</a:t>
            </a:r>
          </a:p>
          <a:p>
            <a:pPr algn="ctr"/>
            <a:r>
              <a:rPr lang="es-ES" dirty="0" smtClean="0"/>
              <a:t>P.V.P.: 4,50€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" y="2239451"/>
            <a:ext cx="6329307" cy="38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57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4273"/>
            <a:ext cx="10896600" cy="1325563"/>
          </a:xfrm>
        </p:spPr>
        <p:txBody>
          <a:bodyPr>
            <a:noAutofit/>
          </a:bodyPr>
          <a:lstStyle/>
          <a:p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ROSQUILLAS SAN ISIDRO</a:t>
            </a:r>
            <a:endParaRPr lang="es-ES" sz="6000" b="1" dirty="0">
              <a:latin typeface="Comic Sans MS" panose="030F0702030302020204" pitchFamily="66" charset="0"/>
            </a:endParaRPr>
          </a:p>
        </p:txBody>
      </p:sp>
      <p:sp>
        <p:nvSpPr>
          <p:cNvPr id="13" name="Pentágono 12"/>
          <p:cNvSpPr/>
          <p:nvPr/>
        </p:nvSpPr>
        <p:spPr>
          <a:xfrm rot="16200000">
            <a:off x="47768" y="4135272"/>
            <a:ext cx="2906973" cy="2088108"/>
          </a:xfrm>
          <a:prstGeom prst="homePlate">
            <a:avLst/>
          </a:prstGeom>
          <a:pattFill prst="ltHorz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ROSQUILLAS TONTAS</a:t>
            </a:r>
          </a:p>
          <a:p>
            <a:pPr algn="ctr"/>
            <a:endPara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 azúcares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180g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PVP: 2€</a:t>
            </a:r>
          </a:p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Ref.: 013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15" name="Pentágono 14"/>
          <p:cNvSpPr/>
          <p:nvPr/>
        </p:nvSpPr>
        <p:spPr>
          <a:xfrm rot="16200000">
            <a:off x="2599479" y="4135272"/>
            <a:ext cx="2906973" cy="2088108"/>
          </a:xfrm>
          <a:prstGeom prst="homePlate">
            <a:avLst/>
          </a:prstGeom>
          <a:pattFill prst="ltHorz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ROSQULLAS SANTA CLARA</a:t>
            </a:r>
          </a:p>
          <a:p>
            <a:pPr algn="ctr"/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180G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PVP: 2€</a:t>
            </a:r>
            <a:endParaRPr lang="es-ES" dirty="0">
              <a:latin typeface="Comic Sans MS" panose="030F0702030302020204" pitchFamily="66" charset="0"/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Ref.:014</a:t>
            </a:r>
          </a:p>
        </p:txBody>
      </p:sp>
      <p:sp>
        <p:nvSpPr>
          <p:cNvPr id="16" name="Pentágono 15"/>
          <p:cNvSpPr/>
          <p:nvPr/>
        </p:nvSpPr>
        <p:spPr>
          <a:xfrm rot="16200000">
            <a:off x="5459105" y="4135272"/>
            <a:ext cx="2906973" cy="2088108"/>
          </a:xfrm>
          <a:prstGeom prst="homePlate">
            <a:avLst/>
          </a:prstGeom>
          <a:pattFill prst="ltHorz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ROSQUILLAS LISTAS</a:t>
            </a:r>
          </a:p>
          <a:p>
            <a:pPr algn="ctr"/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270 g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PVP: 2€</a:t>
            </a:r>
            <a:endParaRPr lang="es-ES" dirty="0">
              <a:latin typeface="Comic Sans MS" panose="030F0702030302020204" pitchFamily="66" charset="0"/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Ref.:015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943975" y="1642193"/>
            <a:ext cx="31289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Las rosquillas tontas y listas, junto </a:t>
            </a:r>
            <a:r>
              <a:rPr lang="es-ES" sz="2400" dirty="0" smtClean="0">
                <a:latin typeface="Comic Sans MS" panose="030F0702030302020204" pitchFamily="66" charset="0"/>
              </a:rPr>
              <a:t>con </a:t>
            </a:r>
            <a:r>
              <a:rPr lang="es-ES" sz="2400" dirty="0">
                <a:latin typeface="Comic Sans MS" panose="030F0702030302020204" pitchFamily="66" charset="0"/>
              </a:rPr>
              <a:t>las de Santa Clara, son de los </a:t>
            </a:r>
            <a:r>
              <a:rPr lang="es-ES" sz="2400" dirty="0" smtClean="0">
                <a:latin typeface="Comic Sans MS" panose="030F0702030302020204" pitchFamily="66" charset="0"/>
              </a:rPr>
              <a:t>productos más famosos </a:t>
            </a:r>
            <a:r>
              <a:rPr lang="es-ES" sz="2400" dirty="0">
                <a:latin typeface="Comic Sans MS" panose="030F0702030302020204" pitchFamily="66" charset="0"/>
              </a:rPr>
              <a:t>gastronómicos tradicionales </a:t>
            </a:r>
            <a:r>
              <a:rPr lang="es-ES" sz="2400" dirty="0" smtClean="0">
                <a:latin typeface="Comic Sans MS" panose="030F0702030302020204" pitchFamily="66" charset="0"/>
              </a:rPr>
              <a:t>madrileños</a:t>
            </a:r>
            <a:r>
              <a:rPr lang="es-ES" sz="2400" dirty="0">
                <a:latin typeface="Comic Sans MS" panose="030F0702030302020204" pitchFamily="66" charset="0"/>
              </a:rPr>
              <a:t>, que se acostumbra a consumir en el </a:t>
            </a:r>
            <a:r>
              <a:rPr lang="es-ES" sz="2400" dirty="0" smtClean="0">
                <a:latin typeface="Comic Sans MS" panose="030F0702030302020204" pitchFamily="66" charset="0"/>
              </a:rPr>
              <a:t>periodo </a:t>
            </a:r>
            <a:r>
              <a:rPr lang="es-ES" sz="2400" dirty="0">
                <a:latin typeface="Comic Sans MS" panose="030F0702030302020204" pitchFamily="66" charset="0"/>
              </a:rPr>
              <a:t>de las Fiestas de San Isidro Labrador.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1615989"/>
            <a:ext cx="8618835" cy="1913697"/>
          </a:xfrm>
        </p:spPr>
      </p:pic>
    </p:spTree>
    <p:extLst>
      <p:ext uri="{BB962C8B-B14F-4D97-AF65-F5344CB8AC3E}">
        <p14:creationId xmlns:p14="http://schemas.microsoft.com/office/powerpoint/2010/main" val="26361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809</TotalTime>
  <Words>575</Words>
  <Application>Microsoft Office PowerPoint</Application>
  <PresentationFormat>Panorámica</PresentationFormat>
  <Paragraphs>150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Baskerville Old Face</vt:lpstr>
      <vt:lpstr>Calibri</vt:lpstr>
      <vt:lpstr>Calibri Light</vt:lpstr>
      <vt:lpstr>Comic Sans MS</vt:lpstr>
      <vt:lpstr>Wingdings</vt:lpstr>
      <vt:lpstr>Tema de Office</vt:lpstr>
      <vt:lpstr>Presentación de PowerPoint</vt:lpstr>
      <vt:lpstr>Índice</vt:lpstr>
      <vt:lpstr>GARBANZOS</vt:lpstr>
      <vt:lpstr>Queso Campo Real</vt:lpstr>
      <vt:lpstr>MIEL</vt:lpstr>
      <vt:lpstr>CARAMELOS VIOLETA </vt:lpstr>
      <vt:lpstr>CHOCOLATE </vt:lpstr>
      <vt:lpstr>SACOS TÉRMICOS</vt:lpstr>
      <vt:lpstr>ROSQUILLAS SAN ISIDRO</vt:lpstr>
      <vt:lpstr>BARQUILLOS</vt:lpstr>
      <vt:lpstr>ACEITE POSITO VIRGEN EXTRA</vt:lpstr>
      <vt:lpstr>GRACIAS POR SU  ATENCIÓN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1GAM</dc:creator>
  <cp:lastModifiedBy>1GAM</cp:lastModifiedBy>
  <cp:revision>77</cp:revision>
  <dcterms:created xsi:type="dcterms:W3CDTF">2017-02-07T11:13:41Z</dcterms:created>
  <dcterms:modified xsi:type="dcterms:W3CDTF">2017-03-21T09:34:39Z</dcterms:modified>
</cp:coreProperties>
</file>