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3" r:id="rId8"/>
    <p:sldId id="260" r:id="rId9"/>
    <p:sldId id="261" r:id="rId10"/>
    <p:sldId id="267" r:id="rId11"/>
    <p:sldId id="266" r:id="rId12"/>
    <p:sldId id="268" r:id="rId13"/>
    <p:sldId id="271" r:id="rId14"/>
    <p:sldId id="273" r:id="rId15"/>
    <p:sldId id="274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73311"/>
    <a:srgbClr val="880C02"/>
    <a:srgbClr val="CC9900"/>
    <a:srgbClr val="336600"/>
    <a:srgbClr val="333300"/>
    <a:srgbClr val="CC66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1447-1EF7-48AA-A8A1-2735C511AFD4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81A74-3D5A-4970-9BB2-C29FAB869D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907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1447-1EF7-48AA-A8A1-2735C511AFD4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81A74-3D5A-4970-9BB2-C29FAB869D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2479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1447-1EF7-48AA-A8A1-2735C511AFD4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81A74-3D5A-4970-9BB2-C29FAB869D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3418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1447-1EF7-48AA-A8A1-2735C511AFD4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81A74-3D5A-4970-9BB2-C29FAB869D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7489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1447-1EF7-48AA-A8A1-2735C511AFD4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81A74-3D5A-4970-9BB2-C29FAB869D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1362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1447-1EF7-48AA-A8A1-2735C511AFD4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81A74-3D5A-4970-9BB2-C29FAB869D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709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1447-1EF7-48AA-A8A1-2735C511AFD4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81A74-3D5A-4970-9BB2-C29FAB869D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5946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1447-1EF7-48AA-A8A1-2735C511AFD4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81A74-3D5A-4970-9BB2-C29FAB869D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9789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1447-1EF7-48AA-A8A1-2735C511AFD4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81A74-3D5A-4970-9BB2-C29FAB869D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022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1447-1EF7-48AA-A8A1-2735C511AFD4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2181A74-3D5A-4970-9BB2-C29FAB869D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098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1447-1EF7-48AA-A8A1-2735C511AFD4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81A74-3D5A-4970-9BB2-C29FAB869D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6003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1447-1EF7-48AA-A8A1-2735C511AFD4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81A74-3D5A-4970-9BB2-C29FAB869D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432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1447-1EF7-48AA-A8A1-2735C511AFD4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81A74-3D5A-4970-9BB2-C29FAB869D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3922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1447-1EF7-48AA-A8A1-2735C511AFD4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81A74-3D5A-4970-9BB2-C29FAB869D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184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1447-1EF7-48AA-A8A1-2735C511AFD4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81A74-3D5A-4970-9BB2-C29FAB869D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861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1447-1EF7-48AA-A8A1-2735C511AFD4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81A74-3D5A-4970-9BB2-C29FAB869D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337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1447-1EF7-48AA-A8A1-2735C511AFD4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81A74-3D5A-4970-9BB2-C29FAB869D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478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F61447-1EF7-48AA-A8A1-2735C511AFD4}" type="datetimeFigureOut">
              <a:rPr lang="es-ES" smtClean="0"/>
              <a:t>16/03/2017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181A74-3D5A-4970-9BB2-C29FAB869D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605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6.xml"/><Relationship Id="rId7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11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084" y="1557521"/>
            <a:ext cx="2625727" cy="321546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955116" y="5518034"/>
            <a:ext cx="3645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CATÁLOGO</a:t>
            </a:r>
            <a:endParaRPr lang="es-ES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65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 curvada hacia la izquierda 3">
            <a:hlinkClick r:id="rId2" action="ppaction://hlinksldjump"/>
          </p:cNvPr>
          <p:cNvSpPr/>
          <p:nvPr/>
        </p:nvSpPr>
        <p:spPr>
          <a:xfrm>
            <a:off x="10756232" y="5450305"/>
            <a:ext cx="240631" cy="84221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768026" y="360126"/>
            <a:ext cx="71153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GARBANZOS DE DAGANZO</a:t>
            </a:r>
            <a:endParaRPr lang="es-E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16" y="1553340"/>
            <a:ext cx="2836098" cy="24349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16" y="3988302"/>
            <a:ext cx="2801870" cy="23042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Rectángulo 8"/>
          <p:cNvSpPr/>
          <p:nvPr/>
        </p:nvSpPr>
        <p:spPr>
          <a:xfrm>
            <a:off x="4893355" y="4335188"/>
            <a:ext cx="61035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Refª</a:t>
            </a:r>
            <a:r>
              <a:rPr lang="es-ES" sz="2000" b="1" dirty="0" smtClean="0"/>
              <a:t>.14:</a:t>
            </a:r>
            <a:r>
              <a:rPr lang="en-GB" dirty="0" smtClean="0"/>
              <a:t> </a:t>
            </a:r>
            <a:r>
              <a:rPr lang="es-ES" b="1" dirty="0" smtClean="0"/>
              <a:t>GARBANZO PEDROSILLANO 1KG: 1,90€</a:t>
            </a:r>
            <a:endParaRPr lang="es-ES" b="1" dirty="0"/>
          </a:p>
        </p:txBody>
      </p:sp>
      <p:sp>
        <p:nvSpPr>
          <p:cNvPr id="10" name="Rectángulo 9"/>
          <p:cNvSpPr/>
          <p:nvPr/>
        </p:nvSpPr>
        <p:spPr>
          <a:xfrm>
            <a:off x="4893355" y="4847789"/>
            <a:ext cx="49066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Refª</a:t>
            </a:r>
            <a:r>
              <a:rPr lang="es-ES" sz="2000" b="1" dirty="0" smtClean="0"/>
              <a:t>.15:</a:t>
            </a:r>
            <a:r>
              <a:rPr lang="en-GB" dirty="0" smtClean="0"/>
              <a:t> </a:t>
            </a:r>
            <a:r>
              <a:rPr lang="es-ES" b="1" dirty="0" smtClean="0"/>
              <a:t>GARBANZO CASTELLANO 1KG: 2,50€ </a:t>
            </a:r>
            <a:endParaRPr lang="es-ES" b="1" dirty="0"/>
          </a:p>
        </p:txBody>
      </p:sp>
      <p:sp>
        <p:nvSpPr>
          <p:cNvPr id="11" name="Rectángulo 10"/>
          <p:cNvSpPr/>
          <p:nvPr/>
        </p:nvSpPr>
        <p:spPr>
          <a:xfrm>
            <a:off x="4832400" y="1834516"/>
            <a:ext cx="60441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Producto </a:t>
            </a:r>
            <a:r>
              <a:rPr lang="es-ES" dirty="0"/>
              <a:t>cultivado en una zona tradicionalmente dedicada a esta leguminosa, rica en proteínas, almidón y lípidos </a:t>
            </a:r>
            <a:r>
              <a:rPr lang="es-ES" dirty="0" smtClean="0"/>
              <a:t>e </a:t>
            </a:r>
            <a:r>
              <a:rPr lang="es-ES" dirty="0"/>
              <a:t>indispensable, por algo están en la base de la pirámide alimentaria</a:t>
            </a:r>
            <a:r>
              <a:rPr lang="es-ES" dirty="0" smtClean="0"/>
              <a:t>. </a:t>
            </a:r>
            <a:r>
              <a:rPr lang="es-ES" dirty="0"/>
              <a:t>El llamado Pedrosillano es el más pequeño en tamaño pero también el más </a:t>
            </a:r>
            <a:r>
              <a:rPr lang="es-ES" dirty="0" smtClean="0"/>
              <a:t>valorado</a:t>
            </a:r>
            <a:r>
              <a:rPr lang="es-ES" dirty="0"/>
              <a:t> </a:t>
            </a:r>
            <a:r>
              <a:rPr lang="es-ES" dirty="0" smtClean="0"/>
              <a:t>y </a:t>
            </a:r>
            <a:r>
              <a:rPr lang="es-ES" dirty="0"/>
              <a:t>el garbanzo Castellano, amarillento y de tamaño mediano, es muy popular en la cocina </a:t>
            </a:r>
            <a:r>
              <a:rPr lang="es-ES" dirty="0" smtClean="0"/>
              <a:t>española. Con origen de Madrid (Daganzo de Arriba)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700068" y="1413967"/>
            <a:ext cx="258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CC9900"/>
                </a:solidFill>
                <a:latin typeface="Berlin Sans FB Demi" panose="020E0802020502020306" pitchFamily="34" charset="0"/>
              </a:rPr>
              <a:t>Garbanzo Juan Félix</a:t>
            </a:r>
            <a:endParaRPr lang="es-ES" dirty="0">
              <a:solidFill>
                <a:srgbClr val="CC99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893355" y="5360390"/>
            <a:ext cx="4352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Refª</a:t>
            </a:r>
            <a:r>
              <a:rPr lang="es-ES" sz="2000" b="1" dirty="0" smtClean="0"/>
              <a:t>.16:</a:t>
            </a:r>
            <a:r>
              <a:rPr lang="en-GB" dirty="0" smtClean="0"/>
              <a:t> </a:t>
            </a:r>
            <a:r>
              <a:rPr lang="es-ES" b="1" dirty="0" smtClean="0"/>
              <a:t>GARBANZO BLANCO 1KG: 2,95€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29899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caramelospaco.com/Admin/admin_content/image/ttro4f1o.zj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97" y="2020147"/>
            <a:ext cx="2267436" cy="23300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7" name="Rectángulo 6"/>
          <p:cNvSpPr/>
          <p:nvPr/>
        </p:nvSpPr>
        <p:spPr>
          <a:xfrm>
            <a:off x="3228963" y="440703"/>
            <a:ext cx="57122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CARAMELOS VIOLETA</a:t>
            </a:r>
            <a:endParaRPr lang="es-E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272009" y="2084541"/>
            <a:ext cx="4520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Deliciosos y pequeños caramelos con forma de violeta y sabor a mora. Auténtico sabor tradicional. Su color, olor y sabor no te dejarán indiferente</a:t>
            </a:r>
            <a:r>
              <a:rPr lang="es-ES" dirty="0" smtClean="0"/>
              <a:t>. Producto madrileño.</a:t>
            </a:r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6390041" y="3794777"/>
            <a:ext cx="3797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Refª</a:t>
            </a:r>
            <a:r>
              <a:rPr lang="es-ES" sz="2000" b="1" dirty="0" smtClean="0"/>
              <a:t>.17:</a:t>
            </a:r>
            <a:r>
              <a:rPr lang="en-GB" dirty="0" smtClean="0"/>
              <a:t> </a:t>
            </a:r>
            <a:r>
              <a:rPr lang="es-ES" b="1" dirty="0" smtClean="0"/>
              <a:t>Paquete 250 gr: 2,75</a:t>
            </a:r>
            <a:r>
              <a:rPr lang="es-ES" b="1" dirty="0"/>
              <a:t> </a:t>
            </a:r>
            <a:r>
              <a:rPr lang="es-ES" b="1" dirty="0" smtClean="0"/>
              <a:t>€/U</a:t>
            </a:r>
            <a:endParaRPr lang="es-ES" b="1" dirty="0"/>
          </a:p>
        </p:txBody>
      </p:sp>
      <p:pic>
        <p:nvPicPr>
          <p:cNvPr id="8" name="Picture 4" descr="http://www.caramelospaco.com/Admin/admin_content/image/rleuafjc.4j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506" y="2020147"/>
            <a:ext cx="2319624" cy="23565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10" name="Rectángulo 9"/>
          <p:cNvSpPr/>
          <p:nvPr/>
        </p:nvSpPr>
        <p:spPr>
          <a:xfrm>
            <a:off x="6390042" y="4414574"/>
            <a:ext cx="32562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Refª</a:t>
            </a:r>
            <a:r>
              <a:rPr lang="es-ES" sz="2000" b="1" dirty="0" smtClean="0"/>
              <a:t>.18:</a:t>
            </a:r>
            <a:r>
              <a:rPr lang="en-GB" dirty="0"/>
              <a:t> </a:t>
            </a:r>
            <a:r>
              <a:rPr lang="es-ES" b="1" dirty="0" smtClean="0"/>
              <a:t>Caja 100 gr: 1,95 €/U</a:t>
            </a:r>
            <a:endParaRPr lang="es-ES" b="1" dirty="0"/>
          </a:p>
        </p:txBody>
      </p:sp>
      <p:sp>
        <p:nvSpPr>
          <p:cNvPr id="11" name="Flecha curvada hacia la izquierda 10">
            <a:hlinkClick r:id="rId4" action="ppaction://hlinksldjump"/>
          </p:cNvPr>
          <p:cNvSpPr/>
          <p:nvPr/>
        </p:nvSpPr>
        <p:spPr>
          <a:xfrm>
            <a:off x="10756232" y="5450305"/>
            <a:ext cx="240631" cy="84221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463841" y="1715209"/>
            <a:ext cx="2954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Caramelos violeta</a:t>
            </a:r>
            <a:endParaRPr lang="es-ES" dirty="0">
              <a:solidFill>
                <a:schemeClr val="accent2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160722" y="3950070"/>
            <a:ext cx="9782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Refª</a:t>
            </a:r>
            <a:r>
              <a:rPr lang="es-ES" sz="2000" b="1" dirty="0" smtClean="0"/>
              <a:t>.17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3" name="Rectángulo 12"/>
          <p:cNvSpPr/>
          <p:nvPr/>
        </p:nvSpPr>
        <p:spPr>
          <a:xfrm>
            <a:off x="4815630" y="3950070"/>
            <a:ext cx="966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Refª</a:t>
            </a:r>
            <a:r>
              <a:rPr lang="es-ES" sz="2000" b="1" dirty="0" smtClean="0"/>
              <a:t>.18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139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 curvada hacia la izquierda 3">
            <a:hlinkClick r:id="rId2" action="ppaction://hlinksldjump"/>
          </p:cNvPr>
          <p:cNvSpPr/>
          <p:nvPr/>
        </p:nvSpPr>
        <p:spPr>
          <a:xfrm>
            <a:off x="10756232" y="5450305"/>
            <a:ext cx="240631" cy="84221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811762" y="360126"/>
            <a:ext cx="70278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SACOS TÉRMICOS DE ALBA</a:t>
            </a:r>
            <a:endParaRPr lang="es-E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78" y="1873152"/>
            <a:ext cx="3553598" cy="35874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CuadroTexto 8"/>
          <p:cNvSpPr txBox="1"/>
          <p:nvPr/>
        </p:nvSpPr>
        <p:spPr>
          <a:xfrm>
            <a:off x="5486404" y="2292440"/>
            <a:ext cx="4992710" cy="2073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El calor rebaja los efectos de las tensiones musculares y de las articulaciones, reduce las contracturas y calma el malestar menstrual.</a:t>
            </a:r>
          </a:p>
          <a:p>
            <a:pPr algn="just"/>
            <a:r>
              <a:rPr lang="es-ES" dirty="0"/>
              <a:t>El frío es muy beneficioso contra el hinchazón causado por una lesión o esguince, y también para combatir el dolor de cabeza y la sensación de pesadez típica del verano. </a:t>
            </a:r>
            <a:endParaRPr lang="en-GB" dirty="0"/>
          </a:p>
        </p:txBody>
      </p:sp>
      <p:sp>
        <p:nvSpPr>
          <p:cNvPr id="6" name="Rectángulo 5"/>
          <p:cNvSpPr/>
          <p:nvPr/>
        </p:nvSpPr>
        <p:spPr>
          <a:xfrm>
            <a:off x="4202226" y="1974592"/>
            <a:ext cx="999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Refª</a:t>
            </a:r>
            <a:r>
              <a:rPr lang="es-ES" sz="2000" b="1" dirty="0" smtClean="0"/>
              <a:t>.19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7" name="Rectángulo 6"/>
          <p:cNvSpPr/>
          <p:nvPr/>
        </p:nvSpPr>
        <p:spPr>
          <a:xfrm>
            <a:off x="5486404" y="4596893"/>
            <a:ext cx="55611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Refª</a:t>
            </a:r>
            <a:r>
              <a:rPr lang="es-ES" sz="2000" b="1" dirty="0" smtClean="0"/>
              <a:t>.19: Sacos térmicos: - 30 unidades  a 4,50€/u</a:t>
            </a:r>
          </a:p>
          <a:p>
            <a:r>
              <a:rPr lang="es-ES" sz="2000" b="1" dirty="0"/>
              <a:t>	</a:t>
            </a:r>
            <a:r>
              <a:rPr lang="es-ES" sz="2000" b="1" dirty="0" smtClean="0"/>
              <a:t>	                + 30 unidades a 3,40€/u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0" name="CuadroTexto 9"/>
          <p:cNvSpPr txBox="1"/>
          <p:nvPr/>
        </p:nvSpPr>
        <p:spPr>
          <a:xfrm>
            <a:off x="7034608" y="1723626"/>
            <a:ext cx="2954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73311"/>
                </a:solidFill>
                <a:latin typeface="Berlin Sans FB Demi" panose="020E0802020502020306" pitchFamily="34" charset="0"/>
              </a:rPr>
              <a:t>Sacos térmicos</a:t>
            </a:r>
            <a:endParaRPr lang="es-ES" dirty="0">
              <a:solidFill>
                <a:srgbClr val="07331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9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105390" y="585082"/>
            <a:ext cx="88914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F. NUESTRA SEÑORA DEL CAMINO</a:t>
            </a:r>
            <a:endParaRPr lang="es-E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673482" y="2010195"/>
            <a:ext cx="6908929" cy="34163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just"/>
            <a:r>
              <a:rPr lang="es-ES" sz="3600" b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Es una Fundación dedicada a atender a personas con discapacidad y a proporcionarles una experiencia laboral mediante la fabricación de productos artesanales.</a:t>
            </a:r>
            <a:endParaRPr lang="es-ES" sz="3600" b="1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167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867548" y="307425"/>
            <a:ext cx="46264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ARTESANIA F.N.C</a:t>
            </a:r>
            <a:endParaRPr lang="es-E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683100" y="5619244"/>
            <a:ext cx="2811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u="sng" dirty="0" smtClean="0"/>
              <a:t>Refª</a:t>
            </a:r>
            <a:r>
              <a:rPr lang="es-ES" sz="2000" b="1" u="sng" dirty="0" smtClean="0"/>
              <a:t>.21: Bandeja de cristal:</a:t>
            </a:r>
            <a:r>
              <a:rPr lang="en-GB" u="sng" dirty="0"/>
              <a:t> </a:t>
            </a:r>
            <a:r>
              <a:rPr lang="en-GB" sz="2000" b="1" u="sng" dirty="0" smtClean="0"/>
              <a:t>4,50€/u</a:t>
            </a:r>
            <a:endParaRPr lang="en-GB" sz="2000" b="1" u="sng" dirty="0"/>
          </a:p>
        </p:txBody>
      </p:sp>
      <p:sp>
        <p:nvSpPr>
          <p:cNvPr id="9" name="Rectángulo 8"/>
          <p:cNvSpPr/>
          <p:nvPr/>
        </p:nvSpPr>
        <p:spPr>
          <a:xfrm>
            <a:off x="1091115" y="5773132"/>
            <a:ext cx="2980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u="sng" dirty="0" smtClean="0"/>
              <a:t>Refª</a:t>
            </a:r>
            <a:r>
              <a:rPr lang="es-ES" sz="2000" b="1" u="sng" dirty="0" smtClean="0"/>
              <a:t>.20: Pulseras: 3,50€/u</a:t>
            </a:r>
            <a:r>
              <a:rPr lang="en-GB" b="1" u="sng" dirty="0" smtClean="0"/>
              <a:t> </a:t>
            </a:r>
            <a:endParaRPr lang="en-GB" b="1" u="sng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35" y="1904534"/>
            <a:ext cx="3510999" cy="25600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4" name="Rectángulo 13"/>
          <p:cNvSpPr/>
          <p:nvPr/>
        </p:nvSpPr>
        <p:spPr>
          <a:xfrm>
            <a:off x="3349638" y="4005705"/>
            <a:ext cx="9862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Refª</a:t>
            </a:r>
            <a:r>
              <a:rPr lang="es-ES" sz="2000" b="1" dirty="0" smtClean="0"/>
              <a:t>.20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26" name="Picture 2" descr="Bandeja de cristal h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6" t="26470" r="21724"/>
          <a:stretch/>
        </p:blipFill>
        <p:spPr bwMode="auto">
          <a:xfrm>
            <a:off x="4698334" y="1904534"/>
            <a:ext cx="2964890" cy="25790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16" name="Rectángulo 15"/>
          <p:cNvSpPr/>
          <p:nvPr/>
        </p:nvSpPr>
        <p:spPr>
          <a:xfrm>
            <a:off x="6409239" y="4064514"/>
            <a:ext cx="12539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Refª</a:t>
            </a:r>
            <a:r>
              <a:rPr lang="es-ES" sz="2000" b="1" dirty="0" smtClean="0"/>
              <a:t>.21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5" name="Rectángulo 14"/>
          <p:cNvSpPr/>
          <p:nvPr/>
        </p:nvSpPr>
        <p:spPr>
          <a:xfrm>
            <a:off x="797737" y="4671433"/>
            <a:ext cx="34563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Realizadas sobre cordón elástico con series monocromáticas o secuenciadas.</a:t>
            </a:r>
            <a:endParaRPr lang="en-GB" b="1" dirty="0"/>
          </a:p>
        </p:txBody>
      </p:sp>
      <p:sp>
        <p:nvSpPr>
          <p:cNvPr id="17" name="Rectángulo 16"/>
          <p:cNvSpPr/>
          <p:nvPr/>
        </p:nvSpPr>
        <p:spPr>
          <a:xfrm>
            <a:off x="8207254" y="4663178"/>
            <a:ext cx="26266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Escoge la forma que quieras. Perfectas como regalo.</a:t>
            </a:r>
            <a:endParaRPr lang="en-GB" b="1" dirty="0"/>
          </a:p>
        </p:txBody>
      </p:sp>
      <p:sp>
        <p:nvSpPr>
          <p:cNvPr id="19" name="Rectángulo 18"/>
          <p:cNvSpPr/>
          <p:nvPr/>
        </p:nvSpPr>
        <p:spPr>
          <a:xfrm>
            <a:off x="8105870" y="5657252"/>
            <a:ext cx="277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u="sng" dirty="0" smtClean="0"/>
              <a:t>Refª.22: </a:t>
            </a:r>
            <a:r>
              <a:rPr lang="es-ES" b="1" u="sng" dirty="0"/>
              <a:t>Pack de 8 velas mini:</a:t>
            </a:r>
            <a:r>
              <a:rPr lang="en-GB" b="1" u="sng" dirty="0"/>
              <a:t> 2,99€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4867433" y="4755511"/>
            <a:ext cx="2626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/>
              <a:t>Bandeja de cristal hada</a:t>
            </a:r>
            <a:endParaRPr lang="en-GB" b="1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456" y="1981808"/>
            <a:ext cx="1054401" cy="10544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826" y="3115020"/>
            <a:ext cx="1093380" cy="10933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710" y="1981809"/>
            <a:ext cx="1049648" cy="10544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4" name="Rectángulo 23"/>
          <p:cNvSpPr/>
          <p:nvPr/>
        </p:nvSpPr>
        <p:spPr>
          <a:xfrm>
            <a:off x="10045823" y="4144874"/>
            <a:ext cx="12539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Refª</a:t>
            </a:r>
            <a:r>
              <a:rPr lang="es-ES" sz="2000" b="1" dirty="0" smtClean="0"/>
              <a:t>.22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5" name="Flecha curvada hacia la izquierda 24">
            <a:hlinkClick r:id="rId7" action="ppaction://hlinksldjump"/>
          </p:cNvPr>
          <p:cNvSpPr/>
          <p:nvPr/>
        </p:nvSpPr>
        <p:spPr>
          <a:xfrm>
            <a:off x="11315501" y="5655164"/>
            <a:ext cx="240631" cy="84221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157476" y="1431798"/>
            <a:ext cx="108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9999"/>
                </a:solidFill>
                <a:latin typeface="Berlin Sans FB Demi" panose="020E0802020502020306" pitchFamily="34" charset="0"/>
              </a:rPr>
              <a:t>Pulseras</a:t>
            </a:r>
            <a:endParaRPr lang="es-ES" dirty="0">
              <a:solidFill>
                <a:srgbClr val="009999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5313426" y="1427363"/>
            <a:ext cx="2180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9999"/>
                </a:solidFill>
                <a:latin typeface="Berlin Sans FB Demi" panose="020E0802020502020306" pitchFamily="34" charset="0"/>
              </a:rPr>
              <a:t>Bandeja de cristal</a:t>
            </a:r>
            <a:endParaRPr lang="es-ES" dirty="0">
              <a:solidFill>
                <a:srgbClr val="009999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9131147" y="1427363"/>
            <a:ext cx="108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9999"/>
                </a:solidFill>
                <a:latin typeface="Berlin Sans FB Demi" panose="020E0802020502020306" pitchFamily="34" charset="0"/>
              </a:rPr>
              <a:t>Velas</a:t>
            </a:r>
            <a:endParaRPr lang="es-ES" dirty="0">
              <a:solidFill>
                <a:srgbClr val="009999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4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41172" y="1609859"/>
            <a:ext cx="89293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Gracias por su atención y  por depositar su confianza en nosotros, </a:t>
            </a:r>
            <a:r>
              <a:rPr lang="es-ES" sz="2800" b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nos gustaría </a:t>
            </a:r>
            <a:r>
              <a:rPr lang="es-ES" sz="2800" b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que realizaran </a:t>
            </a:r>
            <a:r>
              <a:rPr lang="es-ES" sz="2800" b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sus pedidos a la siguiente dirección </a:t>
            </a:r>
            <a:r>
              <a:rPr lang="es-ES" sz="2800" b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capitalfresh@outlook.com </a:t>
            </a:r>
            <a:r>
              <a:rPr lang="es-ES" sz="2800" b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indicando referencia y tipo de producto. </a:t>
            </a:r>
            <a:endParaRPr lang="es-ES" sz="2800" b="1" dirty="0" smtClean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just"/>
            <a:endParaRPr lang="es-ES" sz="2800" b="1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just"/>
            <a:r>
              <a:rPr lang="es-ES" sz="2800" b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Le </a:t>
            </a:r>
            <a:r>
              <a:rPr lang="es-ES" sz="2800" b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saluda </a:t>
            </a:r>
            <a:r>
              <a:rPr lang="es-ES" sz="2800" b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cordialmente Capital </a:t>
            </a:r>
            <a:r>
              <a:rPr lang="es-ES" sz="2800" b="1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Fresh</a:t>
            </a:r>
            <a:r>
              <a:rPr lang="es-ES" sz="2800" b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s-ES" sz="2800" b="1" dirty="0" err="1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Coop</a:t>
            </a:r>
            <a:r>
              <a:rPr lang="es-ES" sz="2800" b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.   </a:t>
            </a:r>
          </a:p>
          <a:p>
            <a:pPr algn="just"/>
            <a:endParaRPr lang="es-ES" sz="2800" b="1" dirty="0" smtClean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b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Todos </a:t>
            </a:r>
            <a:r>
              <a:rPr lang="es-ES" sz="2800" b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los precios llevan el IVA incluido </a:t>
            </a:r>
            <a:endParaRPr lang="es-ES" sz="2800" b="1" dirty="0" smtClean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800" b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Los </a:t>
            </a:r>
            <a:r>
              <a:rPr lang="es-ES" sz="2800" b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portes por cuenta del comprador (portes debidos)</a:t>
            </a:r>
          </a:p>
        </p:txBody>
      </p:sp>
    </p:spTree>
    <p:extLst>
      <p:ext uri="{BB962C8B-B14F-4D97-AF65-F5344CB8AC3E}">
        <p14:creationId xmlns:p14="http://schemas.microsoft.com/office/powerpoint/2010/main" val="279880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408632" y="512893"/>
            <a:ext cx="4192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PRODUCTOS</a:t>
            </a:r>
            <a:endParaRPr lang="es-E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CuadroTexto 3">
            <a:hlinkClick r:id="rId2" action="ppaction://hlinksldjump"/>
          </p:cNvPr>
          <p:cNvSpPr txBox="1"/>
          <p:nvPr/>
        </p:nvSpPr>
        <p:spPr>
          <a:xfrm>
            <a:off x="5186925" y="1762546"/>
            <a:ext cx="2532936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sz="1400" b="1" dirty="0" smtClean="0"/>
              <a:t>ACEITE OLIVA VIRGEN EXTRA</a:t>
            </a:r>
            <a:endParaRPr lang="es-ES" sz="1400" b="1" dirty="0"/>
          </a:p>
        </p:txBody>
      </p:sp>
      <p:sp>
        <p:nvSpPr>
          <p:cNvPr id="5" name="CuadroTexto 4">
            <a:hlinkClick r:id="rId3" action="ppaction://hlinksldjump"/>
          </p:cNvPr>
          <p:cNvSpPr txBox="1"/>
          <p:nvPr/>
        </p:nvSpPr>
        <p:spPr>
          <a:xfrm>
            <a:off x="6162284" y="2346876"/>
            <a:ext cx="582211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sz="1400" b="1" dirty="0" smtClean="0"/>
              <a:t>MIEL</a:t>
            </a:r>
            <a:endParaRPr lang="es-ES" sz="1400" b="1" dirty="0"/>
          </a:p>
        </p:txBody>
      </p:sp>
      <p:sp>
        <p:nvSpPr>
          <p:cNvPr id="6" name="CuadroTexto 5">
            <a:hlinkClick r:id="rId4" action="ppaction://hlinksldjump"/>
          </p:cNvPr>
          <p:cNvSpPr txBox="1"/>
          <p:nvPr/>
        </p:nvSpPr>
        <p:spPr>
          <a:xfrm>
            <a:off x="6061296" y="2935063"/>
            <a:ext cx="784189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sz="1400" b="1" dirty="0" smtClean="0"/>
              <a:t>QUESO</a:t>
            </a:r>
            <a:endParaRPr lang="es-ES" sz="1400" b="1" dirty="0"/>
          </a:p>
        </p:txBody>
      </p:sp>
      <p:sp>
        <p:nvSpPr>
          <p:cNvPr id="7" name="CuadroTexto 6">
            <a:hlinkClick r:id="rId5" action="ppaction://hlinksldjump"/>
          </p:cNvPr>
          <p:cNvSpPr txBox="1"/>
          <p:nvPr/>
        </p:nvSpPr>
        <p:spPr>
          <a:xfrm>
            <a:off x="5481007" y="4125826"/>
            <a:ext cx="1944763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sz="1400" b="1" dirty="0" smtClean="0"/>
              <a:t>CARAMELOS VIOLETA</a:t>
            </a:r>
            <a:endParaRPr lang="es-ES" sz="1400" b="1" dirty="0"/>
          </a:p>
        </p:txBody>
      </p:sp>
      <p:sp>
        <p:nvSpPr>
          <p:cNvPr id="8" name="CuadroTexto 7">
            <a:hlinkClick r:id="rId6" action="ppaction://hlinksldjump"/>
          </p:cNvPr>
          <p:cNvSpPr txBox="1"/>
          <p:nvPr/>
        </p:nvSpPr>
        <p:spPr>
          <a:xfrm>
            <a:off x="5283171" y="3544435"/>
            <a:ext cx="2387065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sz="1400" b="1" dirty="0" smtClean="0"/>
              <a:t>GARBANZOS DE DAGANZO</a:t>
            </a:r>
            <a:endParaRPr lang="es-ES" sz="1400" b="1" dirty="0"/>
          </a:p>
        </p:txBody>
      </p:sp>
      <p:sp>
        <p:nvSpPr>
          <p:cNvPr id="9" name="CuadroTexto 8">
            <a:hlinkClick r:id="rId7" action="ppaction://hlinksldjump"/>
          </p:cNvPr>
          <p:cNvSpPr txBox="1"/>
          <p:nvPr/>
        </p:nvSpPr>
        <p:spPr>
          <a:xfrm>
            <a:off x="5271531" y="4707217"/>
            <a:ext cx="236372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sz="1400" b="1" dirty="0" smtClean="0"/>
              <a:t>SACOS TERMICOS DE ALBA</a:t>
            </a:r>
            <a:endParaRPr lang="es-ES" sz="1400" b="1" dirty="0"/>
          </a:p>
        </p:txBody>
      </p:sp>
      <p:sp>
        <p:nvSpPr>
          <p:cNvPr id="11" name="CuadroTexto 10">
            <a:hlinkClick r:id="rId8" action="ppaction://hlinksldjump"/>
          </p:cNvPr>
          <p:cNvSpPr txBox="1"/>
          <p:nvPr/>
        </p:nvSpPr>
        <p:spPr>
          <a:xfrm>
            <a:off x="4597162" y="5562222"/>
            <a:ext cx="394736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sz="1400" b="1" dirty="0" smtClean="0"/>
              <a:t>ARTESANIA F. NUESTRA SEÑORA DEL CAMINO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277556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aceite fruct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781" y="2249927"/>
            <a:ext cx="3826019" cy="25506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Rectángulo 1"/>
          <p:cNvSpPr/>
          <p:nvPr/>
        </p:nvSpPr>
        <p:spPr>
          <a:xfrm>
            <a:off x="6200274" y="2225857"/>
            <a:ext cx="46161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Es un aceite que se adapta perfectamente para el consumo en </a:t>
            </a:r>
            <a:r>
              <a:rPr lang="es-ES" dirty="0" smtClean="0"/>
              <a:t>todo tipo de comidas y se puede </a:t>
            </a:r>
            <a:r>
              <a:rPr lang="es-ES" dirty="0"/>
              <a:t>disfrutar de su intenso y frutado sabor que se obtiene de la combinación de nuestras dos variedades principales de aceituna Cornicabra y Manzanilla</a:t>
            </a:r>
            <a:r>
              <a:rPr lang="es-ES" dirty="0" smtClean="0"/>
              <a:t>. Con origen de Madrid (Arganda del Rey)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3662950" y="512893"/>
            <a:ext cx="5684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ACEITE FRUCTUM</a:t>
            </a:r>
            <a:endParaRPr lang="es-E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069448" y="1848137"/>
            <a:ext cx="3746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336600"/>
                </a:solidFill>
                <a:latin typeface="Berlin Sans FB Demi" panose="020E0802020502020306" pitchFamily="34" charset="0"/>
              </a:rPr>
              <a:t>Aceite de Oliva Virgen Extra</a:t>
            </a:r>
            <a:endParaRPr lang="es-ES" dirty="0">
              <a:solidFill>
                <a:srgbClr val="3366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340642" y="4800606"/>
            <a:ext cx="3285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 smtClean="0"/>
              <a:t>Refª</a:t>
            </a:r>
            <a:r>
              <a:rPr lang="es-ES" sz="2000" b="1" dirty="0" smtClean="0"/>
              <a:t>. 1</a:t>
            </a:r>
            <a:r>
              <a:rPr lang="es-ES" sz="2400" b="1" dirty="0" smtClean="0"/>
              <a:t>:</a:t>
            </a:r>
            <a:r>
              <a:rPr lang="es-ES" b="1" dirty="0" smtClean="0"/>
              <a:t> Botella de 500 ml: </a:t>
            </a:r>
            <a:r>
              <a:rPr lang="es-ES" b="1" dirty="0" smtClean="0">
                <a:latin typeface="Arial Narrow" panose="020B0606020202030204" pitchFamily="34" charset="0"/>
              </a:rPr>
              <a:t>7€</a:t>
            </a:r>
            <a:r>
              <a:rPr lang="es-ES" b="1" dirty="0" smtClean="0"/>
              <a:t>/U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44902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167528" y="512893"/>
            <a:ext cx="6675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ACEITE CAMPOREAL</a:t>
            </a:r>
            <a:endParaRPr lang="es-E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384758" y="2629383"/>
            <a:ext cx="47845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Aceite de oliva de categoría superior obtenido directamente  de las aceitunas y sólo mediante procedimientos </a:t>
            </a:r>
            <a:r>
              <a:rPr lang="es-ES" dirty="0" smtClean="0"/>
              <a:t>mecánicos. Con origen de Madrid (Campo Real)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6368716" y="4194564"/>
            <a:ext cx="47845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• </a:t>
            </a:r>
            <a:r>
              <a:rPr lang="es-ES" b="1" dirty="0" smtClean="0"/>
              <a:t>Refª</a:t>
            </a:r>
            <a:r>
              <a:rPr lang="es-ES" sz="2400" b="1" dirty="0"/>
              <a:t>2</a:t>
            </a:r>
            <a:r>
              <a:rPr lang="es-ES" sz="2400" b="1" dirty="0" smtClean="0"/>
              <a:t>:</a:t>
            </a:r>
            <a:r>
              <a:rPr lang="es-ES" b="1" dirty="0" smtClean="0"/>
              <a:t> ENVASE </a:t>
            </a:r>
            <a:r>
              <a:rPr lang="es-ES" b="1" dirty="0"/>
              <a:t>CRISTAL </a:t>
            </a:r>
            <a:r>
              <a:rPr lang="es-ES" b="1" dirty="0" smtClean="0"/>
              <a:t>250 ml: 2,40€/U </a:t>
            </a:r>
          </a:p>
          <a:p>
            <a:r>
              <a:rPr lang="es-ES" b="1" dirty="0" smtClean="0"/>
              <a:t>• Refª</a:t>
            </a:r>
            <a:r>
              <a:rPr lang="es-ES" sz="2400" b="1" dirty="0" smtClean="0"/>
              <a:t>3: </a:t>
            </a:r>
            <a:r>
              <a:rPr lang="es-ES" b="1" dirty="0" smtClean="0"/>
              <a:t>ENVASE </a:t>
            </a:r>
            <a:r>
              <a:rPr lang="es-ES" b="1" dirty="0"/>
              <a:t>CRISTAL  </a:t>
            </a:r>
            <a:r>
              <a:rPr lang="es-ES" b="1" dirty="0" smtClean="0"/>
              <a:t>500 ml: 3,60€/U</a:t>
            </a:r>
          </a:p>
          <a:p>
            <a:r>
              <a:rPr lang="es-ES" b="1" dirty="0" smtClean="0"/>
              <a:t>•</a:t>
            </a:r>
            <a:r>
              <a:rPr lang="es-ES" b="1" dirty="0" err="1" smtClean="0"/>
              <a:t>Ref</a:t>
            </a:r>
            <a:r>
              <a:rPr lang="es-ES" b="1" dirty="0" smtClean="0"/>
              <a:t> ª</a:t>
            </a:r>
            <a:r>
              <a:rPr lang="es-ES" sz="2400" b="1" dirty="0" smtClean="0"/>
              <a:t>4</a:t>
            </a:r>
            <a:r>
              <a:rPr lang="es-ES" b="1" dirty="0" smtClean="0"/>
              <a:t>:  ENVASE CRISTAL 750 ml: 4,60€/U</a:t>
            </a:r>
            <a:endParaRPr lang="es-ES" b="1" dirty="0"/>
          </a:p>
        </p:txBody>
      </p:sp>
      <p:sp>
        <p:nvSpPr>
          <p:cNvPr id="6" name="AutoShape 2" descr="https://static.wixstatic.com/media/655ae2_1404f31c29064717bd3e7925557236f7.jpg/v1/fill/w_354,h_532,al_c,q_80,usm_0.66_1.00_0.01/655ae2_1404f31c29064717bd3e7925557236f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813310" cy="381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259" y="1830796"/>
            <a:ext cx="2459251" cy="31773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/>
          <p:cNvSpPr txBox="1"/>
          <p:nvPr/>
        </p:nvSpPr>
        <p:spPr>
          <a:xfrm>
            <a:off x="7069448" y="1848137"/>
            <a:ext cx="3746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336600"/>
                </a:solidFill>
                <a:latin typeface="Berlin Sans FB Demi" panose="020E0802020502020306" pitchFamily="34" charset="0"/>
              </a:rPr>
              <a:t>Aceite de Oliva Virgen Extra</a:t>
            </a:r>
            <a:endParaRPr lang="es-ES" dirty="0">
              <a:solidFill>
                <a:srgbClr val="3366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785692" y="4546459"/>
            <a:ext cx="763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Refª</a:t>
            </a:r>
            <a:r>
              <a:rPr lang="es-ES" sz="2400" b="1" dirty="0"/>
              <a:t>2</a:t>
            </a:r>
            <a:endParaRPr lang="es-ES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2713550" y="2353728"/>
            <a:ext cx="760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Refª</a:t>
            </a:r>
            <a:r>
              <a:rPr lang="es-ES" sz="2400" b="1" dirty="0" smtClean="0"/>
              <a:t>3</a:t>
            </a:r>
            <a:endParaRPr lang="es-ES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758847" y="1830796"/>
            <a:ext cx="771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Refª</a:t>
            </a:r>
            <a:r>
              <a:rPr lang="es-ES" sz="2400" b="1" dirty="0" smtClean="0"/>
              <a:t>4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95721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30940" y="512893"/>
            <a:ext cx="6348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ACEITE RECESPAÑA</a:t>
            </a:r>
            <a:endParaRPr lang="es-E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345" y="2217469"/>
            <a:ext cx="3631780" cy="27479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Rectángulo 5"/>
          <p:cNvSpPr/>
          <p:nvPr/>
        </p:nvSpPr>
        <p:spPr>
          <a:xfrm>
            <a:off x="6055899" y="2429293"/>
            <a:ext cx="54823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Las variedades de aceituna que se molturan en </a:t>
            </a:r>
            <a:r>
              <a:rPr lang="es-ES" dirty="0" err="1"/>
              <a:t>Recespaña</a:t>
            </a:r>
            <a:r>
              <a:rPr lang="es-ES" dirty="0"/>
              <a:t> por orden de importancia son manzanilla, cornicabra, carrasqueña, gordal, castellana y picual. </a:t>
            </a:r>
            <a:r>
              <a:rPr lang="es-ES" dirty="0" smtClean="0"/>
              <a:t>Con origen Madrid (Villarejo de </a:t>
            </a:r>
            <a:r>
              <a:rPr lang="es-ES" dirty="0" err="1"/>
              <a:t>S</a:t>
            </a:r>
            <a:r>
              <a:rPr lang="es-ES" dirty="0" err="1" smtClean="0"/>
              <a:t>alvanés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7" name="Flecha curvada hacia la izquierda 6">
            <a:hlinkClick r:id="rId3" action="ppaction://hlinksldjump"/>
          </p:cNvPr>
          <p:cNvSpPr/>
          <p:nvPr/>
        </p:nvSpPr>
        <p:spPr>
          <a:xfrm>
            <a:off x="10912642" y="5763126"/>
            <a:ext cx="312821" cy="69783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069448" y="1848137"/>
            <a:ext cx="3746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336600"/>
                </a:solidFill>
                <a:latin typeface="Berlin Sans FB Demi" panose="020E0802020502020306" pitchFamily="34" charset="0"/>
              </a:rPr>
              <a:t>Aceite de Oliva Virgen Extra</a:t>
            </a:r>
            <a:endParaRPr lang="es-ES" dirty="0">
              <a:solidFill>
                <a:srgbClr val="3366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268334" y="4503744"/>
            <a:ext cx="760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Refª</a:t>
            </a:r>
            <a:r>
              <a:rPr lang="es-ES" sz="2400" b="1" dirty="0" smtClean="0"/>
              <a:t>5</a:t>
            </a:r>
            <a:endParaRPr lang="es-ES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3499382" y="4503744"/>
            <a:ext cx="779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Refª</a:t>
            </a:r>
            <a:r>
              <a:rPr lang="es-ES" sz="2400" b="1" dirty="0" smtClean="0"/>
              <a:t>6</a:t>
            </a:r>
            <a:endParaRPr lang="es-ES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576917" y="4503743"/>
            <a:ext cx="763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Refª</a:t>
            </a:r>
            <a:r>
              <a:rPr lang="es-ES" sz="2400" b="1" dirty="0" smtClean="0"/>
              <a:t>7</a:t>
            </a:r>
            <a:endParaRPr lang="es-ES" b="1" dirty="0"/>
          </a:p>
        </p:txBody>
      </p:sp>
      <p:sp>
        <p:nvSpPr>
          <p:cNvPr id="12" name="Rectángulo 11"/>
          <p:cNvSpPr/>
          <p:nvPr/>
        </p:nvSpPr>
        <p:spPr>
          <a:xfrm>
            <a:off x="6368716" y="4194564"/>
            <a:ext cx="47845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• </a:t>
            </a:r>
            <a:r>
              <a:rPr lang="es-ES" b="1" dirty="0" smtClean="0"/>
              <a:t>Refª</a:t>
            </a:r>
            <a:r>
              <a:rPr lang="es-ES" sz="2400" b="1" dirty="0" smtClean="0"/>
              <a:t>5</a:t>
            </a:r>
            <a:r>
              <a:rPr lang="es-ES" sz="2400" b="1" dirty="0"/>
              <a:t>: </a:t>
            </a:r>
            <a:r>
              <a:rPr lang="es-ES" b="1" dirty="0"/>
              <a:t>ENVASE CRISTAL </a:t>
            </a:r>
            <a:r>
              <a:rPr lang="es-ES" b="1" dirty="0" smtClean="0"/>
              <a:t>250 ml 3,50€/U </a:t>
            </a:r>
          </a:p>
          <a:p>
            <a:r>
              <a:rPr lang="es-ES" b="1" dirty="0" smtClean="0"/>
              <a:t>• Refª</a:t>
            </a:r>
            <a:r>
              <a:rPr lang="es-ES" sz="2400" b="1" dirty="0"/>
              <a:t>6</a:t>
            </a:r>
            <a:r>
              <a:rPr lang="es-ES" sz="2400" b="1" dirty="0" smtClean="0"/>
              <a:t>: </a:t>
            </a:r>
            <a:r>
              <a:rPr lang="es-ES" b="1" dirty="0"/>
              <a:t>ENVASE CRISTAL 500 </a:t>
            </a:r>
            <a:r>
              <a:rPr lang="es-ES" b="1" dirty="0" smtClean="0"/>
              <a:t>ml 6,00€/U</a:t>
            </a:r>
          </a:p>
          <a:p>
            <a:r>
              <a:rPr lang="es-ES" b="1" dirty="0" smtClean="0"/>
              <a:t>•</a:t>
            </a:r>
            <a:r>
              <a:rPr lang="es-ES" b="1" dirty="0" err="1" smtClean="0"/>
              <a:t>Ref</a:t>
            </a:r>
            <a:r>
              <a:rPr lang="es-ES" b="1" dirty="0" smtClean="0"/>
              <a:t> ª</a:t>
            </a:r>
            <a:r>
              <a:rPr lang="es-ES" sz="2400" b="1" dirty="0" smtClean="0"/>
              <a:t>7</a:t>
            </a:r>
            <a:r>
              <a:rPr lang="es-ES" b="1" dirty="0"/>
              <a:t>: ENVASE CRISTAL 750 </a:t>
            </a:r>
            <a:r>
              <a:rPr lang="es-ES" b="1" dirty="0" smtClean="0"/>
              <a:t>ml 7,50€/U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20035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19900" y="512893"/>
            <a:ext cx="7170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MIEL ANTONIO SIMÓN</a:t>
            </a:r>
            <a:endParaRPr lang="es-E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147" y="2378277"/>
            <a:ext cx="1651361" cy="18696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Rectángulo 3"/>
          <p:cNvSpPr/>
          <p:nvPr/>
        </p:nvSpPr>
        <p:spPr>
          <a:xfrm>
            <a:off x="5660943" y="2256355"/>
            <a:ext cx="51936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Miel reconocida por el Comité de Agricultura Ecológica de la Comunidad de Madrid. </a:t>
            </a:r>
          </a:p>
          <a:p>
            <a:pPr algn="just"/>
            <a:r>
              <a:rPr lang="es-ES" dirty="0" smtClean="0"/>
              <a:t>Un compromiso </a:t>
            </a:r>
            <a:r>
              <a:rPr lang="es-ES" dirty="0"/>
              <a:t>con la naturaleza y su cuidado. </a:t>
            </a:r>
            <a:r>
              <a:rPr lang="es-ES" dirty="0" smtClean="0"/>
              <a:t>Las abejas son alimentadas exclusivamente en zonas de interés ecológico, en cuyos alrededores no existen cultivos que estén tratados con elementos contaminantes. </a:t>
            </a:r>
            <a:r>
              <a:rPr lang="es-ES" dirty="0"/>
              <a:t>O</a:t>
            </a:r>
            <a:r>
              <a:rPr lang="es-ES" dirty="0" smtClean="0"/>
              <a:t>rigen de </a:t>
            </a:r>
            <a:r>
              <a:rPr lang="es-ES" dirty="0" err="1" smtClean="0"/>
              <a:t>Cobeña</a:t>
            </a:r>
            <a:r>
              <a:rPr lang="es-ES" dirty="0"/>
              <a:t> </a:t>
            </a:r>
            <a:r>
              <a:rPr lang="es-ES" dirty="0" smtClean="0"/>
              <a:t>(Madrid)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7375358" y="1752302"/>
            <a:ext cx="3746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CC6600"/>
                </a:solidFill>
                <a:latin typeface="Berlin Sans FB Demi" panose="020E0802020502020306" pitchFamily="34" charset="0"/>
              </a:rPr>
              <a:t>Miel ecológica</a:t>
            </a:r>
            <a:endParaRPr lang="es-ES" dirty="0">
              <a:solidFill>
                <a:srgbClr val="CC66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660943" y="4525963"/>
            <a:ext cx="529253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Tarro de 250 gr disponible en los siguientes sabores:</a:t>
            </a:r>
          </a:p>
          <a:p>
            <a:endParaRPr lang="es-ES" b="1" dirty="0" smtClean="0"/>
          </a:p>
          <a:p>
            <a:pPr indent="-285750">
              <a:buFont typeface="Arial" panose="020B0604020202020204" pitchFamily="34" charset="0"/>
              <a:buChar char="•"/>
            </a:pPr>
            <a:r>
              <a:rPr lang="es-ES" b="1" dirty="0" err="1"/>
              <a:t>Refª</a:t>
            </a:r>
            <a:r>
              <a:rPr lang="es-ES" sz="2000" b="1" dirty="0"/>
              <a:t>. </a:t>
            </a:r>
            <a:r>
              <a:rPr lang="es-ES" sz="2000" b="1" dirty="0" smtClean="0"/>
              <a:t>8</a:t>
            </a:r>
            <a:r>
              <a:rPr lang="es-ES" sz="2400" b="1" dirty="0" smtClean="0"/>
              <a:t>:</a:t>
            </a:r>
            <a:r>
              <a:rPr lang="es-ES" b="1" dirty="0" smtClean="0"/>
              <a:t> Miel </a:t>
            </a:r>
            <a:r>
              <a:rPr lang="es-ES" b="1" dirty="0" err="1"/>
              <a:t>Multifloral</a:t>
            </a:r>
            <a:r>
              <a:rPr lang="es-ES" b="1" dirty="0"/>
              <a:t> Ecológica 250 gr: </a:t>
            </a:r>
            <a:r>
              <a:rPr lang="es-ES" b="1" dirty="0" smtClean="0">
                <a:latin typeface="Arial Narrow" panose="020B0606020202030204" pitchFamily="34" charset="0"/>
              </a:rPr>
              <a:t>2,70€</a:t>
            </a:r>
            <a:r>
              <a:rPr lang="es-ES" b="1" dirty="0"/>
              <a:t>/</a:t>
            </a:r>
            <a:r>
              <a:rPr lang="es-ES" b="1" dirty="0" smtClean="0"/>
              <a:t>U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s-ES" b="1" dirty="0" err="1" smtClean="0"/>
              <a:t>Refª</a:t>
            </a:r>
            <a:r>
              <a:rPr lang="es-ES" sz="2000" b="1" dirty="0" smtClean="0"/>
              <a:t>. 9</a:t>
            </a:r>
            <a:r>
              <a:rPr lang="es-ES" sz="2400" b="1" dirty="0" smtClean="0"/>
              <a:t>:</a:t>
            </a:r>
            <a:r>
              <a:rPr lang="es-ES" b="1" dirty="0" smtClean="0"/>
              <a:t> Miel Castaño Ecológica 250 gr: 3,00</a:t>
            </a:r>
            <a:r>
              <a:rPr lang="es-ES" b="1" dirty="0" smtClean="0">
                <a:latin typeface="Arial Narrow" panose="020B0606020202030204" pitchFamily="34" charset="0"/>
              </a:rPr>
              <a:t>€</a:t>
            </a:r>
            <a:r>
              <a:rPr lang="es-ES" b="1" dirty="0" smtClean="0"/>
              <a:t>/U</a:t>
            </a:r>
            <a:endParaRPr lang="es-ES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4" y="5040971"/>
            <a:ext cx="969438" cy="157742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7" t="17393" r="28669" b="9148"/>
          <a:stretch/>
        </p:blipFill>
        <p:spPr>
          <a:xfrm>
            <a:off x="1606125" y="2338564"/>
            <a:ext cx="1780674" cy="19491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CuadroTexto 9"/>
          <p:cNvSpPr txBox="1"/>
          <p:nvPr/>
        </p:nvSpPr>
        <p:spPr>
          <a:xfrm>
            <a:off x="2105810" y="4329482"/>
            <a:ext cx="781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Refª</a:t>
            </a:r>
            <a:r>
              <a:rPr lang="es-ES" sz="2400" b="1" dirty="0"/>
              <a:t>8</a:t>
            </a:r>
            <a:endParaRPr lang="es-ES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074978" y="4349927"/>
            <a:ext cx="779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Refª</a:t>
            </a:r>
            <a:r>
              <a:rPr lang="es-ES" sz="2400" b="1" dirty="0" smtClean="0"/>
              <a:t>9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13615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14374" y="512893"/>
            <a:ext cx="6581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MIEL ABEJA VIAJERA</a:t>
            </a:r>
            <a:endParaRPr lang="es-E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755105" y="237751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dirty="0"/>
              <a:t>La Abeja Viajera S.L. es una empresa apícola ubicada en la sierra de Madrid. Dedicada a la cría de abejas buscando principalmente el bienestar de estas trabajadoras incansable que ayudan a conservar la biodiversidad de la naturaleza</a:t>
            </a:r>
            <a:r>
              <a:rPr lang="es-ES" dirty="0" smtClean="0"/>
              <a:t>. (Soto del Real).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227" y="2231858"/>
            <a:ext cx="3615018" cy="26649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Flecha curvada hacia la izquierda 4">
            <a:hlinkClick r:id="rId3" action="ppaction://hlinksldjump"/>
          </p:cNvPr>
          <p:cNvSpPr/>
          <p:nvPr/>
        </p:nvSpPr>
        <p:spPr>
          <a:xfrm>
            <a:off x="10948737" y="5570621"/>
            <a:ext cx="336884" cy="69783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748338" y="1862526"/>
            <a:ext cx="1678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CC6600"/>
                </a:solidFill>
                <a:latin typeface="Berlin Sans FB Demi" panose="020E0802020502020306" pitchFamily="34" charset="0"/>
              </a:rPr>
              <a:t>Miel artesanal</a:t>
            </a:r>
            <a:endParaRPr lang="es-ES" dirty="0">
              <a:solidFill>
                <a:srgbClr val="CC66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824640" y="3995904"/>
            <a:ext cx="52925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Tarro de 250 gr disponible en los siguientes sabores:</a:t>
            </a:r>
          </a:p>
          <a:p>
            <a:endParaRPr lang="es-ES" b="1" dirty="0" smtClean="0"/>
          </a:p>
          <a:p>
            <a:pPr indent="-285750">
              <a:buFont typeface="Arial" panose="020B0604020202020204" pitchFamily="34" charset="0"/>
              <a:buChar char="•"/>
            </a:pPr>
            <a:r>
              <a:rPr lang="es-ES" b="1" dirty="0" err="1"/>
              <a:t>Refª</a:t>
            </a:r>
            <a:r>
              <a:rPr lang="es-ES" sz="2000" b="1" dirty="0"/>
              <a:t>. </a:t>
            </a:r>
            <a:r>
              <a:rPr lang="es-ES" sz="2000" b="1" dirty="0" smtClean="0"/>
              <a:t>10: 500 gr/ 5,00€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s-ES" b="1" dirty="0" err="1" smtClean="0"/>
              <a:t>Refª</a:t>
            </a:r>
            <a:r>
              <a:rPr lang="es-ES" sz="2000" b="1" dirty="0" smtClean="0"/>
              <a:t>. 11</a:t>
            </a:r>
            <a:r>
              <a:rPr lang="es-ES" sz="2400" b="1" dirty="0" smtClean="0"/>
              <a:t>: </a:t>
            </a:r>
            <a:r>
              <a:rPr lang="es-ES" sz="2000" b="1" dirty="0"/>
              <a:t>250 gr/ </a:t>
            </a:r>
            <a:r>
              <a:rPr lang="es-ES" sz="2000" b="1" dirty="0" smtClean="0"/>
              <a:t>3,00€ 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25603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00566" y="464767"/>
            <a:ext cx="103914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QUESO DE OVEJA CURADO CAMPOREAL</a:t>
            </a:r>
            <a:endParaRPr lang="es-E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033211" y="221549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Queso curado procedente de leche de oveja 100%, De sabor profundo</a:t>
            </a:r>
            <a:r>
              <a:rPr lang="es-ES" dirty="0" smtClean="0"/>
              <a:t>. Con origen de Madrid (Campo Real)</a:t>
            </a:r>
            <a:endParaRPr lang="es-ES" dirty="0"/>
          </a:p>
        </p:txBody>
      </p:sp>
      <p:pic>
        <p:nvPicPr>
          <p:cNvPr id="5" name="6 Marcador de contenido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90349" y="2215498"/>
            <a:ext cx="2933080" cy="25946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Rectángulo 2"/>
          <p:cNvSpPr/>
          <p:nvPr/>
        </p:nvSpPr>
        <p:spPr>
          <a:xfrm>
            <a:off x="5033211" y="4071482"/>
            <a:ext cx="308994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Refª</a:t>
            </a:r>
            <a:r>
              <a:rPr lang="es-ES" sz="2000" b="1" dirty="0" smtClean="0"/>
              <a:t>.12</a:t>
            </a:r>
            <a:r>
              <a:rPr lang="es-ES" sz="2000" b="1" dirty="0" smtClean="0"/>
              <a:t>: </a:t>
            </a:r>
            <a:r>
              <a:rPr lang="es-ES" b="1" dirty="0"/>
              <a:t>	queso 1 kg </a:t>
            </a:r>
            <a:r>
              <a:rPr lang="es-ES" b="1" dirty="0" smtClean="0"/>
              <a:t>10,20€</a:t>
            </a:r>
            <a:r>
              <a:rPr lang="es-ES" b="1" dirty="0"/>
              <a:t>/U</a:t>
            </a:r>
          </a:p>
          <a:p>
            <a:r>
              <a:rPr lang="es-ES" b="1" dirty="0"/>
              <a:t>	</a:t>
            </a:r>
            <a:r>
              <a:rPr lang="es-ES" b="1" dirty="0" smtClean="0"/>
              <a:t>cuña 360 gr 3,67€</a:t>
            </a:r>
            <a:r>
              <a:rPr lang="es-ES" b="1" dirty="0"/>
              <a:t>/</a:t>
            </a:r>
            <a:r>
              <a:rPr lang="es-ES" b="1" dirty="0" smtClean="0"/>
              <a:t>U</a:t>
            </a:r>
            <a:endParaRPr lang="es-ES" b="1" dirty="0"/>
          </a:p>
        </p:txBody>
      </p:sp>
      <p:sp>
        <p:nvSpPr>
          <p:cNvPr id="6" name="Rectángulo 5"/>
          <p:cNvSpPr/>
          <p:nvPr/>
        </p:nvSpPr>
        <p:spPr>
          <a:xfrm>
            <a:off x="1690348" y="4410036"/>
            <a:ext cx="9400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Refª</a:t>
            </a:r>
            <a:r>
              <a:rPr lang="es-ES" sz="2000" b="1" dirty="0" smtClean="0"/>
              <a:t>.12</a:t>
            </a:r>
            <a:endParaRPr lang="en-GB" dirty="0"/>
          </a:p>
        </p:txBody>
      </p:sp>
      <p:sp>
        <p:nvSpPr>
          <p:cNvPr id="7" name="CuadroTexto 6"/>
          <p:cNvSpPr txBox="1"/>
          <p:nvPr/>
        </p:nvSpPr>
        <p:spPr>
          <a:xfrm>
            <a:off x="6996283" y="1846166"/>
            <a:ext cx="258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CC9900"/>
                </a:solidFill>
                <a:latin typeface="Berlin Sans FB Demi" panose="020E0802020502020306" pitchFamily="34" charset="0"/>
              </a:rPr>
              <a:t>Queso de oveja curado</a:t>
            </a:r>
            <a:endParaRPr lang="es-ES" dirty="0">
              <a:solidFill>
                <a:srgbClr val="CC99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48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68143" y="286155"/>
            <a:ext cx="723383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QUESO DE CABRA CURADO </a:t>
            </a:r>
          </a:p>
          <a:p>
            <a:pPr algn="ctr"/>
            <a:r>
              <a:rPr lang="es-E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SIERRA DE MADRID</a:t>
            </a:r>
            <a:endParaRPr lang="es-E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026" name="Picture 2" descr="Resultado de imagen de La pastora de Guadarrama queso cur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2602579"/>
            <a:ext cx="3073138" cy="20414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3" name="Rectángulo 2"/>
          <p:cNvSpPr/>
          <p:nvPr/>
        </p:nvSpPr>
        <p:spPr>
          <a:xfrm>
            <a:off x="5297905" y="260257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dirty="0"/>
              <a:t>La pastora de Guadarrama tiene mas de 700 cabras que reciben el mimo que nosotros </a:t>
            </a:r>
            <a:r>
              <a:rPr lang="es-ES" dirty="0" smtClean="0"/>
              <a:t>queremos </a:t>
            </a:r>
            <a:r>
              <a:rPr lang="es-ES" dirty="0"/>
              <a:t>para nuestros productos, y en definitiva, nos proporciona una leche de la mas alta calidad, además de un </a:t>
            </a:r>
            <a:r>
              <a:rPr lang="es-ES" dirty="0" smtClean="0"/>
              <a:t>riquísimo queso curado. Con origen de Madrid (Sierra Norte)</a:t>
            </a:r>
            <a:endParaRPr lang="es-ES" dirty="0"/>
          </a:p>
        </p:txBody>
      </p:sp>
      <p:sp>
        <p:nvSpPr>
          <p:cNvPr id="4" name="Flecha curvada hacia la izquierda 3">
            <a:hlinkClick r:id="rId3" action="ppaction://hlinksldjump"/>
          </p:cNvPr>
          <p:cNvSpPr/>
          <p:nvPr/>
        </p:nvSpPr>
        <p:spPr>
          <a:xfrm>
            <a:off x="10756232" y="5450305"/>
            <a:ext cx="240631" cy="84221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887518" y="4272663"/>
            <a:ext cx="3161443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Refª</a:t>
            </a:r>
            <a:r>
              <a:rPr lang="es-ES" sz="2000" b="1" dirty="0" smtClean="0"/>
              <a:t>.13: 	queso 1 kg 16€/U</a:t>
            </a:r>
          </a:p>
          <a:p>
            <a:r>
              <a:rPr lang="es-ES" sz="2000" b="1" dirty="0"/>
              <a:t>	</a:t>
            </a:r>
            <a:r>
              <a:rPr lang="es-ES" sz="2000" b="1" dirty="0" smtClean="0"/>
              <a:t>medio queso 8€/U</a:t>
            </a:r>
          </a:p>
          <a:p>
            <a:endParaRPr lang="en-GB" dirty="0"/>
          </a:p>
        </p:txBody>
      </p:sp>
      <p:sp>
        <p:nvSpPr>
          <p:cNvPr id="7" name="Rectángulo 6"/>
          <p:cNvSpPr/>
          <p:nvPr/>
        </p:nvSpPr>
        <p:spPr>
          <a:xfrm>
            <a:off x="3729308" y="4243911"/>
            <a:ext cx="9305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Refª</a:t>
            </a:r>
            <a:r>
              <a:rPr lang="es-ES" sz="2000" b="1" dirty="0" smtClean="0"/>
              <a:t>.13</a:t>
            </a:r>
            <a:endParaRPr lang="en-GB" dirty="0"/>
          </a:p>
        </p:txBody>
      </p:sp>
      <p:sp>
        <p:nvSpPr>
          <p:cNvPr id="8" name="CuadroTexto 7"/>
          <p:cNvSpPr txBox="1"/>
          <p:nvPr/>
        </p:nvSpPr>
        <p:spPr>
          <a:xfrm>
            <a:off x="6996283" y="2116625"/>
            <a:ext cx="258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CC9900"/>
                </a:solidFill>
                <a:latin typeface="Berlin Sans FB Demi" panose="020E0802020502020306" pitchFamily="34" charset="0"/>
              </a:rPr>
              <a:t>Queso de cabra curado</a:t>
            </a:r>
            <a:endParaRPr lang="es-ES" dirty="0">
              <a:solidFill>
                <a:srgbClr val="CC99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00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</TotalTime>
  <Words>778</Words>
  <Application>Microsoft Office PowerPoint</Application>
  <PresentationFormat>Panorámica</PresentationFormat>
  <Paragraphs>102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Berlin Sans FB Demi</vt:lpstr>
      <vt:lpstr>Corbel</vt:lpstr>
      <vt:lpstr>Parallax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1GAT</dc:creator>
  <cp:lastModifiedBy>1GAT</cp:lastModifiedBy>
  <cp:revision>54</cp:revision>
  <dcterms:created xsi:type="dcterms:W3CDTF">2017-01-27T19:16:07Z</dcterms:created>
  <dcterms:modified xsi:type="dcterms:W3CDTF">2017-03-16T16:38:21Z</dcterms:modified>
</cp:coreProperties>
</file>