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  <p:sldMasterId id="2147483938" r:id="rId2"/>
  </p:sldMasterIdLst>
  <p:sldIdLst>
    <p:sldId id="256" r:id="rId3"/>
    <p:sldId id="257" r:id="rId4"/>
    <p:sldId id="258" r:id="rId5"/>
    <p:sldId id="263" r:id="rId6"/>
    <p:sldId id="267" r:id="rId7"/>
    <p:sldId id="260" r:id="rId8"/>
    <p:sldId id="261" r:id="rId9"/>
    <p:sldId id="262" r:id="rId10"/>
    <p:sldId id="266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GAT" initials="1" lastIdx="1" clrIdx="0">
    <p:extLst>
      <p:ext uri="{19B8F6BF-5375-455C-9EA6-DF929625EA0E}">
        <p15:presenceInfo xmlns:p15="http://schemas.microsoft.com/office/powerpoint/2012/main" userId="S-1-5-21-1361346162-319923483-1656376542-13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20T19:52:18.44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74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92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657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0054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579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024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189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572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1485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880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314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27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553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046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4448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749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674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5142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521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81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791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72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5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2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49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83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74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89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3AA20E4-D1F9-4CCF-A70A-15333F0763BC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1960E730-3973-43F4-951D-FD7C5666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47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quitostermicos.es/FOTO14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saquitostermicos.es/componentes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CaprichitosMadrile&#241;os@Outlook.com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83631" y="5868438"/>
            <a:ext cx="3876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+mj-lt"/>
              </a:rPr>
              <a:t>Fundación Tomillo</a:t>
            </a:r>
            <a:endParaRPr lang="es-E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28048" y="6099271"/>
            <a:ext cx="131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2016/2017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65695" y="2529726"/>
            <a:ext cx="8693240" cy="1446550"/>
          </a:xfrm>
          <a:prstGeom prst="rect">
            <a:avLst/>
          </a:prstGeom>
          <a:noFill/>
          <a:effectLst>
            <a:outerShdw blurRad="50800" dist="50800" dir="5400000" sx="76000" sy="76000" algn="ctr" rotWithShape="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8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Edwardian Script ITC" panose="030303020407070D0804" pitchFamily="66" charset="0"/>
              </a:rPr>
              <a:t>Caprichitos Madrileños</a:t>
            </a:r>
            <a:endParaRPr lang="es-ES" sz="88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70000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pic>
        <p:nvPicPr>
          <p:cNvPr id="1036" name="Picture 12" descr="Resultado de imagen de pajaro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3059">
            <a:off x="0" y="2094629"/>
            <a:ext cx="5697415" cy="5697415"/>
          </a:xfrm>
          <a:prstGeom prst="rect">
            <a:avLst/>
          </a:prstGeom>
          <a:noFill/>
          <a:effectLst>
            <a:outerShdw blurRad="431800" dist="50800" dir="5400000" sx="102000" sy="102000" algn="ctr" rotWithShape="0">
              <a:schemeClr val="bg1">
                <a:lumMod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Resultado de imagen de pajaro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5145">
            <a:off x="7207326" y="-611221"/>
            <a:ext cx="4984674" cy="4984674"/>
          </a:xfrm>
          <a:prstGeom prst="rect">
            <a:avLst/>
          </a:prstGeom>
          <a:noFill/>
          <a:effectLst>
            <a:outerShdw blurRad="304800" dist="50800" dir="5400000" algn="ctr" rotWithShape="0">
              <a:schemeClr val="bg1">
                <a:lumMod val="95000"/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de madroño y el os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567" y="3221502"/>
            <a:ext cx="2214509" cy="3108601"/>
          </a:xfrm>
          <a:prstGeom prst="rect">
            <a:avLst/>
          </a:prstGeom>
          <a:noFill/>
          <a:effectLst>
            <a:outerShdw blurRad="279400" dist="50800" dir="5400000" sx="98000" sy="98000" algn="ctr" rotWithShape="0">
              <a:schemeClr val="bg1"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651057" y="629206"/>
            <a:ext cx="7418228" cy="1785104"/>
          </a:xfrm>
          <a:prstGeom prst="rect">
            <a:avLst/>
          </a:prstGeom>
          <a:noFill/>
          <a:ln>
            <a:noFill/>
          </a:ln>
          <a:effectLst>
            <a:glow rad="647700">
              <a:schemeClr val="accent1">
                <a:alpha val="40000"/>
              </a:schemeClr>
            </a:glow>
            <a:outerShdw blurRad="50800" dist="50800" dir="5400000" algn="ctr" rotWithShape="0">
              <a:schemeClr val="tx1">
                <a:lumMod val="95000"/>
                <a:lumOff val="5000"/>
                <a:alpha val="94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1000" dirty="0" smtClean="0">
                <a:solidFill>
                  <a:schemeClr val="bg1">
                    <a:lumMod val="95000"/>
                  </a:schemeClr>
                </a:solidFill>
                <a:latin typeface="Edwardian Script ITC" panose="030303020407070D0804" pitchFamily="66" charset="0"/>
              </a:rPr>
              <a:t>Catálogo</a:t>
            </a:r>
            <a:endParaRPr lang="es-ES" sz="11000" dirty="0">
              <a:solidFill>
                <a:schemeClr val="bg1">
                  <a:lumMod val="95000"/>
                </a:schemeClr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701396" y="3135931"/>
            <a:ext cx="1765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8000"/>
                    </a:srgbClr>
                  </a:outerShdw>
                </a:effectLst>
                <a:latin typeface="Edwardian Script ITC" panose="030303020407070D0804" pitchFamily="66" charset="0"/>
              </a:rPr>
              <a:t>.</a:t>
            </a:r>
            <a:r>
              <a:rPr lang="es-ES" sz="72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8000"/>
                    </a:srgbClr>
                  </a:outerShdw>
                </a:effectLst>
                <a:latin typeface="Edwardian Script ITC" panose="030303020407070D0804" pitchFamily="66" charset="0"/>
              </a:rPr>
              <a:t>coop</a:t>
            </a:r>
            <a:endParaRPr lang="es-ES" sz="7200" dirty="0">
              <a:solidFill>
                <a:schemeClr val="bg1">
                  <a:lumMod val="95000"/>
                </a:schemeClr>
              </a:solidFill>
              <a:effectLst>
                <a:outerShdw blurRad="50800" dist="50800" dir="5400000" algn="ctr" rotWithShape="0">
                  <a:srgbClr val="000000">
                    <a:alpha val="78000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466095" y="3571493"/>
            <a:ext cx="470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9000"/>
                    </a:srgbClr>
                  </a:outerShdw>
                </a:effectLst>
                <a:latin typeface="Centaur" panose="02030504050205020304" pitchFamily="18" charset="0"/>
              </a:rPr>
              <a:t>S</a:t>
            </a:r>
            <a:endParaRPr lang="es-ES" sz="32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9000"/>
                  </a:srgbClr>
                </a:outerShdw>
              </a:effectLst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6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81869" y="468346"/>
            <a:ext cx="8669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chemeClr val="bg1"/>
                </a:solidFill>
                <a:latin typeface="Edwardian Script ITC" panose="030303020407070D0804" pitchFamily="66" charset="0"/>
              </a:rPr>
              <a:t>7</a:t>
            </a:r>
            <a:r>
              <a:rPr lang="es-ES" sz="7200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. Sacos Térmicos</a:t>
            </a:r>
            <a:endParaRPr lang="es-ES" sz="7200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5" y="2553622"/>
            <a:ext cx="3105140" cy="3440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uadroTexto 6"/>
          <p:cNvSpPr txBox="1"/>
          <p:nvPr/>
        </p:nvSpPr>
        <p:spPr>
          <a:xfrm>
            <a:off x="1752402" y="5532788"/>
            <a:ext cx="137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Ref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16: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3 Marcador de contenido"/>
          <p:cNvSpPr>
            <a:spLocks noGrp="1"/>
          </p:cNvSpPr>
          <p:nvPr/>
        </p:nvSpPr>
        <p:spPr>
          <a:xfrm>
            <a:off x="5794432" y="807701"/>
            <a:ext cx="6618025" cy="54477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0" indent="0">
              <a:buNone/>
            </a:pPr>
            <a:endParaRPr lang="es-ES" sz="2600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9" name="3 Marcador de contenido"/>
          <p:cNvSpPr>
            <a:spLocks noGrp="1"/>
          </p:cNvSpPr>
          <p:nvPr/>
        </p:nvSpPr>
        <p:spPr>
          <a:xfrm>
            <a:off x="4204446" y="1852377"/>
            <a:ext cx="5970594" cy="474244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6400" dirty="0"/>
          </a:p>
          <a:p>
            <a:pPr marL="0" lvl="1" indent="0" algn="ctr">
              <a:buNone/>
            </a:pPr>
            <a:r>
              <a:rPr lang="es-ES" sz="6400" b="1" i="1" u="sng" dirty="0" smtClean="0">
                <a:solidFill>
                  <a:schemeClr val="bg1"/>
                </a:solidFill>
              </a:rPr>
              <a:t>PROPIEDADES</a:t>
            </a:r>
          </a:p>
          <a:p>
            <a:pPr marL="0" lvl="1" indent="0" algn="ctr">
              <a:buNone/>
            </a:pPr>
            <a:endParaRPr lang="es-ES" sz="6400" b="1" i="1" u="sng" dirty="0">
              <a:solidFill>
                <a:schemeClr val="bg1"/>
              </a:solidFill>
            </a:endParaRPr>
          </a:p>
          <a:p>
            <a:pPr marL="0" lvl="1" indent="0">
              <a:buNone/>
            </a:pPr>
            <a:r>
              <a:rPr lang="es-ES" sz="9600" b="1" u="sng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En </a:t>
            </a:r>
            <a:r>
              <a:rPr lang="es-ES" sz="9600" b="1" u="sng" dirty="0">
                <a:solidFill>
                  <a:schemeClr val="bg1"/>
                </a:solidFill>
                <a:latin typeface="Brush Script MT" panose="03060802040406070304" pitchFamily="66" charset="0"/>
              </a:rPr>
              <a:t>caliente</a:t>
            </a:r>
            <a:r>
              <a:rPr lang="es-ES" sz="9600" b="1" dirty="0">
                <a:solidFill>
                  <a:schemeClr val="bg1"/>
                </a:solidFill>
                <a:latin typeface="Brush Script MT" panose="03060802040406070304" pitchFamily="66" charset="0"/>
              </a:rPr>
              <a:t>:                         </a:t>
            </a:r>
            <a:r>
              <a:rPr lang="es-ES" sz="9600" b="1" u="sng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En frio</a:t>
            </a:r>
            <a:r>
              <a:rPr lang="es-ES" sz="9600" b="1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:</a:t>
            </a:r>
            <a:endParaRPr lang="es-ES" sz="9600" b="1" dirty="0">
              <a:solidFill>
                <a:schemeClr val="bg1"/>
              </a:solidFill>
              <a:latin typeface="Brush Script MT" panose="03060802040406070304" pitchFamily="66" charset="0"/>
            </a:endParaRPr>
          </a:p>
          <a:p>
            <a:pPr marL="0" indent="0">
              <a:buNone/>
            </a:pPr>
            <a:r>
              <a:rPr lang="es-ES" sz="8800" dirty="0">
                <a:solidFill>
                  <a:schemeClr val="bg1"/>
                </a:solidFill>
                <a:latin typeface="Brush Script MT" panose="03060802040406070304" pitchFamily="66" charset="0"/>
              </a:rPr>
              <a:t>Cervicales-lumbares	   </a:t>
            </a:r>
            <a:r>
              <a:rPr lang="es-ES" sz="8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Torceduras-Golpes</a:t>
            </a:r>
            <a:endParaRPr lang="es-ES" sz="8800" dirty="0">
              <a:solidFill>
                <a:schemeClr val="bg1"/>
              </a:solidFill>
              <a:latin typeface="Brush Script MT" panose="03060802040406070304" pitchFamily="66" charset="0"/>
            </a:endParaRPr>
          </a:p>
          <a:p>
            <a:pPr marL="0" indent="0">
              <a:buNone/>
            </a:pPr>
            <a:r>
              <a:rPr lang="es-ES" sz="8800" dirty="0">
                <a:solidFill>
                  <a:schemeClr val="bg1"/>
                </a:solidFill>
                <a:latin typeface="Brush Script MT" panose="03060802040406070304" pitchFamily="66" charset="0"/>
              </a:rPr>
              <a:t>Cólicos-enfriamientos  </a:t>
            </a:r>
            <a:r>
              <a:rPr lang="es-ES" sz="8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           Migrañas-Inflamaciones</a:t>
            </a:r>
            <a:endParaRPr lang="es-ES" sz="8800" dirty="0">
              <a:solidFill>
                <a:schemeClr val="bg1"/>
              </a:solidFill>
              <a:latin typeface="Brush Script MT" panose="03060802040406070304" pitchFamily="66" charset="0"/>
            </a:endParaRPr>
          </a:p>
          <a:p>
            <a:pPr marL="0" indent="0">
              <a:buNone/>
            </a:pPr>
            <a:r>
              <a:rPr lang="es-ES" sz="8800" dirty="0">
                <a:solidFill>
                  <a:schemeClr val="bg1"/>
                </a:solidFill>
                <a:latin typeface="Brush Script MT" panose="03060802040406070304" pitchFamily="66" charset="0"/>
              </a:rPr>
              <a:t>Dolores musculares	              </a:t>
            </a:r>
            <a:r>
              <a:rPr lang="es-ES" sz="8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Dolores </a:t>
            </a:r>
            <a:r>
              <a:rPr lang="es-ES" sz="8800" dirty="0">
                <a:solidFill>
                  <a:schemeClr val="bg1"/>
                </a:solidFill>
                <a:latin typeface="Brush Script MT" panose="03060802040406070304" pitchFamily="66" charset="0"/>
              </a:rPr>
              <a:t>de cabeza</a:t>
            </a:r>
          </a:p>
          <a:p>
            <a:pPr marL="0" indent="0">
              <a:buNone/>
            </a:pPr>
            <a:r>
              <a:rPr lang="es-ES" sz="8800" dirty="0">
                <a:solidFill>
                  <a:schemeClr val="bg1"/>
                </a:solidFill>
                <a:latin typeface="Brush Script MT" panose="03060802040406070304" pitchFamily="66" charset="0"/>
              </a:rPr>
              <a:t>Dolores óseos-Tirones	  </a:t>
            </a:r>
            <a:r>
              <a:rPr lang="es-ES" sz="8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Fiebre- </a:t>
            </a:r>
            <a:r>
              <a:rPr lang="es-ES" sz="8800" dirty="0">
                <a:solidFill>
                  <a:schemeClr val="bg1"/>
                </a:solidFill>
                <a:latin typeface="Brush Script MT" panose="03060802040406070304" pitchFamily="66" charset="0"/>
              </a:rPr>
              <a:t>Esguinces</a:t>
            </a:r>
          </a:p>
          <a:p>
            <a:pPr marL="0" indent="0">
              <a:buNone/>
            </a:pPr>
            <a:r>
              <a:rPr lang="es-ES" sz="8800" dirty="0">
                <a:solidFill>
                  <a:schemeClr val="bg1"/>
                </a:solidFill>
                <a:latin typeface="Brush Script MT" panose="03060802040406070304" pitchFamily="66" charset="0"/>
              </a:rPr>
              <a:t>Pinzamientos-Contracturas</a:t>
            </a:r>
            <a:r>
              <a:rPr lang="es-ES" sz="8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…</a:t>
            </a:r>
          </a:p>
          <a:p>
            <a:pPr marL="0" indent="0" algn="l">
              <a:buNone/>
            </a:pPr>
            <a:endParaRPr lang="es-ES" sz="6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s-ES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P.V.P: 4.50 €</a:t>
            </a:r>
            <a:r>
              <a:rPr lang="es-ES" sz="8000" dirty="0">
                <a:solidFill>
                  <a:schemeClr val="bg1"/>
                </a:solidFill>
                <a:latin typeface="Brush Script MT" panose="03060802040406070304" pitchFamily="66" charset="0"/>
              </a:rPr>
              <a:t>/Ud</a:t>
            </a:r>
            <a:r>
              <a:rPr lang="es-ES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.</a:t>
            </a:r>
          </a:p>
          <a:p>
            <a:pPr marL="320040" lvl="1" indent="0">
              <a:buNone/>
            </a:pPr>
            <a:r>
              <a:rPr lang="es-ES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Ref.15</a:t>
            </a:r>
            <a:endParaRPr lang="es-ES" sz="8000" dirty="0">
              <a:solidFill>
                <a:schemeClr val="bg1"/>
              </a:solidFill>
              <a:latin typeface="Brush Script MT" panose="03060802040406070304" pitchFamily="66" charset="0"/>
            </a:endParaRPr>
          </a:p>
          <a:p>
            <a:pPr>
              <a:buClr>
                <a:schemeClr val="bg1"/>
              </a:buClr>
            </a:pPr>
            <a:r>
              <a:rPr lang="es-ES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A </a:t>
            </a:r>
            <a:r>
              <a:rPr lang="es-ES" sz="8000" dirty="0">
                <a:solidFill>
                  <a:schemeClr val="bg1"/>
                </a:solidFill>
                <a:latin typeface="Brush Script MT" panose="03060802040406070304" pitchFamily="66" charset="0"/>
              </a:rPr>
              <a:t>partir de </a:t>
            </a:r>
            <a:r>
              <a:rPr lang="es-ES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30 </a:t>
            </a:r>
            <a:r>
              <a:rPr lang="es-ES" sz="8000" dirty="0">
                <a:solidFill>
                  <a:schemeClr val="bg1"/>
                </a:solidFill>
                <a:latin typeface="Brush Script MT" panose="03060802040406070304" pitchFamily="66" charset="0"/>
              </a:rPr>
              <a:t>unid. </a:t>
            </a:r>
            <a:r>
              <a:rPr lang="es-ES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3,40 €</a:t>
            </a:r>
            <a:r>
              <a:rPr lang="es-ES" sz="8000" dirty="0">
                <a:solidFill>
                  <a:schemeClr val="bg1"/>
                </a:solidFill>
                <a:latin typeface="Brush Script MT" panose="03060802040406070304" pitchFamily="66" charset="0"/>
              </a:rPr>
              <a:t>/Ud.</a:t>
            </a:r>
          </a:p>
          <a:p>
            <a:pPr marL="320040" lvl="1" indent="0">
              <a:buNone/>
            </a:pPr>
            <a:r>
              <a:rPr lang="es-ES" sz="8000" dirty="0">
                <a:solidFill>
                  <a:schemeClr val="bg1"/>
                </a:solidFill>
                <a:latin typeface="Brush Script MT" panose="03060802040406070304" pitchFamily="66" charset="0"/>
              </a:rPr>
              <a:t>Ref. </a:t>
            </a:r>
            <a:r>
              <a:rPr lang="es-ES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16</a:t>
            </a:r>
            <a:endParaRPr lang="es-ES" sz="8000" dirty="0">
              <a:solidFill>
                <a:schemeClr val="bg1"/>
              </a:solidFill>
              <a:latin typeface="Brush Script MT" panose="03060802040406070304" pitchFamily="66" charset="0"/>
            </a:endParaRPr>
          </a:p>
          <a:p>
            <a:pPr marL="0" indent="0">
              <a:buNone/>
            </a:pPr>
            <a:endParaRPr lang="es-ES" sz="2600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752765" y="1384553"/>
            <a:ext cx="8989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La gran ventaja del </a:t>
            </a:r>
            <a:r>
              <a:rPr lang="es-ES" sz="1600" u="sng" dirty="0">
                <a:solidFill>
                  <a:schemeClr val="bg1"/>
                </a:solidFill>
                <a:hlinkClick r:id="rId3"/>
              </a:rPr>
              <a:t>saco térmico</a:t>
            </a:r>
            <a:r>
              <a:rPr lang="es-ES" sz="1600" dirty="0">
                <a:solidFill>
                  <a:schemeClr val="bg1"/>
                </a:solidFill>
              </a:rPr>
              <a:t> es que podemos aplicar una terapia de calor o de frío, según nuestras necesidades, y si esta es combinada con la </a:t>
            </a:r>
            <a:r>
              <a:rPr lang="es-ES" sz="1600" u="sng" dirty="0">
                <a:solidFill>
                  <a:schemeClr val="bg1"/>
                </a:solidFill>
                <a:hlinkClick r:id="rId4"/>
              </a:rPr>
              <a:t>aromaterapia</a:t>
            </a:r>
            <a:r>
              <a:rPr lang="es-ES" sz="1600" dirty="0">
                <a:solidFill>
                  <a:schemeClr val="bg1"/>
                </a:solidFill>
              </a:rPr>
              <a:t> de nuestras </a:t>
            </a:r>
            <a:r>
              <a:rPr lang="es-ES" sz="1600" u="sng" dirty="0">
                <a:solidFill>
                  <a:schemeClr val="bg1"/>
                </a:solidFill>
                <a:hlinkClick r:id="rId4"/>
              </a:rPr>
              <a:t>hierbas</a:t>
            </a:r>
            <a:r>
              <a:rPr lang="es-ES" sz="1600" dirty="0">
                <a:solidFill>
                  <a:schemeClr val="bg1"/>
                </a:solidFill>
              </a:rPr>
              <a:t>, nos ofrece unos efectos inmediatos y una alternativa diferente que no encontraremos en otros productos.</a:t>
            </a:r>
          </a:p>
        </p:txBody>
      </p:sp>
    </p:spTree>
    <p:extLst>
      <p:ext uri="{BB962C8B-B14F-4D97-AF65-F5344CB8AC3E}">
        <p14:creationId xmlns:p14="http://schemas.microsoft.com/office/powerpoint/2010/main" val="37095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94747" y="506981"/>
            <a:ext cx="8669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chemeClr val="bg1"/>
                </a:solidFill>
                <a:latin typeface="Edwardian Script ITC" panose="030303020407070D0804" pitchFamily="66" charset="0"/>
              </a:rPr>
              <a:t>8</a:t>
            </a:r>
            <a:r>
              <a:rPr lang="es-ES" sz="7200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. Bisutería</a:t>
            </a:r>
            <a:endParaRPr lang="es-ES" sz="7200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00324" y="4994201"/>
            <a:ext cx="137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Ref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17:</a:t>
            </a:r>
            <a:endParaRPr lang="es-ES" sz="2400" dirty="0" smtClean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1026" name="Picture 2" descr="Llavero ra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70" y="2470754"/>
            <a:ext cx="1402768" cy="2493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Llavero estre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056" y="2500391"/>
            <a:ext cx="1402768" cy="2493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Llavero cact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42" y="2500391"/>
            <a:ext cx="1402768" cy="2493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Llavero buh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77" y="2500391"/>
            <a:ext cx="1402768" cy="2493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4" name="Picture 10" descr="Llavero re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777" y="2500391"/>
            <a:ext cx="1402769" cy="2493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6" name="Picture 12" descr="Llavero tortug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878" y="2500391"/>
            <a:ext cx="1402768" cy="2493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CuadroTexto 1"/>
          <p:cNvSpPr txBox="1"/>
          <p:nvPr/>
        </p:nvSpPr>
        <p:spPr>
          <a:xfrm>
            <a:off x="1100324" y="1461089"/>
            <a:ext cx="10194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Llaveros elaborados artesanalmente por discapacitados de la Fundación Nuestra Señora del Camino.</a:t>
            </a:r>
            <a:endParaRPr lang="es-ES" sz="28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910028" y="4994201"/>
            <a:ext cx="137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Ref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18: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627219" y="4994200"/>
            <a:ext cx="137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Ref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19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: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218246" y="4994199"/>
            <a:ext cx="137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Ref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20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: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864034" y="4994199"/>
            <a:ext cx="137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Ref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21: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603244" y="5020122"/>
            <a:ext cx="137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Ref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22: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100324" y="5597697"/>
            <a:ext cx="544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PVP: precio único  3,50 € por referencia. 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87131" y="1584100"/>
            <a:ext cx="82811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Todos </a:t>
            </a:r>
            <a:r>
              <a:rPr lang="es-ES" sz="3200" dirty="0">
                <a:solidFill>
                  <a:schemeClr val="bg1"/>
                </a:solidFill>
                <a:latin typeface="Brush Script MT" panose="03060802040406070304" pitchFamily="66" charset="0"/>
              </a:rPr>
              <a:t>los precios llevan el </a:t>
            </a:r>
            <a:r>
              <a:rPr lang="es-ES" sz="3200" dirty="0">
                <a:solidFill>
                  <a:schemeClr val="bg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IVA</a:t>
            </a:r>
            <a:r>
              <a:rPr lang="es-ES" sz="3200" dirty="0">
                <a:solidFill>
                  <a:schemeClr val="bg1"/>
                </a:solidFill>
                <a:latin typeface="Brush Script MT" panose="03060802040406070304" pitchFamily="66" charset="0"/>
              </a:rPr>
              <a:t> incluido 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Brush Script MT" panose="03060802040406070304" pitchFamily="66" charset="0"/>
              </a:rPr>
              <a:t>Los portes  son a cargo del </a:t>
            </a:r>
            <a:r>
              <a:rPr lang="es-ES" sz="32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comprador. </a:t>
            </a:r>
            <a:endParaRPr lang="es-ES" sz="3200" dirty="0">
              <a:solidFill>
                <a:schemeClr val="bg1"/>
              </a:solidFill>
              <a:latin typeface="Brush Script MT" panose="03060802040406070304" pitchFamily="66" charset="0"/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Brush Script MT" panose="03060802040406070304" pitchFamily="66" charset="0"/>
              </a:rPr>
              <a:t>Pedidos a : </a:t>
            </a:r>
            <a:endParaRPr lang="es-ES" sz="3200" dirty="0" smtClean="0">
              <a:solidFill>
                <a:schemeClr val="bg1"/>
              </a:solidFill>
              <a:latin typeface="Brush Script MT" panose="03060802040406070304" pitchFamily="66" charset="0"/>
            </a:endParaRPr>
          </a:p>
          <a:p>
            <a:pPr algn="ctr"/>
            <a:endParaRPr lang="es-ES" sz="3200" dirty="0">
              <a:solidFill>
                <a:schemeClr val="bg1"/>
              </a:solidFill>
              <a:latin typeface="Brush Script MT" panose="03060802040406070304" pitchFamily="66" charset="0"/>
              <a:hlinkClick r:id="rId2"/>
            </a:endParaRP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Brush Script MT" panose="03060802040406070304" pitchFamily="66" charset="0"/>
                <a:hlinkClick r:id="rId2"/>
              </a:rPr>
              <a:t>CaprichitosMadrileños@Outlook.com</a:t>
            </a:r>
            <a:endParaRPr lang="es-ES" sz="3200" dirty="0" smtClean="0">
              <a:solidFill>
                <a:schemeClr val="bg1"/>
              </a:solidFill>
              <a:latin typeface="Brush Script MT" panose="03060802040406070304" pitchFamily="66" charset="0"/>
            </a:endParaRPr>
          </a:p>
          <a:p>
            <a:pPr algn="ctr"/>
            <a:endParaRPr lang="es-ES" sz="3200" dirty="0" smtClean="0">
              <a:solidFill>
                <a:schemeClr val="bg1"/>
              </a:solidFill>
              <a:latin typeface="Brush Script MT" panose="03060802040406070304" pitchFamily="66" charset="0"/>
            </a:endParaRP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Muchas Gracias</a:t>
            </a:r>
            <a:endParaRPr lang="es-ES" sz="32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4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23504" y="708338"/>
            <a:ext cx="6194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Lucida Bright" panose="02040602050505020304" pitchFamily="18" charset="0"/>
              </a:rPr>
              <a:t>PRODUCTOS</a:t>
            </a:r>
            <a:endParaRPr lang="es-ES" sz="4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80000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328095" y="1616545"/>
            <a:ext cx="479014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800" dirty="0" smtClean="0">
                <a:solidFill>
                  <a:schemeClr val="bg1"/>
                </a:solidFill>
              </a:rPr>
              <a:t>Caramelos Violeta</a:t>
            </a:r>
          </a:p>
          <a:p>
            <a:pPr marL="342900" indent="-342900">
              <a:buAutoNum type="arabicPeriod"/>
            </a:pPr>
            <a:r>
              <a:rPr lang="es-ES" sz="2800" dirty="0" smtClean="0">
                <a:solidFill>
                  <a:schemeClr val="bg1"/>
                </a:solidFill>
              </a:rPr>
              <a:t>Aceite de oliva</a:t>
            </a:r>
          </a:p>
          <a:p>
            <a:pPr marL="342900" indent="-342900">
              <a:buAutoNum type="arabicPeriod"/>
            </a:pPr>
            <a:r>
              <a:rPr lang="es-ES" sz="2800" dirty="0" smtClean="0">
                <a:solidFill>
                  <a:schemeClr val="bg1"/>
                </a:solidFill>
              </a:rPr>
              <a:t>Quesos</a:t>
            </a:r>
          </a:p>
          <a:p>
            <a:pPr marL="342900" indent="-342900">
              <a:buAutoNum type="arabicPeriod"/>
            </a:pPr>
            <a:r>
              <a:rPr lang="es-ES" sz="2800" dirty="0" smtClean="0">
                <a:solidFill>
                  <a:schemeClr val="bg1"/>
                </a:solidFill>
              </a:rPr>
              <a:t>Garbanzos</a:t>
            </a:r>
          </a:p>
          <a:p>
            <a:pPr marL="342900" indent="-342900">
              <a:buAutoNum type="arabicPeriod"/>
            </a:pPr>
            <a:r>
              <a:rPr lang="es-ES" sz="2800" dirty="0" smtClean="0">
                <a:solidFill>
                  <a:schemeClr val="bg1"/>
                </a:solidFill>
              </a:rPr>
              <a:t>Miel</a:t>
            </a:r>
          </a:p>
          <a:p>
            <a:pPr marL="342900" indent="-342900">
              <a:buAutoNum type="arabicPeriod"/>
            </a:pPr>
            <a:r>
              <a:rPr lang="es-ES" sz="2800" dirty="0" smtClean="0">
                <a:solidFill>
                  <a:schemeClr val="bg1"/>
                </a:solidFill>
              </a:rPr>
              <a:t>Mermelada</a:t>
            </a:r>
          </a:p>
          <a:p>
            <a:pPr marL="342900" indent="-342900">
              <a:buAutoNum type="arabicPeriod"/>
            </a:pPr>
            <a:r>
              <a:rPr lang="es-ES" sz="2800" dirty="0" smtClean="0">
                <a:solidFill>
                  <a:schemeClr val="bg1"/>
                </a:solidFill>
              </a:rPr>
              <a:t>Sacos térmicos</a:t>
            </a:r>
          </a:p>
          <a:p>
            <a:pPr marL="342900" indent="-342900">
              <a:buAutoNum type="arabicPeriod"/>
            </a:pPr>
            <a:r>
              <a:rPr lang="es-ES" sz="2800" dirty="0" smtClean="0">
                <a:solidFill>
                  <a:schemeClr val="bg1"/>
                </a:solidFill>
              </a:rPr>
              <a:t>Bisutería</a:t>
            </a:r>
          </a:p>
          <a:p>
            <a:pPr marL="342900" indent="-342900">
              <a:buAutoNum type="arabicPeriod"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Picture 12" descr="Resultado de imagen de pajaro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356">
            <a:off x="166461" y="-995076"/>
            <a:ext cx="4822600" cy="4822600"/>
          </a:xfrm>
          <a:prstGeom prst="rect">
            <a:avLst/>
          </a:prstGeom>
          <a:noFill/>
          <a:effectLst>
            <a:outerShdw blurRad="431800" dist="50800" dir="5400000" sx="102000" sy="102000" algn="ctr" rotWithShape="0">
              <a:schemeClr val="bg1">
                <a:lumMod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Resultado de imagen de pajaro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3059">
            <a:off x="6985852" y="2579214"/>
            <a:ext cx="4995534" cy="4995534"/>
          </a:xfrm>
          <a:prstGeom prst="rect">
            <a:avLst/>
          </a:prstGeom>
          <a:noFill/>
          <a:effectLst>
            <a:outerShdw blurRad="431800" dist="50800" dir="5400000" sx="102000" sy="102000" algn="ctr" rotWithShape="0">
              <a:schemeClr val="bg1">
                <a:lumMod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6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48947" y="437477"/>
            <a:ext cx="6119446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1.Caramelos violeta</a:t>
            </a:r>
            <a:endParaRPr lang="es-ES" sz="7200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8" name="Picture 12" descr="Resultado de imagen de pajaro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3736">
            <a:off x="7998439" y="3558117"/>
            <a:ext cx="3849242" cy="3849242"/>
          </a:xfrm>
          <a:prstGeom prst="rect">
            <a:avLst/>
          </a:prstGeom>
          <a:noFill/>
          <a:effectLst>
            <a:outerShdw blurRad="431800" dist="50800" dir="5400000" sx="102000" sy="102000" algn="ctr" rotWithShape="0">
              <a:schemeClr val="bg1">
                <a:lumMod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307068" y="3374135"/>
            <a:ext cx="70576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Deliciosos y pequeños caramelos 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típicos de Madrid con </a:t>
            </a:r>
            <a:r>
              <a:rPr lang="es-E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forma de violeta y sabor a mora. Auténtico sabor tradicional. Su color, olor y sabor no te dejarán indiferente. No están envueltos de manera individual. Sus medidas son de 2 cm aprox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.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Cuenta </a:t>
            </a:r>
            <a:r>
              <a:rPr lang="es-E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la leyenda que el rey Alfonso XIII solía regalar estos caramelos a su esposa y a sus amantes. </a:t>
            </a:r>
          </a:p>
        </p:txBody>
      </p:sp>
      <p:pic>
        <p:nvPicPr>
          <p:cNvPr id="9" name="3 Marcador de contenido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2" y="1416466"/>
            <a:ext cx="2513216" cy="2517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2" y="660818"/>
            <a:ext cx="2391354" cy="2442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/>
          <p:cNvSpPr txBox="1"/>
          <p:nvPr/>
        </p:nvSpPr>
        <p:spPr>
          <a:xfrm>
            <a:off x="8324876" y="1202458"/>
            <a:ext cx="407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Caja </a:t>
            </a:r>
            <a:r>
              <a:rPr lang="es-ES" sz="2800" dirty="0">
                <a:solidFill>
                  <a:schemeClr val="bg1"/>
                </a:solidFill>
                <a:latin typeface="Brush Script MT" panose="03060802040406070304" pitchFamily="66" charset="0"/>
              </a:rPr>
              <a:t>pequeña de 100 </a:t>
            </a:r>
            <a:r>
              <a:rPr lang="es-ES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gr, </a:t>
            </a:r>
            <a:endParaRPr lang="es-ES" sz="28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6545" y="4512448"/>
            <a:ext cx="3231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Brush Script MT" panose="03060802040406070304" pitchFamily="66" charset="0"/>
              </a:rPr>
              <a:t>Bolsa de 200 </a:t>
            </a:r>
            <a:r>
              <a:rPr lang="es-ES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gr</a:t>
            </a:r>
            <a:r>
              <a:rPr lang="es-ES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,</a:t>
            </a:r>
            <a:endParaRPr lang="es-ES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76545" y="4069725"/>
            <a:ext cx="2513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Refª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. 01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324876" y="806808"/>
            <a:ext cx="2513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Refª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. 02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08081" y="5091077"/>
            <a:ext cx="2513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PVP: 2,75€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386472" y="1766156"/>
            <a:ext cx="2513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PVP: 1,95 €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43345" y="387926"/>
            <a:ext cx="11485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2, Aceite De Oliva Campo Real </a:t>
            </a:r>
            <a:endParaRPr lang="es-ES" sz="7200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11671" y="1547721"/>
            <a:ext cx="10515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Brush Script MT" panose="03060802040406070304" pitchFamily="66" charset="0"/>
              </a:rPr>
              <a:t>“Aceite de </a:t>
            </a:r>
            <a:r>
              <a:rPr lang="es-ES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oliva virgen extra, </a:t>
            </a:r>
            <a:r>
              <a:rPr lang="es-ES" sz="2800" dirty="0">
                <a:solidFill>
                  <a:schemeClr val="bg1"/>
                </a:solidFill>
                <a:latin typeface="Brush Script MT" panose="03060802040406070304" pitchFamily="66" charset="0"/>
              </a:rPr>
              <a:t>de categoría superior obtenido directamente de las aceitunas y solo mediante procedimientos </a:t>
            </a:r>
            <a:r>
              <a:rPr lang="es-E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mecánicos</a:t>
            </a:r>
            <a:r>
              <a:rPr lang="es-ES" sz="2800" dirty="0">
                <a:solidFill>
                  <a:schemeClr val="bg1"/>
                </a:solidFill>
                <a:latin typeface="Brush Script MT" panose="03060802040406070304" pitchFamily="66" charset="0"/>
              </a:rPr>
              <a:t>.”</a:t>
            </a:r>
          </a:p>
        </p:txBody>
      </p:sp>
      <p:pic>
        <p:nvPicPr>
          <p:cNvPr id="1026" name="Picture 2" descr="Resultado de imagen de aceite campo r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82" y="2119567"/>
            <a:ext cx="2770875" cy="4156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CuadroTexto 12"/>
          <p:cNvSpPr txBox="1"/>
          <p:nvPr/>
        </p:nvSpPr>
        <p:spPr>
          <a:xfrm>
            <a:off x="711672" y="3008737"/>
            <a:ext cx="443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u="sng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Aceite Campo Real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: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507731" y="2302181"/>
            <a:ext cx="137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latin typeface="Brush Script MT" panose="03060802040406070304" pitchFamily="66" charset="0"/>
              </a:rPr>
              <a:t>Refª</a:t>
            </a:r>
            <a:r>
              <a:rPr lang="es-ES" sz="2400" dirty="0" smtClean="0">
                <a:latin typeface="Brush Script MT" panose="03060802040406070304" pitchFamily="66" charset="0"/>
              </a:rPr>
              <a:t>. 03</a:t>
            </a:r>
            <a:endParaRPr lang="es-ES" sz="2400" dirty="0">
              <a:latin typeface="Brush Script MT" panose="03060802040406070304" pitchFamily="66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507731" y="5814215"/>
            <a:ext cx="137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latin typeface="Brush Script MT" panose="03060802040406070304" pitchFamily="66" charset="0"/>
              </a:rPr>
              <a:t>Refª</a:t>
            </a:r>
            <a:r>
              <a:rPr lang="es-ES" sz="2400" dirty="0" smtClean="0">
                <a:latin typeface="Brush Script MT" panose="03060802040406070304" pitchFamily="66" charset="0"/>
              </a:rPr>
              <a:t>. 04</a:t>
            </a:r>
            <a:endParaRPr lang="es-ES" sz="2400" dirty="0">
              <a:latin typeface="Brush Script MT" panose="03060802040406070304" pitchFamily="66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126245" y="5814215"/>
            <a:ext cx="1370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latin typeface="Brush Script MT" panose="03060802040406070304" pitchFamily="66" charset="0"/>
              </a:rPr>
              <a:t>Refª</a:t>
            </a:r>
            <a:r>
              <a:rPr lang="es-ES" sz="2000" dirty="0" smtClean="0">
                <a:latin typeface="Brush Script MT" panose="03060802040406070304" pitchFamily="66" charset="0"/>
              </a:rPr>
              <a:t>. 05</a:t>
            </a:r>
            <a:endParaRPr lang="es-ES" sz="2000" dirty="0">
              <a:latin typeface="Brush Script MT" panose="03060802040406070304" pitchFamily="66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11672" y="3889720"/>
            <a:ext cx="424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Refª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. 03 : 250 Ml 2,40 Euros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11672" y="4424966"/>
            <a:ext cx="5172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Refª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. 04 : 500 Ml 3.60 Euros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11671" y="4960212"/>
            <a:ext cx="4789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Refª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. 05 : 750 Ml 4,60 Euros 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5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3345" y="387926"/>
            <a:ext cx="11485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2,1 Aceite De Oliva (Santa lucía)</a:t>
            </a:r>
            <a:endParaRPr lang="es-ES" sz="7200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12" name="Picture 6" descr="Resultado de imagen de santa lucia ace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175" y="2547235"/>
            <a:ext cx="4745177" cy="3404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" name="CuadroTexto 13"/>
          <p:cNvSpPr txBox="1"/>
          <p:nvPr/>
        </p:nvSpPr>
        <p:spPr>
          <a:xfrm>
            <a:off x="6583573" y="3800045"/>
            <a:ext cx="1370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latin typeface="Brush Script MT" panose="03060802040406070304" pitchFamily="66" charset="0"/>
              </a:rPr>
              <a:t>Refª</a:t>
            </a:r>
            <a:r>
              <a:rPr lang="es-ES" sz="2000" dirty="0" smtClean="0">
                <a:latin typeface="Brush Script MT" panose="03060802040406070304" pitchFamily="66" charset="0"/>
              </a:rPr>
              <a:t>. 06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0057827" y="2573475"/>
            <a:ext cx="1370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latin typeface="Brush Script MT" panose="03060802040406070304" pitchFamily="66" charset="0"/>
              </a:rPr>
              <a:t>Refª</a:t>
            </a:r>
            <a:r>
              <a:rPr lang="es-ES" sz="2000" dirty="0" smtClean="0">
                <a:latin typeface="Brush Script MT" panose="03060802040406070304" pitchFamily="66" charset="0"/>
              </a:rPr>
              <a:t>. 09</a:t>
            </a:r>
            <a:endParaRPr lang="es-ES" sz="2000" dirty="0">
              <a:latin typeface="Brush Script MT" panose="03060802040406070304" pitchFamily="66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377024" y="2610783"/>
            <a:ext cx="1370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latin typeface="Brush Script MT" panose="03060802040406070304" pitchFamily="66" charset="0"/>
              </a:rPr>
              <a:t>Refª</a:t>
            </a:r>
            <a:r>
              <a:rPr lang="es-ES" sz="2000" dirty="0" smtClean="0">
                <a:latin typeface="Brush Script MT" panose="03060802040406070304" pitchFamily="66" charset="0"/>
              </a:rPr>
              <a:t>. 08</a:t>
            </a:r>
            <a:endParaRPr lang="es-ES" sz="2000" dirty="0">
              <a:latin typeface="Brush Script MT" panose="03060802040406070304" pitchFamily="66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395549" y="2973585"/>
            <a:ext cx="1370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latin typeface="Brush Script MT" panose="03060802040406070304" pitchFamily="66" charset="0"/>
              </a:rPr>
              <a:t>Refª</a:t>
            </a:r>
            <a:r>
              <a:rPr lang="es-ES" sz="2000" dirty="0" smtClean="0">
                <a:latin typeface="Brush Script MT" panose="03060802040406070304" pitchFamily="66" charset="0"/>
              </a:rPr>
              <a:t>. 07</a:t>
            </a:r>
            <a:endParaRPr lang="es-ES" sz="2000" dirty="0">
              <a:latin typeface="Brush Script MT" panose="030608020404060703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95460" y="1346906"/>
            <a:ext cx="10084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La </a:t>
            </a:r>
            <a:r>
              <a:rPr lang="es-ES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Sat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es-E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Santa Lucía está ubicada en la localidad madrileña de Carabaña, dentro de la comarca de Las Vegas y la superficie dedicada al olivar es de 1.200 hectáreas, con una gran cantidad de olivos centenarios.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95454" y="2766251"/>
            <a:ext cx="4397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Refª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. 06 : Bote de cristal 125ml a 1,40€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95454" y="3494398"/>
            <a:ext cx="4958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Refª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. 07 : Bote de cristal 250ml a 2.50€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95455" y="4462543"/>
            <a:ext cx="4778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Refª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. 08 : Bote de cristal 500ml a 4,95€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695456" y="5329243"/>
            <a:ext cx="512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Refª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. 09 : Bote de cristal 750ml a 6,05€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3944" y="213672"/>
            <a:ext cx="8602574" cy="1467715"/>
          </a:xfrm>
        </p:spPr>
        <p:txBody>
          <a:bodyPr/>
          <a:lstStyle/>
          <a:p>
            <a:r>
              <a:rPr lang="es-ES" sz="7200" dirty="0" smtClean="0">
                <a:latin typeface="Edwardian Script ITC" panose="030303020407070D0804" pitchFamily="66" charset="0"/>
              </a:rPr>
              <a:t>3.Queso Curado </a:t>
            </a:r>
            <a:endParaRPr lang="es-ES" sz="7200" dirty="0">
              <a:latin typeface="Edwardian Script ITC" panose="030303020407070D08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050">
            <a:off x="8246665" y="-912021"/>
            <a:ext cx="4098574" cy="42493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050">
            <a:off x="681379" y="9951498"/>
            <a:ext cx="3569454" cy="370076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91458" y="2202141"/>
            <a:ext cx="4649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Q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ueso  de oveja  curado procedente de ovejas autóctonas, elaborado por mini quesería artesanal ubicada en </a:t>
            </a:r>
            <a:r>
              <a:rPr lang="es-ES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Guadalix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de la sierra de Madrid.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499624" y="2156749"/>
            <a:ext cx="137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Refª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. 10 :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2050" name="Picture 2" descr="Resultado de imagen de peña rubia guadalix que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391" y="2601234"/>
            <a:ext cx="4958280" cy="3293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CuadroTexto 3"/>
          <p:cNvSpPr txBox="1"/>
          <p:nvPr/>
        </p:nvSpPr>
        <p:spPr>
          <a:xfrm>
            <a:off x="2135086" y="1373997"/>
            <a:ext cx="8049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u="sng" dirty="0">
                <a:solidFill>
                  <a:schemeClr val="bg1"/>
                </a:solidFill>
                <a:latin typeface="Brush Script MT" panose="03060802040406070304" pitchFamily="66" charset="0"/>
              </a:rPr>
              <a:t>El queso artesanal de la sierra de </a:t>
            </a:r>
            <a:r>
              <a:rPr lang="es-ES" sz="4000" u="sng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Madrid</a:t>
            </a:r>
            <a:r>
              <a:rPr lang="es-ES" sz="4000" u="sng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91458" y="4172755"/>
            <a:ext cx="4649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Cuñas de aproximadamente 350 gr. Aproximadamente.  4,55€ </a:t>
            </a:r>
          </a:p>
          <a:p>
            <a:r>
              <a:rPr lang="es-E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                     (1kg. 13€)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2275" y="464116"/>
            <a:ext cx="8512421" cy="1274532"/>
          </a:xfrm>
        </p:spPr>
        <p:txBody>
          <a:bodyPr/>
          <a:lstStyle/>
          <a:p>
            <a:r>
              <a:rPr lang="es-ES" b="1" dirty="0" smtClean="0">
                <a:latin typeface="Edwardian Script ITC" panose="030303020407070D0804" pitchFamily="66" charset="0"/>
              </a:rPr>
              <a:t>4. </a:t>
            </a:r>
            <a:r>
              <a:rPr lang="es-ES" sz="7200" b="1" dirty="0" smtClean="0">
                <a:latin typeface="Edwardian Script ITC" panose="030303020407070D0804" pitchFamily="66" charset="0"/>
              </a:rPr>
              <a:t>Garbanzos</a:t>
            </a:r>
            <a:r>
              <a:rPr lang="es-ES" b="1" dirty="0" smtClean="0">
                <a:latin typeface="Edwardian Script ITC" panose="030303020407070D0804" pitchFamily="66" charset="0"/>
              </a:rPr>
              <a:t>  </a:t>
            </a:r>
            <a:endParaRPr lang="es-ES" b="1" dirty="0">
              <a:latin typeface="Edwardian Script ITC" panose="030303020407070D08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1713">
            <a:off x="6718571" y="-1570712"/>
            <a:ext cx="5596234" cy="578206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48088" y="1738648"/>
            <a:ext cx="109815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“Se 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caracterizan </a:t>
            </a:r>
            <a:r>
              <a:rPr lang="es-E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por ser de piel muy fina que no se desprende al 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cocinarlos, </a:t>
            </a:r>
            <a:r>
              <a:rPr lang="es-E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textura tierna. Sabor intenso y por la capacidad de absorber muy bien los aromas y los sabores del guiso. Imprescindible para </a:t>
            </a:r>
            <a:r>
              <a:rPr lang="es-ES" sz="2800" dirty="0">
                <a:solidFill>
                  <a:schemeClr val="bg1"/>
                </a:solidFill>
                <a:latin typeface="Brush Script MT" panose="03060802040406070304" pitchFamily="66" charset="0"/>
              </a:rPr>
              <a:t>conseguir</a:t>
            </a:r>
            <a:r>
              <a:rPr lang="es-E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 un buen cocido.”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19" y="2935789"/>
            <a:ext cx="2624946" cy="3374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uadroTexto 10"/>
          <p:cNvSpPr txBox="1"/>
          <p:nvPr/>
        </p:nvSpPr>
        <p:spPr>
          <a:xfrm>
            <a:off x="6117465" y="3785242"/>
            <a:ext cx="451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Refª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. 11 Pedro </a:t>
            </a:r>
            <a:r>
              <a:rPr lang="es-ES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Sillano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Bolsa de 1kg 1,90 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128320" y="5047126"/>
            <a:ext cx="474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Refª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12  Castellanos Bolsa de 1 Kg 2.50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4" y="2935789"/>
            <a:ext cx="2747854" cy="3398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1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2277" y="451238"/>
            <a:ext cx="8525300" cy="1158622"/>
          </a:xfrm>
        </p:spPr>
        <p:txBody>
          <a:bodyPr/>
          <a:lstStyle/>
          <a:p>
            <a:r>
              <a:rPr lang="es-ES" sz="7200" dirty="0" smtClean="0">
                <a:latin typeface="Edwardian Script ITC" panose="030303020407070D0804" pitchFamily="66" charset="0"/>
              </a:rPr>
              <a:t>5.Miel ecológica de Madrid  </a:t>
            </a:r>
            <a:endParaRPr lang="es-ES" sz="7200" dirty="0">
              <a:latin typeface="Edwardian Script ITC" panose="030303020407070D08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558" y="-1413118"/>
            <a:ext cx="5623159" cy="581006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541482" y="2118382"/>
            <a:ext cx="57818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La Abeja Viajera S.L. es una empresa apícola ubicada en la sierra de 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Madrid. </a:t>
            </a:r>
            <a:r>
              <a:rPr lang="es-E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(Soto del Real).</a:t>
            </a: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7" y="1700012"/>
            <a:ext cx="4537637" cy="3182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uadroTexto 7"/>
          <p:cNvSpPr txBox="1"/>
          <p:nvPr/>
        </p:nvSpPr>
        <p:spPr>
          <a:xfrm>
            <a:off x="927280" y="4972216"/>
            <a:ext cx="137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Refª.13 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84874" y="3342078"/>
            <a:ext cx="344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Tarro 250 gr: 3,00€</a:t>
            </a:r>
            <a:endParaRPr lang="es-ES" sz="28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584874" y="4096699"/>
            <a:ext cx="344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Tarro 500 gr: 5,00€ </a:t>
            </a:r>
            <a:endParaRPr lang="es-ES" sz="28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8" y="2986914"/>
            <a:ext cx="1776610" cy="2507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412" y="2619373"/>
            <a:ext cx="2208803" cy="3150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uadroTexto 5"/>
          <p:cNvSpPr txBox="1"/>
          <p:nvPr/>
        </p:nvSpPr>
        <p:spPr>
          <a:xfrm>
            <a:off x="2178684" y="1373204"/>
            <a:ext cx="673685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rush Script MT" panose="03060802040406070304" pitchFamily="66" charset="0"/>
              </a:rPr>
              <a:t>Mermeladas elaboradas por las monjas Carmelitas Descalzas de </a:t>
            </a:r>
            <a:r>
              <a:rPr lang="es-E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Brush Script MT" panose="03060802040406070304" pitchFamily="66" charset="0"/>
              </a:rPr>
              <a:t>Loeches</a:t>
            </a:r>
            <a:r>
              <a:rPr lang="es-E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rush Script MT" panose="03060802040406070304" pitchFamily="66" charset="0"/>
              </a:rPr>
              <a:t> (Madrid)</a:t>
            </a:r>
            <a:endParaRPr lang="es-ES" sz="3200" b="1" dirty="0">
              <a:solidFill>
                <a:schemeClr val="accent1">
                  <a:lumMod val="40000"/>
                  <a:lumOff val="60000"/>
                </a:schemeClr>
              </a:solidFill>
              <a:latin typeface="Brush Script MT" panose="03060802040406070304" pitchFamily="66" charset="0"/>
            </a:endParaRPr>
          </a:p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797778" y="429708"/>
            <a:ext cx="8669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6. Mermelada Artesanales</a:t>
            </a:r>
            <a:endParaRPr lang="es-ES" sz="7200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574388" y="2449155"/>
            <a:ext cx="4089742" cy="437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130000"/>
            </a:pPr>
            <a:r>
              <a:rPr lang="es-ES" sz="2400" u="wavy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Sabores:</a:t>
            </a:r>
            <a:endParaRPr lang="es-ES" sz="2400" u="wavy" dirty="0">
              <a:solidFill>
                <a:schemeClr val="bg1"/>
              </a:solidFill>
              <a:latin typeface="Brush Script MT" panose="03060802040406070304" pitchFamily="66" charset="0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Fresa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Fresa con chocolate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Naranja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Naranja con chocolate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Ciruela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Ciruela con chocolate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Calabaza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Higo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130000"/>
            </a:pP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81713">
            <a:off x="7036789" y="-1624412"/>
            <a:ext cx="5596234" cy="578206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998522" y="2985159"/>
            <a:ext cx="318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Tarro 280g a 3,50 Euros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998523" y="2469842"/>
            <a:ext cx="137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Brush Script MT" panose="03060802040406070304" pitchFamily="66" charset="0"/>
              </a:rPr>
              <a:t>Ref</a:t>
            </a:r>
            <a:r>
              <a:rPr lang="es-ES" sz="2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14: </a:t>
            </a:r>
            <a:endParaRPr lang="es-ES" sz="2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850</TotalTime>
  <Words>521</Words>
  <Application>Microsoft Office PowerPoint</Application>
  <PresentationFormat>Panorámica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5" baseType="lpstr">
      <vt:lpstr>Arial</vt:lpstr>
      <vt:lpstr>Brush Script MT</vt:lpstr>
      <vt:lpstr>Calibri</vt:lpstr>
      <vt:lpstr>Calibri Light</vt:lpstr>
      <vt:lpstr>Centaur</vt:lpstr>
      <vt:lpstr>Century Gothic</vt:lpstr>
      <vt:lpstr>Edwardian Script ITC</vt:lpstr>
      <vt:lpstr>Lucida Bright</vt:lpstr>
      <vt:lpstr>Microsoft Uighur</vt:lpstr>
      <vt:lpstr>Wingdings 2</vt:lpstr>
      <vt:lpstr>Wingdings 3</vt:lpstr>
      <vt:lpstr>HDOfficeLightV0</vt:lpstr>
      <vt:lpstr>Sala de reuniones 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3.Queso Curado </vt:lpstr>
      <vt:lpstr>4. Garbanzos  </vt:lpstr>
      <vt:lpstr>5.Miel ecológica de Madrid 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Caprichitos Madrileños</dc:title>
  <dc:creator>1GAT</dc:creator>
  <cp:lastModifiedBy>1GAT</cp:lastModifiedBy>
  <cp:revision>83</cp:revision>
  <dcterms:created xsi:type="dcterms:W3CDTF">2017-02-06T17:58:47Z</dcterms:created>
  <dcterms:modified xsi:type="dcterms:W3CDTF">2017-03-16T16:43:38Z</dcterms:modified>
</cp:coreProperties>
</file>