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5"/>
  </p:notesMasterIdLst>
  <p:sldIdLst>
    <p:sldId id="285" r:id="rId2"/>
    <p:sldId id="273" r:id="rId3"/>
    <p:sldId id="267" r:id="rId4"/>
    <p:sldId id="264" r:id="rId5"/>
    <p:sldId id="276" r:id="rId6"/>
    <p:sldId id="272" r:id="rId7"/>
    <p:sldId id="271" r:id="rId8"/>
    <p:sldId id="258" r:id="rId9"/>
    <p:sldId id="260" r:id="rId10"/>
    <p:sldId id="275" r:id="rId11"/>
    <p:sldId id="266" r:id="rId12"/>
    <p:sldId id="286" r:id="rId13"/>
    <p:sldId id="281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  <a:srgbClr val="08B8CA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BE9DE-D31F-42D3-9266-5F9C08E2DD2E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DD337-149E-4B39-9C04-B520F16EAE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DD337-149E-4B39-9C04-B520F16EAE7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00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847CFC-816F-41D0-AAC0-9BF4FEBC753E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opher17@gmail.com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200" y="2420888"/>
            <a:ext cx="7848872" cy="936104"/>
          </a:xfrm>
        </p:spPr>
        <p:txBody>
          <a:bodyPr>
            <a:no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CATÁLOGO</a:t>
            </a:r>
            <a:r>
              <a:rPr lang="es-E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</a:t>
            </a:r>
            <a:r>
              <a:rPr lang="es-E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s-ES" dirty="0" smtClean="0">
                <a:solidFill>
                  <a:srgbClr val="08B8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PRODUCTOS</a:t>
            </a:r>
            <a:br>
              <a:rPr lang="es-ES" dirty="0" smtClean="0">
                <a:solidFill>
                  <a:srgbClr val="08B8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2000" i="1" dirty="0">
                <a:solidFill>
                  <a:srgbClr val="08B8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https://coopher17.wixsite.com/ejeherma</a:t>
            </a:r>
            <a:endParaRPr lang="es-ES" sz="2000" i="1" dirty="0">
              <a:solidFill>
                <a:srgbClr val="08B8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92" y="4774436"/>
            <a:ext cx="1221456" cy="12191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Documents and Settings\Victor\Escritorio\IMG catalogos\impe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232">
            <a:off x="5560608" y="4674423"/>
            <a:ext cx="643157" cy="137783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67944" y="3670861"/>
            <a:ext cx="1566424" cy="11740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vverdu\Desktop\Fotos Catálogo\sabordecie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15" y="3669271"/>
            <a:ext cx="815554" cy="997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067944" y="1463204"/>
            <a:ext cx="1781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i="1" cap="all" dirty="0" smtClean="0"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COOPHER                                               Murcia                           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299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827584" y="692696"/>
            <a:ext cx="4464496" cy="1558925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CONSERVAS</a:t>
            </a:r>
            <a:endParaRPr lang="es-ES" sz="3200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4294967295"/>
          </p:nvPr>
        </p:nvSpPr>
        <p:spPr>
          <a:xfrm>
            <a:off x="971600" y="2564904"/>
            <a:ext cx="4104456" cy="2808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1800" dirty="0" smtClean="0"/>
          </a:p>
          <a:p>
            <a:pPr marL="0" indent="0" algn="just">
              <a:buNone/>
            </a:pPr>
            <a:r>
              <a:rPr lang="es-ES" sz="1800" dirty="0" smtClean="0"/>
              <a:t>Uno de los productos más originales, y que ofrecemos en este catálogo son la </a:t>
            </a:r>
            <a:r>
              <a:rPr lang="es-ES" sz="1800" b="1" dirty="0" smtClean="0">
                <a:solidFill>
                  <a:schemeClr val="bg2"/>
                </a:solidFill>
              </a:rPr>
              <a:t>mermelada de tomates de la huerta</a:t>
            </a:r>
            <a:r>
              <a:rPr lang="es-ES" sz="1800" dirty="0"/>
              <a:t> </a:t>
            </a:r>
            <a:r>
              <a:rPr lang="es-ES" sz="1800" dirty="0" smtClean="0"/>
              <a:t>y de melocotón. Alcachofas en conserva y melocotones en almíbar Cieza .</a:t>
            </a:r>
            <a:r>
              <a:rPr lang="es-ES" sz="2000" dirty="0">
                <a:solidFill>
                  <a:srgbClr val="3E3D2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s-ES" sz="1800" dirty="0"/>
          </a:p>
        </p:txBody>
      </p:sp>
      <p:sp>
        <p:nvSpPr>
          <p:cNvPr id="8" name="5 Marcador de texto"/>
          <p:cNvSpPr txBox="1">
            <a:spLocks/>
          </p:cNvSpPr>
          <p:nvPr/>
        </p:nvSpPr>
        <p:spPr>
          <a:xfrm>
            <a:off x="1115616" y="4653136"/>
            <a:ext cx="4680520" cy="1444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s-ES" sz="20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Precio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ermeladas 2 € / u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       Melocotón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 almíbar 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2’50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€ / 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  <a:buClrTx/>
              <a:buSzTx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        Alcachofa </a:t>
            </a:r>
            <a:r>
              <a:rPr lang="es-ES" sz="2000" dirty="0" smtClean="0">
                <a:solidFill>
                  <a:srgbClr val="3E3D2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2’50 </a:t>
            </a:r>
            <a:r>
              <a:rPr lang="es-ES" sz="2000" dirty="0">
                <a:solidFill>
                  <a:srgbClr val="3E3D2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€ / u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s-ES" sz="2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vverdu\Desktop\Fotos Catálogo\mermelada tom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692696"/>
            <a:ext cx="1617420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4497150"/>
            <a:ext cx="2857500" cy="1600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2661395"/>
            <a:ext cx="2183904" cy="16379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691919"/>
            <a:ext cx="2039888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Título"/>
          <p:cNvSpPr>
            <a:spLocks noGrp="1"/>
          </p:cNvSpPr>
          <p:nvPr>
            <p:ph type="title" idx="4294967295"/>
          </p:nvPr>
        </p:nvSpPr>
        <p:spPr>
          <a:xfrm>
            <a:off x="786657" y="908720"/>
            <a:ext cx="4392488" cy="935194"/>
          </a:xfrm>
        </p:spPr>
        <p:txBody>
          <a:bodyPr>
            <a:noAutofit/>
          </a:bodyPr>
          <a:lstStyle/>
          <a:p>
            <a:r>
              <a:rPr lang="es-ES" sz="3200" b="1" i="1" dirty="0" smtClean="0">
                <a:solidFill>
                  <a:srgbClr val="002060"/>
                </a:solidFill>
                <a:latin typeface="Arial Rounded MT Bold" pitchFamily="34" charset="0"/>
              </a:rPr>
              <a:t>Frutos secos garrapiñados</a:t>
            </a:r>
            <a:endParaRPr lang="es-ES" sz="3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8" name="5 Marcador de texto"/>
          <p:cNvSpPr>
            <a:spLocks noGrp="1"/>
          </p:cNvSpPr>
          <p:nvPr>
            <p:ph type="body" sz="half" idx="4294967295"/>
          </p:nvPr>
        </p:nvSpPr>
        <p:spPr>
          <a:xfrm>
            <a:off x="1242696" y="2038930"/>
            <a:ext cx="3816424" cy="1152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700" dirty="0" smtClean="0"/>
              <a:t>También característicos de </a:t>
            </a:r>
            <a:r>
              <a:rPr lang="es-E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Abarán</a:t>
            </a:r>
            <a:r>
              <a:rPr lang="es-ES" sz="1700" dirty="0" smtClean="0"/>
              <a:t>. Almendras, nueces, cacahuetes o pipas garrapiñadas.</a:t>
            </a:r>
          </a:p>
          <a:p>
            <a:pPr marL="0" indent="0" algn="just">
              <a:buNone/>
            </a:pPr>
            <a:endParaRPr lang="es-ES" sz="1200" dirty="0" smtClean="0"/>
          </a:p>
        </p:txBody>
      </p:sp>
      <p:sp>
        <p:nvSpPr>
          <p:cNvPr id="11" name="5 Marcador de texto"/>
          <p:cNvSpPr txBox="1">
            <a:spLocks/>
          </p:cNvSpPr>
          <p:nvPr/>
        </p:nvSpPr>
        <p:spPr>
          <a:xfrm>
            <a:off x="1104053" y="3118304"/>
            <a:ext cx="3920277" cy="511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0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Precio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 2,5 € / envase.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05359"/>
            <a:ext cx="3467673" cy="18915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54" y="3536915"/>
            <a:ext cx="7032638" cy="2715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1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half" idx="4294967295"/>
          </p:nvPr>
        </p:nvSpPr>
        <p:spPr>
          <a:xfrm>
            <a:off x="1187624" y="1784530"/>
            <a:ext cx="4466034" cy="31566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 smtClean="0"/>
              <a:t>Productos originales elaborados por los alumnos del centro.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-Monederos  3€/u</a:t>
            </a:r>
          </a:p>
          <a:p>
            <a:pPr marL="0" indent="0" algn="just">
              <a:buNone/>
            </a:pPr>
            <a:r>
              <a:rPr lang="es-ES" sz="2000" dirty="0" smtClean="0"/>
              <a:t>- </a:t>
            </a:r>
            <a:r>
              <a:rPr lang="es-ES" sz="2000" dirty="0"/>
              <a:t>Lámparas </a:t>
            </a:r>
            <a:r>
              <a:rPr lang="es-ES" sz="2000" dirty="0" smtClean="0"/>
              <a:t>6€</a:t>
            </a:r>
            <a:r>
              <a:rPr lang="es-ES" sz="2000" dirty="0"/>
              <a:t>/</a:t>
            </a:r>
            <a:r>
              <a:rPr lang="es-ES" sz="2000" dirty="0" smtClean="0"/>
              <a:t>u</a:t>
            </a:r>
          </a:p>
          <a:p>
            <a:pPr marL="0" indent="0" algn="just">
              <a:buNone/>
            </a:pPr>
            <a:r>
              <a:rPr lang="es-ES" sz="2000" dirty="0" smtClean="0"/>
              <a:t>- Camisetas </a:t>
            </a:r>
            <a:r>
              <a:rPr lang="es-ES" sz="2000" dirty="0"/>
              <a:t>artesanales 6€/u</a:t>
            </a:r>
          </a:p>
          <a:p>
            <a:pPr marL="0" indent="0" algn="just">
              <a:buNone/>
            </a:pPr>
            <a:endParaRPr lang="es-ES" sz="2000" dirty="0" smtClean="0"/>
          </a:p>
          <a:p>
            <a:pPr algn="just">
              <a:buFontTx/>
              <a:buChar char="-"/>
            </a:pPr>
            <a:endParaRPr lang="es-ES" sz="2000" dirty="0"/>
          </a:p>
        </p:txBody>
      </p:sp>
      <p:sp>
        <p:nvSpPr>
          <p:cNvPr id="8" name="5 Marcador de texto"/>
          <p:cNvSpPr txBox="1">
            <a:spLocks/>
          </p:cNvSpPr>
          <p:nvPr/>
        </p:nvSpPr>
        <p:spPr>
          <a:xfrm>
            <a:off x="1195256" y="4797152"/>
            <a:ext cx="2820438" cy="9430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s-ES" sz="1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3 Título"/>
          <p:cNvSpPr txBox="1">
            <a:spLocks/>
          </p:cNvSpPr>
          <p:nvPr/>
        </p:nvSpPr>
        <p:spPr>
          <a:xfrm>
            <a:off x="2314104" y="921345"/>
            <a:ext cx="5354240" cy="70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>
                <a:solidFill>
                  <a:srgbClr val="002060"/>
                </a:solidFill>
                <a:latin typeface="Arial Rounded MT Bold" pitchFamily="34" charset="0"/>
              </a:rPr>
              <a:t>Productos Artesanales</a:t>
            </a:r>
            <a:endParaRPr lang="es-ES" sz="3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355" y="1605829"/>
            <a:ext cx="2466975" cy="16791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657" y="3445476"/>
            <a:ext cx="2466975" cy="1495692"/>
          </a:xfrm>
          <a:prstGeom prst="rect">
            <a:avLst/>
          </a:prstGeom>
        </p:spPr>
      </p:pic>
      <p:pic>
        <p:nvPicPr>
          <p:cNvPr id="1026" name="Picture 2" descr="Resultado de imagen de camisetas artesanales ti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07" y="3881177"/>
            <a:ext cx="1989065" cy="18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camisetas artesanales ti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55" y="3881176"/>
            <a:ext cx="1809750" cy="183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331640" y="2996952"/>
            <a:ext cx="6583405" cy="1080120"/>
          </a:xfrm>
        </p:spPr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Arial Rounded MT Bold" pitchFamily="34" charset="0"/>
              </a:rPr>
              <a:t>Para cualquier consulta o duda, </a:t>
            </a:r>
            <a:r>
              <a:rPr lang="es-ES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pongase</a:t>
            </a:r>
            <a:r>
              <a:rPr lang="es-ES" sz="3200" dirty="0" smtClean="0">
                <a:solidFill>
                  <a:srgbClr val="002060"/>
                </a:solidFill>
                <a:latin typeface="Arial Rounded MT Bold" pitchFamily="34" charset="0"/>
              </a:rPr>
              <a:t> en contacto con nosotros</a:t>
            </a:r>
            <a:endParaRPr lang="es-ES" sz="3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491880" y="980728"/>
            <a:ext cx="5491997" cy="130951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chemeClr val="tx1"/>
                </a:solidFill>
              </a:rPr>
              <a:t>Gastos de envío no incluidos </a:t>
            </a:r>
            <a:endParaRPr lang="es-ES" sz="2400" b="1" dirty="0" smtClean="0">
              <a:solidFill>
                <a:schemeClr val="tx1"/>
              </a:solidFill>
            </a:endParaRPr>
          </a:p>
          <a:p>
            <a:r>
              <a:rPr lang="es-ES" sz="2400" dirty="0" smtClean="0">
                <a:solidFill>
                  <a:schemeClr val="tx1"/>
                </a:solidFill>
              </a:rPr>
              <a:t>en </a:t>
            </a:r>
            <a:r>
              <a:rPr lang="es-ES" sz="2400" dirty="0">
                <a:solidFill>
                  <a:schemeClr val="tx1"/>
                </a:solidFill>
              </a:rPr>
              <a:t>los precios de los </a:t>
            </a:r>
            <a:r>
              <a:rPr lang="es-ES" sz="2400" dirty="0" smtClean="0">
                <a:solidFill>
                  <a:schemeClr val="tx1"/>
                </a:solidFill>
              </a:rPr>
              <a:t>artículos</a:t>
            </a:r>
          </a:p>
          <a:p>
            <a:r>
              <a:rPr lang="es-ES" sz="2400" dirty="0" smtClean="0">
                <a:solidFill>
                  <a:schemeClr val="tx1"/>
                </a:solidFill>
              </a:rPr>
              <a:t>(IVA sí está incluido)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271308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95736" y="4599119"/>
            <a:ext cx="4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009BD2"/>
                </a:solidFill>
                <a:latin typeface="Bodoni MT" panose="02070603080606020203" pitchFamily="18" charset="0"/>
                <a:hlinkClick r:id="rId3"/>
              </a:rPr>
              <a:t>coopher17@gmail.com</a:t>
            </a:r>
            <a:endParaRPr lang="es-ES" sz="2000" dirty="0" smtClean="0">
              <a:solidFill>
                <a:srgbClr val="009BD2"/>
              </a:solidFill>
              <a:latin typeface="Bodoni MT" panose="02070603080606020203" pitchFamily="18" charset="0"/>
            </a:endParaRPr>
          </a:p>
          <a:p>
            <a:r>
              <a:rPr lang="es-ES" sz="2000" dirty="0">
                <a:solidFill>
                  <a:srgbClr val="009BD2"/>
                </a:solidFill>
                <a:latin typeface="Bodoni MT" panose="02070603080606020203" pitchFamily="18" charset="0"/>
              </a:rPr>
              <a:t>https://coopher17.wixsite.com/ejeherma</a:t>
            </a:r>
            <a:endParaRPr lang="es-ES" sz="2000" dirty="0">
              <a:solidFill>
                <a:srgbClr val="009BD2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510" y="836712"/>
            <a:ext cx="7848872" cy="1800200"/>
          </a:xfrm>
        </p:spPr>
        <p:txBody>
          <a:bodyPr>
            <a:noAutofit/>
          </a:bodyPr>
          <a:lstStyle/>
          <a:p>
            <a:r>
              <a:rPr lang="es-ES" sz="4400" dirty="0" smtClean="0">
                <a:solidFill>
                  <a:srgbClr val="0070C0"/>
                </a:solidFill>
                <a:latin typeface="Berlin Sans FB Demi" pitchFamily="34" charset="0"/>
              </a:rPr>
              <a:t>PRODUCTOS TÍPICOS </a:t>
            </a:r>
            <a:br>
              <a:rPr lang="es-ES" sz="4400" dirty="0" smtClean="0">
                <a:solidFill>
                  <a:srgbClr val="0070C0"/>
                </a:solidFill>
                <a:latin typeface="Berlin Sans FB Demi" pitchFamily="34" charset="0"/>
              </a:rPr>
            </a:br>
            <a:r>
              <a:rPr lang="es-ES" sz="2400" dirty="0" smtClean="0">
                <a:solidFill>
                  <a:srgbClr val="0070C0"/>
                </a:solidFill>
                <a:latin typeface="Berlin Sans FB Demi" pitchFamily="34" charset="0"/>
              </a:rPr>
              <a:t>DE LA</a:t>
            </a:r>
            <a:r>
              <a:rPr lang="es-ES" sz="4400" dirty="0" smtClean="0">
                <a:solidFill>
                  <a:srgbClr val="0070C0"/>
                </a:solidFill>
                <a:latin typeface="Berlin Sans FB Demi" pitchFamily="34" charset="0"/>
              </a:rPr>
              <a:t/>
            </a:r>
            <a:br>
              <a:rPr lang="es-ES" sz="4400" dirty="0" smtClean="0">
                <a:solidFill>
                  <a:srgbClr val="0070C0"/>
                </a:solidFill>
                <a:latin typeface="Berlin Sans FB Demi" pitchFamily="34" charset="0"/>
              </a:rPr>
            </a:br>
            <a:r>
              <a:rPr lang="es-ES" sz="4400" i="1" dirty="0" smtClean="0">
                <a:latin typeface="Berlin Sans FB Demi" pitchFamily="34" charset="0"/>
              </a:rPr>
              <a:t>REGIÓN DE MURCIA</a:t>
            </a:r>
            <a:endParaRPr lang="es-ES" sz="4400" i="1" dirty="0">
              <a:latin typeface="Berlin Sans FB Demi" pitchFamily="34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790" y="2924944"/>
            <a:ext cx="3463946" cy="261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Municipios de Murc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4387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1689097" y="378920"/>
            <a:ext cx="2482106" cy="793935"/>
          </a:xfrm>
          <a:prstGeom prst="wedgeRoundRectCallout">
            <a:avLst>
              <a:gd name="adj1" fmla="val 93076"/>
              <a:gd name="adj2" fmla="val 211579"/>
              <a:gd name="adj3" fmla="val 16667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Abarán</a:t>
            </a:r>
            <a:endParaRPr lang="es-ES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es-ES" sz="1400" dirty="0">
                <a:ln w="11430"/>
                <a:solidFill>
                  <a:schemeClr val="tx1"/>
                </a:solidFill>
                <a:latin typeface="Arial Narrow" pitchFamily="34" charset="0"/>
              </a:rPr>
              <a:t>G</a:t>
            </a:r>
            <a:r>
              <a:rPr lang="es-ES" sz="1400" dirty="0" smtClean="0">
                <a:ln w="11430"/>
                <a:solidFill>
                  <a:schemeClr val="tx1"/>
                </a:solidFill>
                <a:latin typeface="Arial Narrow" pitchFamily="34" charset="0"/>
              </a:rPr>
              <a:t>arrapiñados</a:t>
            </a:r>
            <a:endParaRPr lang="es-ES" sz="1400" dirty="0">
              <a:ln w="11430"/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AutoShape 5" descr="data:image/jpeg;base64,/9j/4AAQSkZJRgABAQAAAQABAAD/2wBDAAkGBwgHBgkIBwgKCgkLDRYPDQwMDRsUFRAWIB0iIiAdHx8kKDQsJCYxJx8fLT0tMTU3Ojo6Iys/RD84QzQ5Ojf/2wBDAQoKCg0MDRoPDxo3JR8lNzc3Nzc3Nzc3Nzc3Nzc3Nzc3Nzc3Nzc3Nzc3Nzc3Nzc3Nzc3Nzc3Nzc3Nzc3Nzc3Nzf/wAARCADTAO4DASIAAhEBAxEB/8QAGwAAAgMBAQEAAAAAAAAAAAAAAgMBBAUABgf/xAA5EAACAQMDAgQEBAUDBAMAAAABAhEAAyEEEjFBUQUTImEycYGRBiNCoRRSscHRYuHwFSRy8TNDgv/EABoBAAMBAQEBAAAAAAAAAAAAAAABAgMEBQb/xAAhEQACAgICAwEBAQAAAAAAAAAAAQIRAxIhMQRBURMiYf/aAAwDAQACEQMRAD8A2i3qGPsK4uTJKNkYmiYsW9IKngZoTdIYo8seDIqSiFLCNxA+dSSEYQ/qI6cUt9iiSrY59OIrlCAKdv2oA4pbLNO1j86EiMKh5j0iokrchEPsAtczEEj0qOSTQhCmRsgs5HWk3rYiCQzDiRTHAJkuTnG2hcDEKxJ6E00IqOsTuIzzmutAFTjmjugkgAqvbFCzrs2ljIGYxVCYsqywAsZ5mKgsytEj7zR22BeWBYftSyZztAeeScRQATuR0Y44FRuLgFREd6liW9W4x1igkA7jntmmInewaDcEnpHFRcG1YVWbFNUhySsT8qFnYcMAeIJoAUocwWSD7jmmLvkAPjnaBUEvPp+eKhQ0SxMD3oANhxIBkz6jTCAoAAkEwYFAoJBY9DjpRbZ/VunA60ASfSPSwHTOKJEYZJHHAFHbtqI8xSo6cfemW13EmJzGJmkx0AVDLLCSODNGEKr6gMcRinpbgyTn/UKkWokFgSfalY6EKgafWT8jNMS36SSFEHkinqkggBj2EwKkW7QWdyq/zmlYxdtAxncIA6CjtW90mGyMCYrtybSN1w9wFgCn2FYgflFEH8xyfnSsdEW7LLhAAByZmmvtQAAMe5mlsoktcf0j9NsVLeQx3FHI9jFIBbMykDcoHZiZNczFQSJae1M2sX23QIH1oGYgn1H5jpTERsLpLLtI43nmlqzop+AAdqjavLljPVqLzAQQrSO00AJkMDscnvmJqNxCjYhAPO6mH4MCPaIpG8ndxI96dBZxAIChoAyc0i6qcy3tRM5Wd0M3TaoFJvq0fCSSeTTSEQdoEFgY9+lA5kE7enQVIP8AKwBHI4pO4u5CkR1jpVCJN0eU8ShmJNcpBtgg4I7UnUaizZg3bqJbA5doBqhd8bs3H2aS1c1AWQNo2r9zUucY9sEmzSZ4aR6jHBMiiWQuBtA6VhnV693LEWrCxgAb2okXXXgf+4vAH3C/0rF+RBGiwyZutuUhVBkjtM1IG4esBSTyBWDc8PuQWe8zYmS5z+9VrmmQmPQ3TDEf3qX5S+F/hI9QLQwW3mMekGKNrYcCDA968yhtjaXW4IEfl32Wab/1EWWAF2/bTozN5gH0NC8pfBPBI9Mun3YVlYzMCiW2s4JJByBWWnimoR5VbesQAS9tgnPQdCeOlEvir2tU35AtJtELqPSWbqAwMCPfmrXkQfsl4pI0S9tWhFJbq0GrCHfbJBYQe1VtPrbN66LQQ2L/ADtuAAkd1PDfSr6+10kDsOfpWiafRNV2ArXdwO3aP9Ziabnd67omP0miKo0NtYsTGRR+WA3pVWIxE0gBCKfUlt3IHXrUqGAbaiqecmnC1dIJbcoHEECahFQvG4DPBM0Dom3a9Es5Nxh+gcVIs7G3lWcnA396MFi0TI6wYqXUsm73/SZoGJ5WDs3np0H1orbOrET05mKW6EKTLAHAGBMVF5VtARZ3seZzQIjfgAfQheD9aE4GDuk9WFdMPNwjHEMWNRdLRNtVPsYFAgGQdlH0mKFPgGSI9/8AFQNvBFoMexJigLAkhCSR0XApgcxBTq3UQP8ANLBXsO5zUXY52ifdpikvcAUA3Izwq0xEvcWCyqWPAkQKrOz3Hl8GeN0065D28AyWj9qwfFvGrfhTG0hS5qScIJIX/wAu1DaXLEk2X9bqrGjtF9Xe8tAedv8AQck15zV+P6jWKR4bZ8m1wb1zLH+wrN36vxPWeZfc3bp7cAdlFXDo7OmuK127uVSCbVs7mUfLgZ71zzyN8I2jBLlk6bS2bn5l+49+7P8A9hwT9a0VZzNoIgAwNowKVpy152e3ZW0jfAuC0dziB9K1/DtKu8NcH5Y9Rk81yTdujpxxXYixpGC+awAWcs1JvaopIQ/2itnVanTaiwUtGXnIUZMV5/V20UkM7LAmIqXH4axEXNWx5Y896ri+ON2Kp3XloU470SAxJpa0N0W1uBg0NtI4otOga45uNBjAPvSLbEfDApqnJLDjrTshoC5cewxFm46LJ27WiD3rYtatnsPY1qBr4gh3IzPQn5dxNY98Blz86u6O47adb5K3HX8tlK7jjAlT7djNKfQkA4KXLYt3iURpVRIg9oNep8L8aRBaXUn8thBuRtNtuzz+k/zD6zXn9iNDXLZCOPQ1oGI7wRMfWvR+EaWy+kFkurMD6LnO32IPTuKheT+bTYnj2R6JdvlqAUWepE/86UA2IxK3JJyR3rO02vXQXk0Wt2orMERC3wN0juh6djitZDZncAFb2XrXp45qatHI46ugWUTCbj1Dc1JtXRgSpjqAPrTBuUbfVsPDFf25ri7M8EEjGP8A1WgiLdsoALjDdxIHFQQqvBPMYBiidJO1gI+fHzmki0iPIJJOc5/egTIuOs5RjPHt7UsvembcHESTTXukAsoYnrPSq9xmMBAN3WYxQArzYDElyCY9K1IEoTtYzwH6VG9uTIUfyGYoGfaT8bdhTJBcMpwEXsCZpTqrgtJY9doiKMMVIkKPkaEyUJkCeqiIp0KyuFzC2D83NTmSNyrHYZoigA53TxLV5P8AFnj3lM2i0DeuNty6B8PcA0pNJDSs78SfiUaedJ4dd33o9d6cJ7DufevP6FH8t9RqLws2LmGuPG+53jqfpWYo/MXcJk9f61cWw+ovb2ZmO6BuM46VjJ32apV0aT+IC2nl+F6eFIiW6/P/AJFJ0mmv6u8X1L/lqZKLgE9quaPTONNmCjLEcDHH71o6OyRtVl2gZM1yyyJLjs3hj2fJe8N0jXnVBicsYwop/jF1LNu1pbJIUZJOTVrwsC3ZuXiTtzPTFYOs1LX7zXWz0A9hxWT4j/p0LsU2oNllacCs674il7xEIrR0Kmo8RuMbL7ZmDEVheHHfq7SXcMuFkRitsME1yZ5ZtNUbjWALzqAIORP9qGSDHQVb2retqTO4fCwwR71Dae4wJKjfHKn4vpRKI1IryeQKYGxOeaAH05EEczSmYxPSs0htjXuH/FM8LdP4i5auYDrI9iKqTNHo5PiFoDqYonG4shPk3H82yqotsX7bekoGg8jj513h/iJ89jftCxeDEAqdpH0/5NMVTbgNDGJz0zxSdY24SVD7f5gJ+lcsZRlHVo1lFp2j1Gi8U0us1mmOusW31NkE2b2zoeoHfgivSmOQGbEmBivnOn1nhN22jKb1m+pAQEkTHEGY+hr034f8Zs3Lr6K67SGItOcbvaeJmurxZ/m9HwjHNBy5RvPewoCyfYTFBdaIUMRPcYrkIDgDbkY6zUeY7YAIU8GYkV6RxkLbtod224Y/UcT96G4dsHZ+81xfk3APsSaU/q+MtA95FArIJJUkscnpg0sBGyAPtUh0DemSOuKEvnCj3nBqqFYpn2yIIJ7AClrcJwzDrwZmgYT8MHoSfVQ79pHU8dv2qibCJZcy0dBgVG5Z+Ic9TM0DELEyOvqzUXr62bTXrjxatqWJ4EUXQGP+J/Fn0VkWNIduo1HpUwBtXqf7fevnrAS2SzTzHNWvENe3iWuu6u7+r4VP6R0FBpldn2y2cwK5Zys6IRQfhulN24C6nnoP2q0+qt6X0aZQ9wCC7Z2/LpUJYuqVNxQynpuiJ6/OovWktqwADASFaIIHvXO52+TZQroi1ev6nWWV1DlgzgbRwBXqAxUY69JryvhSm5rRcM+gzXpgw2gnisstXSNsd9l06vbontqcAH96yLpMe9GbpQspAhhGar3rgjBqOzToqX2wRWbctB7yOOVYH51bvndw1Vx8Ywea2i66M5JMsyBeUqCFaGFXF1cOIYyBJBFUlkAZxzFGXhaexNFrVlbi+YmJ5EVUEcmYqfMlIbilM8+leKKEwmfntS9Jfa1qkuLG5DKhhImlXHOQDVfzQh3c56VTjaolOnZ7C3qRq9Kt9AEYCGUZAJ4+lVmeXmSPrWT4ZfG0nIHt16VfYlyDMhgMjpXC8esqOxu42RctqSXT0k4gnFXfw/qETWKt8MtrAcN+kZzNUUuzKNkEdOldbu+Q5AUg9wf7VT5jqyYcPZH1HS6q3qNPuUhysKWVgZPf68/Wpe4TkMoE/avG/hdL9xL17RaktfRvzLN19oZTwVYfUQQRPUV65JNpCwVGYZUGYPzr1MLbgrPPzJKboNgp+K4W/wDFaWwKrwQAcTFGzSoE45iTj7UhmLc4zgit0jBguxHu3cUovt+LHvuqbsgEys+8wKQNzHKkdiDVCYLISRuJkd4AP70bDEyPZgagEzAtiImTEH+9MIO0YXn50CAchYGT1Iic15f8ea0WdGmlU/mXm3MCf0L/AJP9K9XtggScD2FfLvxJrP8AqPi966D+WG2WxP6R/wAn61lklXBpjjbMy3kYrY0Fy3a08x6mMGDHp5k96yltdsU4q9olbilSBwRkfeueS24N48Gxrb7BgvE5BC4rIvXGuFiDAnNWLRchUb19ZzkHoKGxpn1FxyghQSQW9s/WpUEukVt9HeF2zbugzKnBIrZ8zO0YBqPDPD7aamyt5S9m7bAMwChHXqAMVoXPDrD6bzdNeAA+LceOnPUe9Y5ccrs2xzVUZjajYCrAEEdRxWXqdQfMbbkRVzXnaFRSGOSfTB+tUDbJBP8ASojx2aMR5hMgzRo2RIxXG3wSamCcAVrwQxjsCM0vcSc8VIzzQlR1oJYQJ4FLc9BR8wBzSHccAzVokFiTIFU8iQOeKtM24QKbp7CW3L3DLz6VHSqUtUNQcmWdHbZLSKU7D4vuavAzaUBPTP1n/wBVWWSYYQB0qyiqbQm8UJ+Ga5pK+To46Qm6dzEqx3c81AYkSafqNJf0ZG62RuG5bg4K1Xs2bhJZQIzmlXFjimnRo+B+It4f4javEygO146qef7H6V9IDBhKxBA2x1r5KRByK97+F/EBqvCkS44N3TnyySckfpP2x9K6fGnT1Ofy8XG3w1yVDbWB3cjsK5jiAZEZnpUXXIDZBNKW4bjBdsH5RXceeT6oiIJ524pTgqYAJIwTNE+6PSIE8ETQuGYAAx1gSDTJIRbjljChek1JElvXJnjnFNVFgwSZo1AJGJHboKB0VrlrzLJQAjehXdMROP718o1Vg2NU1lyN1s7CRwSMV9gEdAIB7Zr5PrTbGtum0zsEuMPzBk561z5jow+w7OlZypdfy1y7IJIHWtQ+FLZ0y3A/n+reRB5PHGeO/Wu/DOv2XzYdVdLmIbp3In5V6K9cttbVQGIGPSYn2I7ZrOEfZpN+jzVzQWrbOdTZvbhLlUB9Unnr2AyabYtaNbHk/A+4uoDQxJgZ5EckcVfueKrYdd5Zi3Rcz3oR494ffLWr+nuFSpkFAwJ4gR3Gat6/SEmWdDqLRRbDkhryny2MfmETxHEcZz7VQ8S0GtCh9rKNodgHkbQMEd4zjua2tC+hNq1b0d5LnlKSoSCYIipvhrymxbdgEAtucAKuDA7kQfvUTpo1xppnk77XvLTzkItgb1IWQQczPv71XBtuDsYGOfavV3tMtu21sjNwx+WgDDqPoKz9TpLKgFEG8IYYDbvjHH1Nc7xo6dvqMDaP5gR86Hb2/rWsot2kPmKXYIA4uKBI74rnv6bZnTIW9jM9qbxtE7JmQEYyRmOad/B3QCzbQvO6atajxJrSE2LIKj9QAM/Ssi/r72o+MsZ6TgU1Ehssa5bVm0iIwZmA3c4MVnT9u1SzDBzuj1AigO6ZJ+VWlRPY22rMGKwIEkk02yQoJIB+dVZiguuQuCaNbLbpGn5sqADiZicV1u86OYMgngnFVtErXFVbY3bjBHY07U6O5bUM3DdulZ0k6ZrGEmrSNOxq/Ot7WIwIK5O3t8v9qFgUeAxbqhI5+fvWarOhDr+onHfirZffbmSGGe1ZSjT46OqEk1z2W7+24QyoQtwblaPuK0Pw3qG0XiVtbw227v5ZMYMnB/3rIs3CttQzYtmV688117UM9so8EKsKYggTNKNxlwPKlONfT6Zc4ChfmCYpfndG69FyR86y/APGLfi2k4Pn24FwdZ7j51ovs5YkHtEGvYi9lZ87Jaug2czIBLduKWz2y04J65pGqW66A6V0VgwJDqYYdR7fP2pl1EwAFJ7k/wC1Mk0IVjAUn3n/ABTEQCYWDR7CsAxBMyAaPy2cwJIPJPH7VNlUJaz6fgx1nNfMvxTpk0XjN+APLuHeBgc8/vNfV0VUkjZIHzjPWvIfjzwxtXpbesUFhb9J7ASYxWWRWjXG9WfPwWtPutE4yCP61paLxrUWy4uQT3NZQVrIIUkTgiat6Tw3XavTte0mle8owVtwzD/8zP7Vj/S6OlOMuzU1flazTIbbKpUgTOTjvWGS1m4GBjsFaKEMbTFQWtuJDKeQflU+YrM3mpuxA24+tS+SlGg7V255q7SRmMc/etnT+Ka5HS2zXAoUFVYcjof96xtIw3kyYA7Vfsrc3TcB4wT2rHJKjoxxurNceLXQqgxCiM5LULauxeVRdJYqOCIHvms1yQBFIYiazjN+y5QRrny7sqGB6gAZFVWtJcSESVJEbao74gltsdaE32Q+hiojgVqpmbh8GXtAUJuIVjdjPeqv8ICpgkMBgEQTThrbg5IPFQde2RChScACtEzNplV7Jgs4Y4kHb9M0m4jIYIIPYitPU3Wsx5qSCcwQytVcaqyJlDDGWBzTXJHKKBBBgwKVeJXM/atA6mwwAaxJHXml3b1goD5Eme9XHsmV0VtBqW091XDRBkg1t3bq3FS4sYwI6HrWFde2cDTqAOpNX9E27EMFgHniozQT/o38XNJfwx1wqzGYU9YGDQKXVgQeBkH+lS7KpyCcHFQl5fKBmY6daySdHQ2rG22QBgWgxj51f8Ds2Nbrha1PrUqW2Zho96x/LvmHKlV9/wDFRZ1N7T3g+meLimOOKqMVdmOXI3BpH0nQ6HTaBGXSWbVlW5C5LfPqavgqBtZip7j+05rzP4Q1mr1Nq7b1Tblt5Vj19vevQlbbkFl+LOODXoxaa4PIkmnyTAGIZ93HvRAqqwCqyZg1Er5e0kR0zkGpdyuJn3iTVEm8qAKCYVT1BzNBZEgr8UkmQkbR0GfampashUO0tPXrMUdzInaIOTu6VkaFdSGYSh+ZYxQamxa1FhrLbSrqd0jFOum3ACkBvYZpV14c+WGMCDjmkB83/Ef4fuaK8WtruRsqw6/4qnpPDLGv0YSxrzpvELfwWLhi3d/8WJ9LHtxX1K9pk1FspdtqQeQRz9a8j47+FmX8/RE3EidoGVqWi1I8V4n4j4o5XTeKk3blldijUAsyjoATxWcLgJAAKkDoSZrd1SOLLWdTbDwfSxGV+v8Aass2dk8zWckbQbEo7BxwQSMCtJtYvnsPVA6kRj5dKoGwZx+9CQRkz7RWMoqR0wm4mobiuJDSKTcM1QDFTIkGu/inOIHzrNYvhp+yfZcBoXYEyTNVv4o9UU1B1B6qOKpY2S8qHNA4pc5zmh/iQfitq31NCL8EkIonuKtRZm8iDDEnbAPtUbJAgEnuKg6m4FAG0AGcClm88Rv+xp6shzGC00jcNs98U3yFDbTdtnEyDVJmJ60BYnk1Wov0otvZQSCZkdKtWSyLFkIkj4ic1QszjtVjcQPiiokvRpjb7RZNsb5vXhBySuaYt3T2EiystxuPNUWeZBn2oMngVOtjf+j7t8mT3qNBpn1eo2opljGKm1YNzng1678MeFmwBqHADFcCOn9q1xw5MsuSkanhejXRaQWVChh6nA5NXravmWO0cz/ameUMFWC46ioFtUkxgiu1KlRwN27IXaxkICvQ8SKlcrCQM94rpWN0n61AZhyZ7AUxHoGB3Dyrj/MYFPtSB6yxPAnr2quGaGLCFPQ0RlYGFj2/zWRZJHrJhC3eJigZ8gZmcz1oyFLOQ4G7oo4+tAUSGOwRHU0DDtlWBZSu3piZpd0w0wwMycRXK5IZlWABkRj6Uki7O5h8XM4+tAFHxPwTTeIBj5exv5uv1rynin4X1GmllG5e4Fe62ktDXGMjP+BS7nrG05B60nFMalR8su6C4k7hBqpdsMsAiDX1LU6DT3wFe2vz4xXnPEvCrS3Ds3EfKsnjNY5bPCuhyIpbW4716S54ehkAAZ71Tu+HnMDNTqWpGKUjpXbAa0LmlZc7SfpS20/8pMDnFFDspm2YnpUeX78VbGmPbNSdISpMH7U9SXIpbCZiT8qArPFaNmzesnfaLI5BEjsagaImJwOM09WS5GdsqNse9a48OM5imWvDrbkh3UEdCYP0pqInIx0YgYFOQMw4MnpW5Y8G83NtCR/Sr9jwG8YBQA+/ajQaytezzdrTuxyOau6fw93bCk/SvU6PwK3kvuO3kCtbTaW3YzbtKPnzVrEiZZmYnhPgIWLl/icCvRraCqFiABk964L3IA7DvR7hO0txiAK1SoxcrJbgmCQBzz+1AYLwXBxB9qKZgBYHdjzQhPpmmST5UmWHpHJFBcaDk7T7QKkggiGJEcGi9JAm2s+4igDZBukEwNpPJE0za53ByDAiaAtEgkR05oZaQQ0wOprNIsY2wQEwx7cmgYAmcqZ4NLZwTu3T8jXC8sEwZPBOadBZJZypgEqes4oAWB3HnjGaF3cEcD5f4oXcmPVToRJ5y5H1oRtmdxY+xrmZSPVB7RQqVX0r1p0Fk3fTELjsBNUryechDDaBMdKtOwYEHEcCaUQBABMd6TQWeb1miZTuBBFZl+w0GPtXsb9pCOjE9R0rOu6EPJwMVDiWpHlbiPuAKAg+1QqAY2T7zmtu5oArSVb7VXbSorRsJk9TSoexQW2hYGCG+dG1iRgmKvrYA/QIHWmHTtEquPbNOhbGQ1oqIMk/OoWwD+njvWumhuM0i2Yj9VOTQJKzz0AzNOhWZWn0zu0BQPpXofCvDdOpD37dtz0UrINHY0UiLkgVoW7KphQQOkmaqhNhAWlP5aqs9AsAVK24JAt980LN6ivHsBxXKSqMAZMjE00iWwihgy4AjMd64hCu12JMdaFNxYkwI6TNRcef0nPvTECqoH4nHM1xB3EgEA8VKET6QBQl0mC89wM0wJE7wDH3qcjdmD7ih3hl9CmffAqALoHq2An60gJ2DcQASO800CcQMfSq4VmIlnI4wMU23FoEC0G92oA1C25J2+o9aHbPpkgDtmmJZS0AZ9R7kYoeCTvJ9hUFiyFEAA470O/cSCQD2omYhoAb5mKXOxpHBqhESWMTP0qN0jA9o7ULN6jnpUSpHo5/emIncdxEgzxUSsGeR71AIjA2s3WhdNwJ3xnpQINSSJgD3qB6VI3Ag9qAAiYZiT1qMgYA9+tAHOqjBJJ6QKhV9YBUAUSuxYBuKkxyQR7UAVrtljO0xGZqv5HVgCepNXYAESPc1Hlyscx1NKh2VUsEg7QqgCZ71K6dmE7jHYCrUEIIAEcVKuqgEsCe1OgK5sLPc+9GltQ247QB1jrRzBJAJbtS2N3bACr3k0UINTnI54M0amGDD+vNJto4ku8yOgqPLWd3OcSaBjSy7huYknvmgDgn0qxnr70aXAxBCEnsFrnkSSQF7E0CJKvkqApPU5qFslly5PsK5GlfS49PIAopRxMOT2NAxXkogJmCeJNEiQx9QI/0ii2tsUhYz2qHSVi5cx7UAFtdgMAD/UakL2ZRPEGutpa2wq7h96tW7I2j0gUgKoUREOTPc00WtrEqInvTfLngwaZbt2yBuEn5Uh0GXPxKuetLZ93JgRxQ71AhjM8zwKG4wHwsAP60qAJ2kZb6AUu4DtBiT7mpDAATJjnFKYgtKzEYqkhBKCP0r710wwIFCrhgCTANQzoDAPSmBO1fMBYyOpoTJJHInEVCuGxsM1JFyZWFHvQIHaT39wetQvoG6InpRdf/AJCD7ChYTzk+5oA43VBJYz7CuW4ABt3Z9q4nsmTxUkhAGuOJ6DtQBDq5X0RXbTshrhnsBQs4wwYCRyBzUhxyLbMe80AE8KBOWHvQAkRNsZPQVO6BvdQKYXUwS2G96ABCtvJkiP5jSXKkwzS0dKselsbZPWKGE3n8oA95osYtfUp2q3GCaEW7pmQFEdqe2Y9W35daLaGU7pmgQjZn4mI7CmrYQzuBbrXMzKQqgARzUI7cAEz1oAYETd6YUdakGAQY+lCqysdetMtrtUgDIHWkMAhfhYmPnTLSr+hPqwolQ4PpB4zRgEXD6xHXaM0rGAoYPBkTx2p0EwC896GSGPowc+o03eqJACTPNIYG3sCT2FHkQSpGIANEbgPO7jEDmiVvSBCigChOSag8GurqogE/CBSQxL5NdXUwDXIFdtAaQOtdXUARbYmZNCSWmTNdXUATA2zFc2LUjBrq6gBQyCSTMU3Tqr2DuE/OurqADRFW2AAICiPaki45ugE4rq6gYb20a56hMmpRQuFEV1dQIa5gCO1VmEuJrq6gA29CqVwTUknec9K6uoAG2SXAJ6UfO0GurqQywigCQMxXSTOa6uoAJBJk9KOSHxXV1SxhtkyaJAM4rq6kMNP0ipvelsV1dQ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1156"/>
            <a:ext cx="648072" cy="5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Llamada rectangular redondeada"/>
          <p:cNvSpPr/>
          <p:nvPr/>
        </p:nvSpPr>
        <p:spPr>
          <a:xfrm>
            <a:off x="0" y="1425344"/>
            <a:ext cx="3059832" cy="793935"/>
          </a:xfrm>
          <a:prstGeom prst="wedgeRoundRectCallout">
            <a:avLst>
              <a:gd name="adj1" fmla="val 121003"/>
              <a:gd name="adj2" fmla="val 79688"/>
              <a:gd name="adj3" fmla="val 16667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Cieza</a:t>
            </a:r>
          </a:p>
          <a:p>
            <a:r>
              <a:rPr lang="es-ES" sz="1400" dirty="0" smtClean="0">
                <a:ln w="11430"/>
                <a:solidFill>
                  <a:schemeClr val="tx1"/>
                </a:solidFill>
                <a:latin typeface="Arial Narrow" pitchFamily="34" charset="0"/>
              </a:rPr>
              <a:t>Olivas y encurtidos; Melocotones</a:t>
            </a:r>
            <a:endParaRPr lang="es-ES" sz="1400" dirty="0">
              <a:ln w="11430"/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31" y="1585455"/>
            <a:ext cx="794494" cy="59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Llamada rectangular redondeada"/>
          <p:cNvSpPr/>
          <p:nvPr/>
        </p:nvSpPr>
        <p:spPr>
          <a:xfrm>
            <a:off x="220977" y="4230059"/>
            <a:ext cx="2277506" cy="793935"/>
          </a:xfrm>
          <a:prstGeom prst="wedgeRoundRectCallout">
            <a:avLst>
              <a:gd name="adj1" fmla="val 113972"/>
              <a:gd name="adj2" fmla="val -247254"/>
              <a:gd name="adj3" fmla="val 16667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Calasparra</a:t>
            </a:r>
            <a:endParaRPr lang="es-ES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es-ES" sz="1400" dirty="0" smtClean="0">
                <a:ln w="11430"/>
                <a:solidFill>
                  <a:schemeClr val="tx1"/>
                </a:solidFill>
                <a:latin typeface="Arial Narrow" pitchFamily="34" charset="0"/>
              </a:rPr>
              <a:t>Arroz</a:t>
            </a:r>
            <a:endParaRPr lang="es-ES" sz="1400" dirty="0">
              <a:ln w="11430"/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4" name="Picture 3" descr="C:\Users\vverdu\Desktop\Fotos Catálogo\arroz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95" y="4336115"/>
            <a:ext cx="633357" cy="58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Llamada rectangular redondeada"/>
          <p:cNvSpPr/>
          <p:nvPr/>
        </p:nvSpPr>
        <p:spPr>
          <a:xfrm>
            <a:off x="158126" y="5313240"/>
            <a:ext cx="1893594" cy="1009959"/>
          </a:xfrm>
          <a:prstGeom prst="wedgeRoundRectCallout">
            <a:avLst>
              <a:gd name="adj1" fmla="val 117960"/>
              <a:gd name="adj2" fmla="val -90398"/>
              <a:gd name="adj3" fmla="val 16667"/>
            </a:avLst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Lorca</a:t>
            </a:r>
          </a:p>
          <a:p>
            <a:r>
              <a:rPr lang="es-ES" sz="1400" dirty="0" smtClean="0">
                <a:ln w="11430"/>
                <a:solidFill>
                  <a:schemeClr val="tx1"/>
                </a:solidFill>
                <a:latin typeface="Arial Narrow" pitchFamily="34" charset="0"/>
              </a:rPr>
              <a:t>Salchicha Imperial</a:t>
            </a:r>
            <a:endParaRPr lang="es-ES" sz="1400" dirty="0">
              <a:ln w="11430"/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AutoShape 11" descr="data:image/jpeg;base64,/9j/4AAQSkZJRgABAQAAAQABAAD/2wBDAAkGBwgHBgkIBwgKCgkLDRYPDQwMDRsUFRAWIB0iIiAdHx8kKDQsJCYxJx8fLT0tMTU3Ojo6Iys/RD84QzQ5Ojf/2wBDAQoKCg0MDRoPDxo3JR8lNzc3Nzc3Nzc3Nzc3Nzc3Nzc3Nzc3Nzc3Nzc3Nzc3Nzc3Nzc3Nzc3Nzc3Nzc3Nzc3Nzf/wAARCADhAOEDASIAAhEBAxEB/8QAHAABAAMBAQEBAQAAAAAAAAAAAAEGBwUEAwgC/8QANxAAAgICAQIEBAUBCAIDAAAAAAECAwQRBRIhBhMiMQdBUWEUMnGBkbEVFiMkM0JSwWKhwtHx/8QAGgEBAAMBAQEAAAAAAAAAAAAAAAEDBAIFBv/EACQRAQACAgICAQQDAAAAAAAAAAABAgMRBCESMRMiMkGBcbHw/9oADAMBAAIRAxEAPwDcQAAAAAAAAAAAAAAjYEgjY2BII2NgSAAAAAAAAAAAAAAAAAAI2NkAhCdjZAAnY2QAJ2NkACdjZAAbPDzPK43C8bfyOc5rHoSc3XBzaTet6Xf5nuOV4r458v4b5Lj4Rcp3484wSlrctbj3/VIS6rqbRtTrvjHwFdkoQweUsa9mqq0n/M0//Rzl8aaJXdNfA3uHd7eVBPS9+2v+zHZydnrcVqXq7/f/APT38NgZvJZjq4vGllXwh5jhTKPoj7bk29L39t+/YzRlvM6e5bgcalfKZ6bFH4ycGoLzeO5OMvZqEapJP9fMX9Dt+HviHwXP51ODiPLry7urorux2vyxcn6luPsn8z88zpsxrbcfLhZVdWtWVWRcZQlr2a+RevgrT53jOVvRuFOJY9930tuKW/22TXLby1KvPwcFcM5KzLeUydkA0PFTsbIAE7GyABOxsgATsbIAE7GyABOwQAAAAAAAAAAAAAAAAAPzV4qxOOwPE3KYs29VZlj8ttr0t9S1r299L5H0lz3ILBVEOUuhTXKM4V0uEYJRfs1FRkte2k2i0/GbybPEuPVZVCXl4SsSjFRlLqnNScpbXZKuKX02zMZw6a3KLabhvcfv2/cyWnxtMQ+kw1jNgra0O1zfiHO5q50ZMqLaqbG6ZvHirIrXt1Jb1/4612Rc/gv/AJfxNkVptq/Ck03Fr8s4/d/UzWdX4eWMpy9M4RsbXfe33X8aRpnwgqwY+KptudeVHBl5VbafVFzXU56ek1qOl9GTTc3c8mK04sxENnABqfOgAAAAAAAAAAAAAAAAAAAAAAAAAAAAAAAMe+NFMqfEXEZdS65ypW4N6T8uxNL93MqedxnFzw6rb68vjrLKvOqvlONuPbuLsUXLUemfeK12+mvm718ZE48twFnykrIP6fmrl/8AEovH8jyWNXn14uXOyitygse+LnSoNOKbb7RS3vu0tJ72uxmvaK2nb3uPW9uPW1Z7jbz2cfwFX+Hk8/CzynKHXjUT6UvNWpdSUt7rUvfXfp99Munw7jg4fi3CqryJ2TnhuMZfhXW4zknLok3Fbi4x6ov+nbddt5XlqcmE8Svg6oO1XRk/Lripqb9Ti5dtNzSb/wBp1/h7kzyvEPEWXSpdqzLKpulenVeLOEdNdn2iu/7/ADJrNdxpXk+ScdvKetNsQANDxQAAAAAAAAAAAAAAAAAAAAAAAAAAAAAAAGX/ABxj0YfC5LjvysqS307XdJ6f8P8AgzfksbKweTya+PrnKqT82pwrcnXFSftrutba/R/c1D44ZllHh3CxoSSjkZSc1rfV0Rckv51/BVcNU35FeTO6NUJ1Pptk9KPVqS2/p2MXJnW5iNy97hZJrx4mfXavR5GvExKcyrGq65KM5eVY6k5QklKLj3136G1HpTWzs/Ca528/gwevRnSs0tJerGuT7fT0o+/CcvTzNPIYk7IQtru8zF8xp9UJelrq9m9/yfbwPiwx/HFFutSu5K1R01rpWNbL5fea/grw5JnJFJjRlvWcd413ptoAPReCAAAAAAAAAAAAAAAAAAAAAAAAAAAAAAAAq/jnwrR4ox8OvLzbMWnGslZJ1wi3Lcde8uy/h7KlDhfD/H1wxorxHmuPbqjVOEPm/dwiv4+pdfH1E8nwXzdNVcrZzwbVGEYuTk+ntpL3ZhNr4nF1PlPCOd1ah1OycsaHph0tqMYJeqXqbe/fXsu9WSGzjze1fGJnS/cb4X8Pt3ZEOI5RKe4Sruy5LzIve9rRa/DnHeHcPJxIYnEQwcyCm6o31yc121LonLe+0u+nvTe/mY1xnOeGqMXBryeKulOqiMbZ48q4bsS021v1705bfS0+3dF78EZPG5nijCfH4/NU0xnfKl3QcapemS1Lvrp6ZR6Vraae296VdK2i33b/AE7zVt47nf8Av21dAA0sAAAAAAAAAAAAAAAAAAAAAAAAAAAAAAAADy8hbjVY0nm2UwoknGfnSSi0/k99jPbKeH4++dmF4ljDAi/9KqVl8q3/AMU636l+vdfc7fxA4/IzpcdLHohPyZWSlOVnQ4dlrTUZS3+i/czfMeVHLpx1+HsyLL3U4qNl1sFre9vpm+36E24+HJWJyOqWyb8aLPlcn4fle1LL8Q53bqcq77KK4/bvOv8A7Oj4L5nic7m4U4HEzos6LGrrch2T0lHf/Jd+3+4pXH4M+XtrVeYrrbJqLj5UZRrg9peqanNtSabUdLUZe3z73w8qsxvFHH1WW3WKeBkWxdlkpKS661Fr1OKeuzSSae0xFcFY1WO3XjknuZawACFYAAAAAAAAAAAAAAAAAAAAAAAAAAAAAAADj8+4x8iUt6j1dkv0M15bzP70K2mqU51UudXlpydb13k4pd25P5fQvvizB/F3YVnXWvKU9xnWpdW9fP5FNstrxeak8qFbqtxp0ubqk4wctPul+n7Mrt7acEe9e9K7xc6rbJ03VVOVN8puFVU5KUm9dMpa77306W9Jlo+HFVf97Mq2qDVUcZ01qXfp005JPS3/ALe/1Zx7OeXHXTyKbpTyYTjOmqLW+vo0t7ffstbaa7/IsfgGi/EyuNjfJ2O6iyUrZVtN2aXWurXfuvqRHt3bcVmZ/LRgEC1jAAAAAAAAAAAAAAAAAAAAAAAAAAAAAAAAcDxMsqc8aNFqqp1J2tVdU2lrST+Sfs376KFydNsOuKsU4qerJNemMn+X+WpJL7Ghc5jzyszDqqsdb9UnLo6uy0//AKKk+BueZKWfXZfXHv6bdQ10Te3rupdSXdrS3896OLQtpbTlvjPxcJUYFVXS4Qj53lPrjKLTlGKi01t7TctLS+5ZfCVE687Gsry4zplCUJVO1t+mMdNLb37/AC7LbRzMGX9n8dHIju61wssjjtLSsjJPpclpv06WpPXdLXdHa8NW5P8Aaf4XOnF5Fbc5KD36pQ9npa2kl7fX5kRCbWmYW8AFikAAAAAAAAAAAAAAAAAAAAAAAAAAAAAAABwvENdbnVJ320z6JR6q5pNx6otx02vdpfwVzLz8fGXXi47dcrm1/mElPtpppR7La+Xb7/Jd3xS8eFtPn12SlKDUHBv/AJLfZd9fV/IqmUoJZCup6qKKpwWp7bjJ/wBIy03pb9f20cyspHfb7ZsuQjLFspju+2HmxzITViilp2QlpbktR79n7LXd7Vg4rKlf4kVVir644/XbXGK3Cb7xafu10ya/r9Di8VxivyLM+hYrrspdlNqhGNVctd1Lu5L3SbWn7+x6fBt0OQ5OnkFOPXOqxyiqnBxcnHs1vXbp90l1LTffsRCZ7heQAdqgAAAAAAAAAAAAAAAAAAAAAAAAAAAAAAAFe8SZNVUp9dTbrqjY5ai109T2u/v7e2itKNVVsn+BhOHSpdXS326U2l8ltTa/daLJ4nnjuvJhK2tX/h3qLs1LXq16d9yn52UsXPpvph/j1VV0qMpuqqxx6feW/ltJNLSUV7kWiXdHlh+J5JO6VSyJ4kqn5U4xkraepKcfytbb6G3793vWtli+Hrfm+S8WeM6Y2vyppp1udjk49/2+S7dPZHC8MX4lGVkO++udE61Cepprcm9tpt99QhLsvd/bR0/BnIUvxU8WlT6Z02rqsiot9DjrSb37Nb7a37PuK47e9O73r6aIAgSpAAAAAAAAAAAAAAAAAAAAAAAAAAAAAAAAZd45zVHxVbNYju/DV0wTlkeXXGTjOfVNuLSSTWvu0VXN8QYltMnRiJZNUutwx85alF6TfVCHd+317fMsHxJhxGX4jtsnx/42eNhueXKOV0KlV+ptQ6o9clGxb9W9OK+pU7M7i67IqnjbKZRcFHo8P1dTcvyacrH7r2e+/fTItyMtI1DZjw4LRua9/wAvRxHOZEsmVNGGrvOj/qVSnlSUlvXePq13RY/C/wDaEfHXFXZGNlUQsjdTNzx/KjNqpyX3f5X+b7HifN8tCmzCp4TlJwqg7PNy8iNNXQl1P8qktfZSf0On4Chdj+L4RycfEwZzqtj5ccyUrL9NpvoS9k4PvLXZpr3K4z8i9vqjpNqYq1nxrH9tWABaxAAAAAAAAAAAAAAAAAAAAAAAAAAAAAAH2A0B+dqM2nPldykOUtw8nIzsidkrnCdcq7OnUJwk05RcYpPW+8fb8p8ruTy7ZqGV4pvylHIhdWsTBm25wbcZJzjBJ7bbf1e3s79Xwf5qNjhDLwlRXOUavOnJtx29S1Fe+tdu3csXG/CDEplGzN5nKtsUt6ophXFr6al1P99lHjkep8nHr3tRM3k7oXSudN1lspQnJX5bUYtRSTVVXRBNaj83r6P3Op8MOVyF43w8ez8NXDIhdGUaqq4SnLp6tvSUn+V+7aNJx/h54dqi1bi25O5KWr75uPb5dKajrt9DuYHCcVxtkrOO4zCxbJdpTox4Vt/q0kdVpaPcqsvJxTWa1q94GgWsAAAAAAAAAAAAAAAAD+gASkAAAAAAAAAAAAAQkEtEg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3" descr="data:image/jpeg;base64,/9j/4AAQSkZJRgABAQAAAQABAAD/2wBDAAkGBwgHBgkIBwgKCgkLDRYPDQwMDRsUFRAWIB0iIiAdHx8kKDQsJCYxJx8fLT0tMTU3Ojo6Iys/RD84QzQ5Ojf/2wBDAQoKCg0MDRoPDxo3JR8lNzc3Nzc3Nzc3Nzc3Nzc3Nzc3Nzc3Nzc3Nzc3Nzc3Nzc3Nzc3Nzc3Nzc3Nzc3Nzc3Nzf/wAARCADhAOEDASIAAhEBAxEB/8QAHAABAAMBAQEBAQAAAAAAAAAAAAEGBwUEAwgC/8QANxAAAgICAQIEBAUBCAIDAAAAAAECAwQRBRIhBhMiMQdBUWEUMnGBkbEVFiMkM0JSwWKhwtHx/8QAGgEBAAMBAQEAAAAAAAAAAAAAAAEDBAIFBv/EACQRAQACAgICAQQDAAAAAAAAAAABAgMRBCESMRMiMkGBcbHw/9oADAMBAAIRAxEAPwDcQAAAAAAAAAAAAAAjYEgjY2BII2NgSAAAAAAAAAAAAAAAAAAI2NkAhCdjZAAnY2QAJ2NkACdjZAAbPDzPK43C8bfyOc5rHoSc3XBzaTet6Xf5nuOV4r458v4b5Lj4Rcp3484wSlrctbj3/VIS6rqbRtTrvjHwFdkoQweUsa9mqq0n/M0//Rzl8aaJXdNfA3uHd7eVBPS9+2v+zHZydnrcVqXq7/f/APT38NgZvJZjq4vGllXwh5jhTKPoj7bk29L39t+/YzRlvM6e5bgcalfKZ6bFH4ycGoLzeO5OMvZqEapJP9fMX9Dt+HviHwXP51ODiPLry7urorux2vyxcn6luPsn8z88zpsxrbcfLhZVdWtWVWRcZQlr2a+RevgrT53jOVvRuFOJY9930tuKW/22TXLby1KvPwcFcM5KzLeUydkA0PFTsbIAE7GyABOxsgATsbIAE7GyABOwQAAAAAAAAAAAAAAAAAPzV4qxOOwPE3KYs29VZlj8ttr0t9S1r299L5H0lz3ILBVEOUuhTXKM4V0uEYJRfs1FRkte2k2i0/GbybPEuPVZVCXl4SsSjFRlLqnNScpbXZKuKX02zMZw6a3KLabhvcfv2/cyWnxtMQ+kw1jNgra0O1zfiHO5q50ZMqLaqbG6ZvHirIrXt1Jb1/4612Rc/gv/AJfxNkVptq/Ck03Fr8s4/d/UzWdX4eWMpy9M4RsbXfe33X8aRpnwgqwY+KptudeVHBl5VbafVFzXU56ek1qOl9GTTc3c8mK04sxENnABqfOgAAAAAAAAAAAAAAAAAAAAAAAAAAAAAAAMe+NFMqfEXEZdS65ypW4N6T8uxNL93MqedxnFzw6rb68vjrLKvOqvlONuPbuLsUXLUemfeK12+mvm718ZE48twFnykrIP6fmrl/8AEovH8jyWNXn14uXOyitygse+LnSoNOKbb7RS3vu0tJ72uxmvaK2nb3uPW9uPW1Z7jbz2cfwFX+Hk8/CzynKHXjUT6UvNWpdSUt7rUvfXfp99Munw7jg4fi3CqryJ2TnhuMZfhXW4zknLok3Fbi4x6ov+nbddt5XlqcmE8Svg6oO1XRk/Lripqb9Ti5dtNzSb/wBp1/h7kzyvEPEWXSpdqzLKpulenVeLOEdNdn2iu/7/ADJrNdxpXk+ScdvKetNsQANDxQAAAAAAAAAAAAAAAAAAAAAAAAAAAAAAAGX/ABxj0YfC5LjvysqS307XdJ6f8P8AgzfksbKweTya+PrnKqT82pwrcnXFSftrutba/R/c1D44ZllHh3CxoSSjkZSc1rfV0Rckv51/BVcNU35FeTO6NUJ1Pptk9KPVqS2/p2MXJnW5iNy97hZJrx4mfXavR5GvExKcyrGq65KM5eVY6k5QklKLj3136G1HpTWzs/Ca528/gwevRnSs0tJerGuT7fT0o+/CcvTzNPIYk7IQtru8zF8xp9UJelrq9m9/yfbwPiwx/HFFutSu5K1R01rpWNbL5fea/grw5JnJFJjRlvWcd413ptoAPReCAAAAAAAAAAAAAAAAAAAAAAAAAAAAAAAAq/jnwrR4ox8OvLzbMWnGslZJ1wi3Lcde8uy/h7KlDhfD/H1wxorxHmuPbqjVOEPm/dwiv4+pdfH1E8nwXzdNVcrZzwbVGEYuTk+ntpL3ZhNr4nF1PlPCOd1ah1OycsaHph0tqMYJeqXqbe/fXsu9WSGzjze1fGJnS/cb4X8Pt3ZEOI5RKe4Sruy5LzIve9rRa/DnHeHcPJxIYnEQwcyCm6o31yc121LonLe+0u+nvTe/mY1xnOeGqMXBryeKulOqiMbZ48q4bsS021v1705bfS0+3dF78EZPG5nijCfH4/NU0xnfKl3QcapemS1Lvrp6ZR6Vraae296VdK2i33b/AE7zVt47nf8Av21dAA0sAAAAAAAAAAAAAAAAAAAAAAAAAAAAAAAADy8hbjVY0nm2UwoknGfnSSi0/k99jPbKeH4++dmF4ljDAi/9KqVl8q3/AMU636l+vdfc7fxA4/IzpcdLHohPyZWSlOVnQ4dlrTUZS3+i/czfMeVHLpx1+HsyLL3U4qNl1sFre9vpm+36E24+HJWJyOqWyb8aLPlcn4fle1LL8Q53bqcq77KK4/bvOv8A7Oj4L5nic7m4U4HEzos6LGrrch2T0lHf/Jd+3+4pXH4M+XtrVeYrrbJqLj5UZRrg9peqanNtSabUdLUZe3z73w8qsxvFHH1WW3WKeBkWxdlkpKS661Fr1OKeuzSSae0xFcFY1WO3XjknuZawACFYAAAAAAAAAAAAAAAAAAAAAAAAAAAAAAADj8+4x8iUt6j1dkv0M15bzP70K2mqU51UudXlpydb13k4pd25P5fQvvizB/F3YVnXWvKU9xnWpdW9fP5FNstrxeak8qFbqtxp0ubqk4wctPul+n7Mrt7acEe9e9K7xc6rbJ03VVOVN8puFVU5KUm9dMpa77306W9Jlo+HFVf97Mq2qDVUcZ01qXfp005JPS3/ALe/1Zx7OeXHXTyKbpTyYTjOmqLW+vo0t7ffstbaa7/IsfgGi/EyuNjfJ2O6iyUrZVtN2aXWurXfuvqRHt3bcVmZ/LRgEC1jAAAAAAAAAAAAAAAAAAAAAAAAAAAAAAAAcDxMsqc8aNFqqp1J2tVdU2lrST+Sfs376KFydNsOuKsU4qerJNemMn+X+WpJL7Ghc5jzyszDqqsdb9UnLo6uy0//AKKk+BueZKWfXZfXHv6bdQ10Te3rupdSXdrS3896OLQtpbTlvjPxcJUYFVXS4Qj53lPrjKLTlGKi01t7TctLS+5ZfCVE687Gsry4zplCUJVO1t+mMdNLb37/AC7LbRzMGX9n8dHIju61wssjjtLSsjJPpclpv06WpPXdLXdHa8NW5P8Aaf4XOnF5Fbc5KD36pQ9npa2kl7fX5kRCbWmYW8AFikAAAAAAAAAAAAAAAAAAAAAAAAAAAAAAABwvENdbnVJ320z6JR6q5pNx6otx02vdpfwVzLz8fGXXi47dcrm1/mElPtpppR7La+Xb7/Jd3xS8eFtPn12SlKDUHBv/AJLfZd9fV/IqmUoJZCup6qKKpwWp7bjJ/wBIy03pb9f20cyspHfb7ZsuQjLFspju+2HmxzITViilp2QlpbktR79n7LXd7Vg4rKlf4kVVir644/XbXGK3Cb7xafu10ya/r9Di8VxivyLM+hYrrspdlNqhGNVctd1Lu5L3SbWn7+x6fBt0OQ5OnkFOPXOqxyiqnBxcnHs1vXbp90l1LTffsRCZ7heQAdqgAAAAAAAAAAAAAAAAAAAAAAAAAAAAAAAFe8SZNVUp9dTbrqjY5ai109T2u/v7e2itKNVVsn+BhOHSpdXS326U2l8ltTa/daLJ4nnjuvJhK2tX/h3qLs1LXq16d9yn52UsXPpvph/j1VV0qMpuqqxx6feW/ltJNLSUV7kWiXdHlh+J5JO6VSyJ4kqn5U4xkraepKcfytbb6G3793vWtli+Hrfm+S8WeM6Y2vyppp1udjk49/2+S7dPZHC8MX4lGVkO++udE61Cepprcm9tpt99QhLsvd/bR0/BnIUvxU8WlT6Z02rqsiot9DjrSb37Nb7a37PuK47e9O73r6aIAgSpAAAAAAAAAAAAAAAAAAAAAAAAAAAAAAAAZd45zVHxVbNYju/DV0wTlkeXXGTjOfVNuLSSTWvu0VXN8QYltMnRiJZNUutwx85alF6TfVCHd+317fMsHxJhxGX4jtsnx/42eNhueXKOV0KlV+ptQ6o9clGxb9W9OK+pU7M7i67IqnjbKZRcFHo8P1dTcvyacrH7r2e+/fTItyMtI1DZjw4LRua9/wAvRxHOZEsmVNGGrvOj/qVSnlSUlvXePq13RY/C/wDaEfHXFXZGNlUQsjdTNzx/KjNqpyX3f5X+b7HifN8tCmzCp4TlJwqg7PNy8iNNXQl1P8qktfZSf0On4Chdj+L4RycfEwZzqtj5ccyUrL9NpvoS9k4PvLXZpr3K4z8i9vqjpNqYq1nxrH9tWABaxAAAAAAAAAAAAAAAAAAAAAAAAAAAAAAH2A0B+dqM2nPldykOUtw8nIzsidkrnCdcq7OnUJwk05RcYpPW+8fb8p8ruTy7ZqGV4pvylHIhdWsTBm25wbcZJzjBJ7bbf1e3s79Xwf5qNjhDLwlRXOUavOnJtx29S1Fe+tdu3csXG/CDEplGzN5nKtsUt6ophXFr6al1P99lHjkep8nHr3tRM3k7oXSudN1lspQnJX5bUYtRSTVVXRBNaj83r6P3Op8MOVyF43w8ez8NXDIhdGUaqq4SnLp6tvSUn+V+7aNJx/h54dqi1bi25O5KWr75uPb5dKajrt9DuYHCcVxtkrOO4zCxbJdpTox4Vt/q0kdVpaPcqsvJxTWa1q94GgWsAAAAAAAAAAAAAAAAD+gASkAAAAAAAAAAAAAQkEtEg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33" y="5389749"/>
            <a:ext cx="295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0" descr="data:image/jpeg;base64,/9j/4AAQSkZJRgABAQAAAQABAAD/2wCEAAkGBg8SEBUUDxMUEhQWFxISFRgWGBocFRgdFxYWFBgcGB8jJyYeFxskGRcYIy8gJCcsLC0sGx8xNTA2NSYtLCoBCQoKDgwOGg8PGSskHyQ1KiwsLCw1NSovLiwqLDQ0KiksKTU0LCwpLCwsMCwsKSwvLCwsLCksLCwsLCksKSwsLP/AABEIAF0BFgMBIgACEQEDEQH/xAAcAAEBAAIDAQEAAAAAAAAAAAAABQIGAQMEBwj/xABBEAABAwIBBA4IBQQDAQAAAAABAAIDBBESBQYTIRYxNUFRUlVzdJGSo7LSByIzVGFxcrEUNIGztCMyQqEkU9Hh/8QAGgEBAQEBAQEBAAAAAAAAAAAAAAIBAwQGBf/EACsRAAIBAQQJBQEBAAAAAAAAAAABAhEDEiFRIjEyQZGxweHwBBNhcYGhFP/aAAwDAQACEQMRAD8Ag5GyMagyf1I4WxM0r3SYsIGJrP8AEE7bhvL1bHoOUKTvvImbvsK7op/ehURfR4tvE/LwSWBb2PQcoUnfeRNj0HKFJ33kURFt158hVZFvY9ByhSd95E2PQcoUnfeRRES68+Qqsi3seg5QpO+8ibHoOUKTvvIoiJdefIVWRb2PQcoUnfeRNj0HKFJ33kUREuvPkKrItjN6DlCk77yKflXJroJ5IXkF0bsBLb4SdW1fXvryt2wreem6dTzx+wWKqlSvmAwaqdtZmnHFI6OWupWvYcLmnS3B4P7F07HoOUKTvvIme26VVzrvsFEWRUnFOvI10TpQt7HoOUKTvvImx6DlCk77yKIiq68+RlVkW9j0HKFJ33kTY9ByhSd95FERLrz5CqyLex6DlCk77yJseg5QpO+8iiIl158hVZFvY9ByhSd95E2PQcoUnfeRRES68+QqsitlPIGihbMyeGdjpHRXjx6nBoeb4mjeI61jkrIWmikldPFAyNzGEyY9ZeHEWwg8Ur0zbkx9Mm/jxLGj3MqekUnhmUVd3Xvp/TaKo2PQcoUnfeRNj0HKFJ33kURFd158jKrIt7HoOUKTvvImx6DlCk77yKIiXXnyFVkW9j0HKFJ33kTY9ByhSd95FERLrz5CqyLex6DlCk77yJseg5QpO+8iiIl158hVZFvY9ByhSd95F20uasUj2sjrqVz3uDGgaW5JNgP7OFa+q2aX5+l5+HxhTJSSbryNTTeolyx4XOaf8SW9RsuVnWe1k+uTxFF1RBVzd9hXdFP70KiK3m77Cu6Kf3oVEUR2n5uKepBERWSFXzXzckragQsIZqc9ziLhoHw+JIH6qOCvpnoVgaX1Lv8AINhaPk4vJ/20LjbzcLNyRdnG9JJnzuvonwyvik1Ojc5jvmDbV8DtroW1ek6INynNhFriJx+ZYLrVLq7OV6KlmZJUbRyiIrJOW7YVvPTdOp54/YKI3bCt56bp1PPH7BQ9tfT6FLZOM9t0qrnXfYKIree26VVzrvsFESz2F9IS2mERFZIREQBERAEREBdm3Jj6ZN/HiWNHuZU9IpPDMsptyY+mTfx4ljR7mVPSKTwzLhu/ep03/nQiIiLucwiIgCIiAIiIAq2aX5+l5+HxhSVWzS/P0vPw+MKJ7LNjrRPrPayfXJ4iiVntZPrk8RRUtRjKubvsK7op/ehURW83fYV3RT+9CoimO0/NxT1ILfc2Mv5Cp4mGWCR89hjc9geL7+G5sB8gtIpKSSV7WRNL3uNmtaLkr6Dkz0MyuYDUziJx/wAWNx2+ZuBf5Llbys0qTdPouzUq1ijbaRmRcpRlkbYXm2sBoZK34jUHD5jUtezdoxknKb4ZngQVEZMcjiAPUNwHHaBALh+oO+peVvRhW0lpqOXTFnrDCC2UW3wNYd8gf0K9WXMrDKWRjK4AT0r2GT9fVJHAHA3twtPAvEorVGVYvD6e47tvW1RoZNzcGV6+eqlJFMH4G21GTAA0AHeFgCT8QNva2fKM+QqIaKVlO021sDA9/wCtgSP1so2V8pTUVJT5PoGk1UkYLi3+5uLW4jgcXYtZ2gL8C8GT/Q3O9uKpqGxuOshrcZueEki5R0ljOVI7l1GKwiqveQc7p8jyNxZPbJHJiALbERFuu5AN7Ha2rfJaqtzzj9F1XTNL4iKiMazhBD2jhLddx8itMXvsXFx0XU81omniqHLdsK3npunU88fsFEbthW89N06nnj9gre2vp9DFsnGe26VVzrvsFEVvPbdKq5132C6aXNqeRsZYYrygujYZGiR4DnM9VptclzXAC+uymEkoKuS5GtNydCUiO1bere1ruqqR0eDHb12Mlbr22vFx+vwXUg6UXF0ugOUWULMTg3E1t99zg1u1fWTqCwugOUREBdm3Jj6ZN/HiWNHuZU9IpPDMsptyY+mTfx4ljR7mVPSKTwzLhu/ep03/AJ0IiIi7nMIiIAiIgCIiAKtml+fpefh8YUlVs0vz9Lz8PjCieyzY60T6z2sn1yeIolZ7WT65PEUVLUYyrm77Cu6Kf3oVEVvN32Fd0U/vQqIpjtPzcU9SK2buc01E974BGXObgu9t8Ou927VvsvbL6Q8qONzUuH0hgHUAtcXLWkmwBJ4BtrHZwbq0gpySomb7kH0u1UbgKtonZvuADZB1eq75WHzXfnzABCa3Jz/+PVAMqWtAte9wSP8AE3uCOH5lfP8A8JL/ANb+y7/xUcn5TrIYnxRtdo5CxzmujxC7DcEAggbQvw2XF2EVK9D9W5nRWjapI+kUmVY8nwfi8onS11Q1pwgND8IADWgAAMAFrm238lqeVPStlGV39JzYG7wY0E/q5wN/0AWv5YrKuqmdNO17nuttMcAANQAG8F4vwkv/AFv7Lv8AxIengtKdG/59IStZao6jZ6L0oZTjN3StlHFextusWd/ta3lCsMsr5C1rC9zn4WCzRc3sAuhzSDYgg8B1FcLvGzjF1iqHNybwbOW7YVvPTdOp54/YKI3bCt56bp1PPH7BHtr6fQLZOM9t0qrnXfYK9kYNvk+9K+Y6MWlBfaP/AJM9nYbYHYD6/rG3CoOe26VVzrvsF5ck0lRM5sUb5GsdiF7v0Ys1zyDbVrt/tcnGtmsd3QtOkmbbkkTNnpI4hpIHsldKQwOZI/HMJHO1HWCGW4Bhtt6/FUVkkOT2viOB+hyY0PAGIAxzk4T/AI3sNpatFNOI/VMrYyQTYuDL/G2q69ORMkTVcmiidrwl3rE4fV1NHzLiGj4uWOySxbw7i/XBG31lmNkljMkb3S05lMETXus6mjkAcNWBjnl5sNRItvLqgmfpac0cTmRy1c+mZgvtSRgMkFjYCMk4doXJ3rrTKapnaS6J0rTaxLS4GwF9ZHAB+ll6sl0tVJI2NjpIxM5rcRLwxxO+T/ks9qixflDb9dxtVLORLSQhrMD5K5z/AFG3fhqKkNDja5AtqC6KEyCaniDf+E6njc/1Ro3NMOKV7nW1uD8XrE3BAC08iUYS4SNJ1tuHA69fq/Mne4V2F1QG6I6UNOvR+uAfjh/+Kva+fMzL55W7QvwBcrs/DSYsOB+Li4Ti6ttYvYQbOBB4CLFeg5FubcmPpk38eJY0e5lT0ik8Myym3Jj6ZN/HiWNHuZU9IpPDMuG796nTf+dCIit5uZsiscGNqIo5CSGxvD8TrNxkiwtawO/vFeauyIWyYIHiqIBLjC15DbEgg3HwXS/Gt0m66VJqLsZTvP8Aaxx121NJ18HzWQopcOIRvw3AvhdbXta7b6qqJodKLu/Ay48Gjfj4uE4urbXtyVkCWd8jfZmOGac42kXEVrgfHWscklVmpNkxF6q6g0ZGFwkBYyQlodZuLedcDWOHaXSyneTYMcTqOpp2jqB+RW1Wsyh1qtml+fpefh8YXgfQygOJjeA02cS02afjwL35pfn6Xn4fGFM3osqOtE+s9rJ9cniKJWe1k+uTxFFS1Esq5u+wruin96FRFbzd9hXdFP70KiKY7T83FPUgsopXNcHMJa4EEEGxBGsEHeKxRWSfUM1vS4ABHlAG41CVovf62jXf4tv8lv8AR5x0crbxVETh8Ht+22F+cFwWg7a8Np6KEnVYHoj6iS14n6Orc5aKEXlqImj6xf8AQDWVoWc/pdFizJ7Tc6tK8Wt9DTv/ABd1L5cABtLlLP0UIurxEvUSerAzmmc9xc8lznEucSbkk6ySd8rBEXuPOct2wreem6dTzx+wURu2Fbz03TqeeP2Ch7a+n0KWycZ7bpVXOu+wV3I4qCaN0BcIG08jZbOtGHf1tKHi9sRJbt6z6qhZ7bpVXOu+wURc7l+zS+OhV67Jm7TzlsDXQxTSRGjEV2yD8O28WF+JltTmyXdYm5dY74UvIdVFBTPle57XSTRMZow0vAhwzuuDvFxi6lrqLVZYUMv41NyyzUiGKYQvLYpqqKQhrtZilgMuE/D1rHe3l6421jcpiRznfhjUx4DjGic25MWAXsQG22hq31oSLPZwpU33Dcs2cpGSOJ08hc/8RKWFzwCHvpJMJBdcMvJhsdoHDwLujrZY2lpjnhcyCucx80mKX1mxAtabAgBwuPiTZaOiOxTdQrTA3GinlkpgGOc6c0sjI/W/qlrawlzWnb9nvbeG+8pudxkvTCY4pBSxNfdwc4EPl1OOv1gLX31ARVGzpKpjnVULs25MfTJv48Sxo9zKnpFJ4ZllNuTH0yb+PEsaPcyp6RSeGZTu/epu/wDOh6PR3K1uU6cuIaLy3JNh7GUbfzWwZqSB1FM2HSOmFXpC2GZsMpYAMJxO/uaHYtQXzwhFtpZX3WuX8EZ3T6FlzOCVtHWOjP4aSSsaHMY9pcBoRis5vCW6yPiOFUZM4JGyTNZPZjMmNfGA4YRIGXBaNrHe3x2l8rsmEKP80aU83G+6z6pT12lERbIDVyZLLWPLxjMhN7YjtP8AmeFcS1DhohUSNdKMl1zHkva44rx6ibm7tXDvFfLLJhHAs/zLM33fg+nVLNPp4onMdI/JtC1jcbRcse9zhckC4HCd9Z11aYBPglaJGZKpmNcx4PrNklBDSN8fD4L5dZMI4E/z/PniHu/B9WrcuOfM6N0wdE7JTnuaXDCZDqJPC+36rQM0fz9Lz8PjCkYQq+aX5+l5+HxhUrJWcHTIxzvNE+s9rJ9cniKJWe1k+uTxFF3Wo5Mt5p0kksdayJrnvdTENa0XJ/rRHUvPsNyl7pP2Co7XEbRI+S50ruM7rKi7JNtMqqpiV9huUvdJ+wU2G5S90n7BUjSu4zusppXcZ3WVtJ5rh3GiV9huUvdJ+wU2G5S90n7BUjSu4zusppXcZ3WUpPNcO40SvsNyl7pP2Cmw3KXuk/YKkaV3Gd1lNK7jO6ylJ5rh3GiV9huUvdJ+wU2G5S90n7BUjSu4zusppXcZ3WUpPNcO40Sw3M3KV/yk/YKzz03TqeeP2aomldxndZWJPCii61bFVSiNvzuzVr5K+ofHTTPY6Rxa4NNiLDWFJ2G5S90n7BUjTO4zusppXcZ3WVMYzSSquHc1uLdSvsNyl7pP2Cmw3KXuk/YKkaV3Gd1lNK7jO6yqpPNcO5miV9huUvdJ+wU2G5S90n7BUjSu4zusppXcZ3WUpPNcO40SvsNyl7pP2Cmw3KXuk/YKkaV3Gd1lNK7jO6ylJ5rh3GiV9huUvdJ+wU2G5S90n7BUjSu4zusppXcZ3WUpPNcO40TZMrZMngyXE2eN8TjVyuAeLGxgYAesHqWORMmzT5OqWQRuldp6V2FoubBs1z/sLXHPJ2yT8yjXkbRI+RU3HSlfn+m3lUsbDcpe6T9gpsNyl7pP2CpGldxndZTSu4zusqqTzXDuZolfYblL3SfsFNhuUvdJ+wVI0ruM7rKaV3Gd1lKTzXDuNEr7Dcpe6T9gpsNyl7pP2CpGldxndZTSu4zuspSea4dxolfYblL3SfsFNhuUvdJ+wVI0ruM7rKaV3Gd1lKTzXDuNEr7Dcpe6T9gqlmzmpXsrad76WZrWzROcS02ADwST8Fq2ldxndZTTO4zusrHGbVKrh3CcUzsrfayfXJ4ii6UXQk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07" y="5485555"/>
            <a:ext cx="2227258" cy="1163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data:image/jpeg;base64,/9j/4AAQSkZJRgABAQAAAQABAAD/2wCEAAkGBggGERQUBwgWFBUUGBkXGRcYFRgdHBscGB8iHBkWHh4ZHiYgIR8jHhgWIC8hJjMqLC0tHB4yODAqNSYsLCkBCQoKDQsNGQ4OGjUkHiQ1NCw1NTQxMDU0NDUsMCwsLC01NCwsKi0vMy0sLCw0LCw0LCwsLCk0LCwpLCwsNCw0NP/AABEIACsAkQMBIgACEQEDEQH/xAAcAAABBQEBAQAAAAAAAAAAAAAHAAQFBggBAgP/xABGEAABAgQEAQYJBwoHAAAAAAABAgMABAURBgcSMSFBYXGBkbEIExQVIlFScqEWMjQ1YpPBJTNCY4KisrPR0iMkREVUdJL/xAAaAQACAwEBAAAAAAAAAAAAAAABAwACBAUG/8QAKxEAAQQBAgQEBwEAAAAAAAAAAQACAxEEEiEFMVFxMkFhoRMiM1KBscEU/9oADAMBAAIRAxEAPwA4QiREPibFdMwmyXaq/pGyUjipR9SRywD8U54Vurkpo/8Alm9rixcI51cnV2xpgxJcjwjZAmke6jWqdSBqqM620PtrA794ptUzswpT+DMwt4/q0G3aqwjOk3OzE+oqnH1OKO6lKKj2mDZlDh2g4okSqpUNhS23C3q0m6gEg6lcd/SMb5cBmMzXKSeyrqvkms/4RA4+bqH0Fxz8Eg98QE5n1id76O0y30IKv4jE7nRQKLhmWa81UVltTqykrCTqASL+jx5Yj8kqZScRF9mq0hl3xaUrC1Jur0iRpJvsLQ2NuMIPjCPZDe6VcmM4MZTH+7afdbQPwhi7mTi1359ed6iB3CDBmThbDuGqc89I0CX1jSkEo21qCSeB3AJtGe0IU6QG0kk8ABuT6hGvE+BO0uDAK7IGwpxWPMTK3rr/AN4YQx3iYbV1/wC8MWGkZJ4oqaNTrSGbi4Dijq6wkG3XELirL2uYQ9KpSwLZNg4g6k39RO4PTaHNfiOdpFWpuuNZjYrZ+bXnutV+8Q9YzcxlL7Vgq95CD+EQmHsLVTFK1IpDAWpIuQVpTw5tRF+XaLbRsmcUeUNecJAIa1pK1eMQbJBudjFZhiMsOAtTcq6N17NCSlfKpqVl3EBOsoKbOabX1WSRycbbxFyHhDvj6woiTztuEfBQMWbMXM+jUmWdZp00l59xKkBKDcI1CxUojhwB23gL4ewDiHE6dVLp5UjbWohKeoq36o52NDFIwvnaGjy8lYnojVTM9cLzthNeNYP20XHagmLnScS0euC9MqTbnMlYv2bxmPEOAcQ4XTqqdPIR7aSFJ6ynbriAadcYN2llKhsQSD2iGHhkMouF39Q1Ec1s64hRmnDOceI6BYTL/lLY/RdN1W5l79t4N+DMwKTjRBMi5pcSLqaV85PPzjnHwjl5GFLj7kWFcG1aIUcuIUY0Vl3NSszdWqcwJpRs0otoTyJSn1Dn3ioQf808qV4kUZqi2D9vTQeActsR6ld8Aiep83TFlE9LKbWngUqBB+MetwZ4nxBreY8koik3jQPg/wD1e7/2FfwIjP8AGhsiJN+SpyjMtFIcdUtF/wBJJSkahzXBhfFfoV6qN5p9ms7hdtpn5WtOqTrVo8Ve97cb8RyQxyodwa66/wDJJl5KtCdfjdrXNrcTy3hj4QElMTUqwthoqS2tRWRx0giwJ5r8IifB5lXkOTTqmyEFCEBXIVAklPYRHKbEP8ZfqN9Fa91dc6fqd/3mv5iYG2QtCl6lOOvTKArxCBoB9pZtq6QAbdME/NuSmKnSn0SLJcVdtWlPE2SsFR6gCYDmUOLmMKTpE+vS0+nQpXIk3ulR5r8D0w7GBdhva3mofEiLi6o4erbxD+PXJcNnT4po6QFJ4G9hcm8e/lRhJiQelqjirywKQoAucV7cE3A4kHYnjELjDJSbrUyuYoE60UPK1lKyeBO5BSCCCeMe6hgXDWX9Me+UJQ9MOJOlXEK1W9FLdzcAbk9sLDYNLQHEnpSO6pWTlvPEvb9b/LVGlnh6J6DGb8lpGZeqjTjTJKGgvWoDgnUhQTc85tGj3SFJNjyGBxOjkDso3ksnYXpCa9PsMOn0XHQlXRe6h2AwSM1cfVDDjyZHDq/J22UJuUAAm4uEg8gA9XGBrLvz2EZ5K3mCh1hwKKFCx4G9j0g/GC3iLCVKzeCJvD9SQ29pCVoVx22CgOIUNr8ojoZBaJWPk3ZXuqj0UZlTj+o4gfMjiFzyht5CrFYBI0i5STyggH4QNsX0dFAnZhho+i24Qn3d0jqBAguYcwfSsowucxFU0LdCSlCU8N9wkHiVHa/ILwGq9VXa5MuvviynVlVvVfYdQsItiaXZDnRD5a90Dy3TCJLD1Xm6JMtPSKyFoWCLcvGxSfWCOEMGWXJghLLZUo7AAknmAEGLLLKCZQ4iaxG1oCCFIZO5I2Uv1AbhMa8qeOKM6z+FALRZ86Pf8U/GFElp54UeS1s6Ji6QIi63hmk4iTpq0gh0chI4joUOI6olYUUBLTYRQjrng+0+ZuaLUVNH2VjWntuFD4xTqjlFjalC0p/ipG3i3rcPdUR8Lxo2OGNjM+ZmxN91UtCyVU6HiaSBFSkpkDl1JWR+IiJRMzMpwbeWjmCiI2SRfeGj9Ip859JkGl+82k94jaziu1OYhpWQzUZxYsZtw/tq/rHwjV81l9haZ/O0FjqbA7ohZ3LDCQ2oiB0FY7lRoZxSP7UNJWfZDE9bpadMjVnm0+pLigOy8M52oTdSVrnplbivaWok/GD09lnhUbUkfeO/3R5ayzwqd6SPvHf74aMyFu4YhSAbMw9L/mXVJv7JI7o+vnOdH+sc/wDav6xoqTyvwibXoqD0qcPeqJmVy5woxxRQWetF++FP4nED4f0jpWVVLW+bqUVE8pNzEnTKPXJlX5LknyfW2hfeI1XLUGlSf0amtIt7LaB3CH6UhI9EWhD+LWKDEdKzXJ5SY0rZCpqUKPtPOC/ZcmLjRfB7aSQa3VSr7DSbfvK4/CDLHYxv4jO4UDQ9EdIUDh7BNDwwPyXT0pV7ZupZ/aVxidtHYUYXOLjbirJQoUKAov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8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22694" cy="641995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rgbClr val="002060"/>
                </a:solidFill>
                <a:latin typeface="Berlin Sans FB Demi" pitchFamily="34" charset="0"/>
              </a:rPr>
              <a:t>PRODUCTOS </a:t>
            </a:r>
            <a:r>
              <a:rPr lang="es-ES" sz="1800" dirty="0" smtClean="0">
                <a:solidFill>
                  <a:srgbClr val="002060"/>
                </a:solidFill>
                <a:latin typeface="Berlin Sans FB Demi" pitchFamily="34" charset="0"/>
              </a:rPr>
              <a:t>DE</a:t>
            </a:r>
            <a:r>
              <a:rPr lang="es-ES" sz="2800" dirty="0" smtClean="0">
                <a:solidFill>
                  <a:srgbClr val="002060"/>
                </a:solidFill>
                <a:latin typeface="Berlin Sans FB Demi" pitchFamily="34" charset="0"/>
              </a:rPr>
              <a:t> ALIMENTACIÓN</a:t>
            </a:r>
            <a:endParaRPr lang="es-ES" sz="2800" dirty="0">
              <a:solidFill>
                <a:srgbClr val="002060"/>
              </a:solidFill>
              <a:latin typeface="Berlin Sans FB Demi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47664" y="1556792"/>
            <a:ext cx="6231467" cy="720080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tx1"/>
                </a:solidFill>
                <a:latin typeface="Arial Rounded MT Bold" pitchFamily="34" charset="0"/>
              </a:rPr>
              <a:t>TÍPICOS DE LA </a:t>
            </a:r>
            <a:r>
              <a:rPr lang="es-ES" sz="1800" b="1" i="1" dirty="0" smtClean="0">
                <a:solidFill>
                  <a:schemeClr val="tx1"/>
                </a:solidFill>
                <a:latin typeface="Arial Rounded MT Bold" pitchFamily="34" charset="0"/>
              </a:rPr>
              <a:t>REGIÓN DE MURCIA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1" y="2218298"/>
            <a:ext cx="1224136" cy="91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483769" y="2228688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En Murcia el </a:t>
            </a:r>
            <a:r>
              <a:rPr lang="es-ES" sz="1400" b="1" dirty="0" smtClean="0">
                <a:solidFill>
                  <a:schemeClr val="bg2"/>
                </a:solidFill>
              </a:rPr>
              <a:t>pimentón</a:t>
            </a:r>
            <a:r>
              <a:rPr lang="es-ES" sz="1400" dirty="0" smtClean="0"/>
              <a:t> es un producto muy típico. Por eso, en el resto de España a veces nos apodan los </a:t>
            </a:r>
            <a:r>
              <a:rPr lang="es-ES" sz="1400" b="1" i="1" dirty="0" smtClean="0"/>
              <a:t>pimentoneros</a:t>
            </a:r>
            <a:r>
              <a:rPr lang="es-ES" sz="1400" dirty="0" smtClean="0"/>
              <a:t>. Este término es también empleado orgullosamente  por los seguidores de los equipos deportivos de Murcia (</a:t>
            </a:r>
            <a:r>
              <a:rPr lang="es-ES" sz="1400" i="1" dirty="0" smtClean="0"/>
              <a:t>de fútbol y baloncesto</a:t>
            </a:r>
            <a:r>
              <a:rPr lang="es-ES" sz="1400" dirty="0" smtClean="0"/>
              <a:t>, entre otros)</a:t>
            </a:r>
            <a:endParaRPr lang="es-ES" sz="1400" dirty="0"/>
          </a:p>
        </p:txBody>
      </p:sp>
      <p:pic>
        <p:nvPicPr>
          <p:cNvPr id="7" name="Picture 3" descr="C:\Users\vverdu\Desktop\Fotos Catálogo\arroz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11" y="3634811"/>
            <a:ext cx="1200256" cy="84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1" y="4869160"/>
            <a:ext cx="1176376" cy="87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483769" y="3688756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El municipio de </a:t>
            </a:r>
            <a:r>
              <a:rPr lang="es-E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Calasparra</a:t>
            </a:r>
            <a:r>
              <a:rPr lang="es-ES" sz="1400" dirty="0" smtClean="0"/>
              <a:t>, situado en la comarca del Noroeste de la Región de Murcia, es famoso por su </a:t>
            </a:r>
            <a:r>
              <a:rPr lang="es-ES" sz="1400" b="1" i="1" dirty="0" smtClean="0"/>
              <a:t>arroz</a:t>
            </a:r>
            <a:r>
              <a:rPr lang="es-ES" sz="1400" dirty="0" smtClean="0"/>
              <a:t>, en especial la variedad “</a:t>
            </a:r>
            <a:r>
              <a:rPr lang="es-ES" sz="1400" i="1" dirty="0" smtClean="0"/>
              <a:t>bomba</a:t>
            </a:r>
            <a:r>
              <a:rPr lang="es-ES" sz="1400" dirty="0" smtClean="0"/>
              <a:t>”. Existe como Denominación de Origen “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Arroz de </a:t>
            </a:r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Calasparra</a:t>
            </a:r>
            <a:r>
              <a:rPr lang="es-ES" sz="1400" dirty="0" smtClean="0"/>
              <a:t>”. 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094" y="4794743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Cieza</a:t>
            </a:r>
            <a:r>
              <a:rPr lang="es-ES" sz="1400" dirty="0" smtClean="0"/>
              <a:t>, municipio situado al norte de la Región de Murcia, es un referente internacional en el cultivo de la </a:t>
            </a:r>
            <a:r>
              <a:rPr lang="es-ES" sz="1400" b="1" i="1" dirty="0" smtClean="0"/>
              <a:t>oliva</a:t>
            </a:r>
            <a:r>
              <a:rPr lang="es-ES" sz="1400" dirty="0" smtClean="0"/>
              <a:t>. Como nota curiosa, una de sus fiestas más populares es la del concurso de “Lanzamiento de hueso de oliva”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4359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22694" cy="641995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rgbClr val="002060"/>
                </a:solidFill>
                <a:latin typeface="Berlin Sans FB Demi" pitchFamily="34" charset="0"/>
              </a:rPr>
              <a:t>PRODUCTOS </a:t>
            </a:r>
            <a:r>
              <a:rPr lang="es-ES" sz="1800" dirty="0" smtClean="0">
                <a:solidFill>
                  <a:srgbClr val="002060"/>
                </a:solidFill>
                <a:latin typeface="Berlin Sans FB Demi" pitchFamily="34" charset="0"/>
              </a:rPr>
              <a:t>DE</a:t>
            </a:r>
            <a:r>
              <a:rPr lang="es-ES" sz="2800" dirty="0" smtClean="0">
                <a:solidFill>
                  <a:srgbClr val="002060"/>
                </a:solidFill>
                <a:latin typeface="Berlin Sans FB Demi" pitchFamily="34" charset="0"/>
              </a:rPr>
              <a:t> ALIMENTACIÓN</a:t>
            </a:r>
            <a:endParaRPr lang="es-ES" sz="2800" dirty="0">
              <a:solidFill>
                <a:srgbClr val="002060"/>
              </a:solidFill>
              <a:latin typeface="Berlin Sans FB Demi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47664" y="1556792"/>
            <a:ext cx="6231467" cy="720080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tx1"/>
                </a:solidFill>
                <a:latin typeface="Arial Rounded MT Bold" pitchFamily="34" charset="0"/>
              </a:rPr>
              <a:t>TÍPICOS DE LA </a:t>
            </a:r>
            <a:r>
              <a:rPr lang="es-ES" sz="1800" b="1" i="1" dirty="0" smtClean="0">
                <a:solidFill>
                  <a:schemeClr val="tx1"/>
                </a:solidFill>
                <a:latin typeface="Arial Rounded MT Bold" pitchFamily="34" charset="0"/>
              </a:rPr>
              <a:t>REGIÓN DE MURCIA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483769" y="2153552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Lorca</a:t>
            </a:r>
            <a:r>
              <a:rPr lang="es-ES" sz="1400" dirty="0" smtClean="0"/>
              <a:t> es la tercera población en importancia de la Región de Murcia tras Murcia y Cartagena. Es muy tradicional su ganadería porcina, de ahí que sus salchichas, longanizas y embutidos en general sean de una calidad muy reconocida. A destacar, la 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longaniza imperial de Lorca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483769" y="3394817"/>
            <a:ext cx="56886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En el municipio de </a:t>
            </a:r>
            <a:r>
              <a:rPr lang="es-E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Abarán</a:t>
            </a:r>
            <a:r>
              <a:rPr lang="es-ES" sz="1400" dirty="0" smtClean="0"/>
              <a:t>, situado en la Vega Alta de la Región de Murcia, son muy populares sus </a:t>
            </a:r>
            <a:r>
              <a:rPr lang="es-ES" sz="1400" b="1" i="1" dirty="0" smtClean="0"/>
              <a:t>frutos secos garrapiñados</a:t>
            </a:r>
            <a:r>
              <a:rPr lang="es-ES" sz="1400" dirty="0" smtClean="0"/>
              <a:t>, y en especial unos caramelos conocido como 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Picardías</a:t>
            </a:r>
            <a:r>
              <a:rPr lang="es-ES" sz="1400" dirty="0" smtClean="0"/>
              <a:t>. Como nota curiosa, comentar que </a:t>
            </a:r>
            <a:r>
              <a:rPr lang="es-ES" sz="1400" dirty="0" err="1" smtClean="0"/>
              <a:t>Abarán</a:t>
            </a:r>
            <a:r>
              <a:rPr lang="es-ES" sz="1400" dirty="0" smtClean="0"/>
              <a:t> mantiene una constante rivalidad sana con la vecina ciudad de Cieza. Coloquialmente, los ciezanos llaman </a:t>
            </a:r>
            <a:r>
              <a:rPr lang="es-ES" sz="1400" i="1" dirty="0" smtClean="0"/>
              <a:t>golosos</a:t>
            </a:r>
            <a:r>
              <a:rPr lang="es-ES" sz="1400" dirty="0" smtClean="0"/>
              <a:t> a los </a:t>
            </a:r>
            <a:r>
              <a:rPr lang="es-ES" sz="1400" dirty="0" err="1" smtClean="0"/>
              <a:t>abaraneros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094" y="4794743"/>
            <a:ext cx="56886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Son muchas las empresas relacionadas con la </a:t>
            </a:r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</a:t>
            </a:r>
            <a:r>
              <a:rPr lang="es-ES" sz="1400" dirty="0" smtClean="0"/>
              <a:t> en Murcia. Destacan los municipios de </a:t>
            </a:r>
            <a:r>
              <a:rPr lang="es-E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Molina de Segura</a:t>
            </a:r>
            <a:r>
              <a:rPr lang="es-ES" sz="1400" dirty="0" smtClean="0"/>
              <a:t>, donde se encuentra el </a:t>
            </a:r>
            <a:r>
              <a:rPr lang="es-ES" sz="1400" i="1" dirty="0" smtClean="0"/>
              <a:t>Centro Tecnológico de la Conserva</a:t>
            </a:r>
            <a:r>
              <a:rPr lang="es-ES" sz="1400" dirty="0" smtClean="0"/>
              <a:t>, y de </a:t>
            </a:r>
            <a:r>
              <a:rPr lang="es-E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Alcantarilla</a:t>
            </a:r>
            <a:r>
              <a:rPr lang="es-ES" sz="1400" dirty="0" smtClean="0"/>
              <a:t>, donde se encuentra la fábrica de </a:t>
            </a:r>
            <a:r>
              <a:rPr lang="es-ES" sz="1400" i="1" dirty="0" smtClean="0"/>
              <a:t>Hero</a:t>
            </a:r>
            <a:r>
              <a:rPr lang="es-ES" sz="1400" dirty="0" smtClean="0"/>
              <a:t>. Pero no son los únicos. La conserva es una de las actividades económicas más destacadas de la Región.</a:t>
            </a:r>
            <a:endParaRPr lang="es-E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60" y="2160064"/>
            <a:ext cx="1427022" cy="94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60" y="3378175"/>
            <a:ext cx="1400797" cy="1049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60" y="4811061"/>
            <a:ext cx="1400797" cy="1116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4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texto"/>
          <p:cNvSpPr txBox="1">
            <a:spLocks/>
          </p:cNvSpPr>
          <p:nvPr/>
        </p:nvSpPr>
        <p:spPr>
          <a:xfrm>
            <a:off x="3273243" y="3464709"/>
            <a:ext cx="4971163" cy="9121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600" dirty="0" smtClean="0"/>
              <a:t>Variedades de pimentón </a:t>
            </a:r>
            <a:r>
              <a:rPr lang="es-ES" sz="1600" b="1" i="1" dirty="0" smtClean="0"/>
              <a:t>dulce</a:t>
            </a:r>
            <a:r>
              <a:rPr lang="es-ES" sz="1600" dirty="0" smtClean="0"/>
              <a:t> o de pimentón </a:t>
            </a:r>
            <a:r>
              <a:rPr lang="es-ES" sz="1600" b="1" i="1" dirty="0" smtClean="0"/>
              <a:t>picante</a:t>
            </a:r>
            <a:r>
              <a:rPr lang="es-ES" sz="1600" dirty="0" smtClean="0"/>
              <a:t>. Avalado por el consejo regulador de denominación de origen protegida. </a:t>
            </a:r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1486633" y="908720"/>
            <a:ext cx="6026718" cy="10407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>
                <a:solidFill>
                  <a:srgbClr val="002060"/>
                </a:solidFill>
                <a:latin typeface="Arial Rounded MT Bold" pitchFamily="34" charset="0"/>
              </a:rPr>
              <a:t>Pimentón de Murcia</a:t>
            </a:r>
          </a:p>
          <a:p>
            <a:r>
              <a:rPr lang="es-ES" sz="1600" i="1" dirty="0" smtClean="0">
                <a:solidFill>
                  <a:srgbClr val="002060"/>
                </a:solidFill>
                <a:latin typeface="Arial Rounded MT Bold" pitchFamily="34" charset="0"/>
              </a:rPr>
              <a:t>(Denominación de Origen)</a:t>
            </a:r>
            <a:endParaRPr lang="es-ES" sz="16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5" name="5 Marcador de texto"/>
          <p:cNvSpPr txBox="1">
            <a:spLocks/>
          </p:cNvSpPr>
          <p:nvPr/>
        </p:nvSpPr>
        <p:spPr>
          <a:xfrm>
            <a:off x="3275856" y="1946286"/>
            <a:ext cx="4968552" cy="144016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600" dirty="0" smtClean="0"/>
              <a:t>Producto típico murciano. Como el Pimentón de Murcia no hay otro, un pimentón que llena de color, aroma y sabor todo lo que toca. Ingrediente indispensable en infinitas recetas culinarias, capaz de mejorar cualquier producto o plato.</a:t>
            </a:r>
            <a:endParaRPr lang="es-ES" sz="1600" dirty="0"/>
          </a:p>
        </p:txBody>
      </p:sp>
      <p:pic>
        <p:nvPicPr>
          <p:cNvPr id="6" name="Picture 8" descr="http://t1.gstatic.com/images?q=tbn:ANd9GcSh-kaYOya9nkbu5G3MYT8cm2Fcnu7YJ7FPVdHvYH3JRRW9rl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2630"/>
            <a:ext cx="2044582" cy="1385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9" y="3429428"/>
            <a:ext cx="2880320" cy="28749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5 Marcador de texto"/>
          <p:cNvSpPr txBox="1">
            <a:spLocks/>
          </p:cNvSpPr>
          <p:nvPr/>
        </p:nvSpPr>
        <p:spPr>
          <a:xfrm>
            <a:off x="3313146" y="4948706"/>
            <a:ext cx="2554998" cy="1181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s-ES" sz="1800" b="1" u="sng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Precio</a:t>
            </a: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:   </a:t>
            </a:r>
          </a:p>
          <a:p>
            <a:pPr algn="l">
              <a:spcBef>
                <a:spcPts val="0"/>
              </a:spcBef>
            </a:pPr>
            <a:r>
              <a:rPr lang="es-ES" sz="1800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Desde 1€ hasta 5 €  </a:t>
            </a:r>
          </a:p>
          <a:p>
            <a:pPr algn="l">
              <a:spcBef>
                <a:spcPts val="0"/>
              </a:spcBef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(según tamaño de la lata, en gramos)</a:t>
            </a:r>
          </a:p>
          <a:p>
            <a:pPr algn="l">
              <a:spcBef>
                <a:spcPts val="0"/>
              </a:spcBef>
            </a:pPr>
            <a:endParaRPr lang="es-ES" sz="1800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pic>
        <p:nvPicPr>
          <p:cNvPr id="13316" name="Picture 4" descr="https://encrypted-tbn3.gstatic.com/images?q=tbn:ANd9GcRr9bB-Hozy3KpG-Grdv0gFMdWF2iIQ61Q92SEPn_KGwZPjCxEvZ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10" y="4629194"/>
            <a:ext cx="1944216" cy="1293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5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827584" y="692696"/>
            <a:ext cx="4464496" cy="1558925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002060"/>
                </a:solidFill>
                <a:latin typeface="Arial Rounded MT Bold" pitchFamily="34" charset="0"/>
              </a:rPr>
              <a:t>LONGANIZA</a:t>
            </a:r>
            <a:br>
              <a:rPr lang="es-ES" sz="3200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s-ES" sz="3200" dirty="0" smtClean="0">
                <a:solidFill>
                  <a:srgbClr val="002060"/>
                </a:solidFill>
                <a:latin typeface="Arial Rounded MT Bold" pitchFamily="34" charset="0"/>
              </a:rPr>
              <a:t>IMPERIAL de Lorca</a:t>
            </a:r>
            <a:endParaRPr lang="es-ES" sz="3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4294967295"/>
          </p:nvPr>
        </p:nvSpPr>
        <p:spPr>
          <a:xfrm>
            <a:off x="906272" y="2223035"/>
            <a:ext cx="4248472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800" dirty="0" smtClean="0"/>
              <a:t>La longaniza imperial de </a:t>
            </a:r>
            <a:r>
              <a:rPr lang="es-ES" sz="1800" b="1" i="1" dirty="0" smtClean="0">
                <a:solidFill>
                  <a:schemeClr val="bg2">
                    <a:lumMod val="25000"/>
                  </a:schemeClr>
                </a:solidFill>
              </a:rPr>
              <a:t>Lorca </a:t>
            </a:r>
            <a:r>
              <a:rPr lang="es-ES" sz="1800" dirty="0" smtClean="0"/>
              <a:t>es una de las representaciones más deliciosas de la rica y variada charcutería murciana.</a:t>
            </a:r>
            <a:endParaRPr lang="es-ES" sz="1800" dirty="0"/>
          </a:p>
        </p:txBody>
      </p:sp>
      <p:sp>
        <p:nvSpPr>
          <p:cNvPr id="8" name="5 Marcador de texto"/>
          <p:cNvSpPr txBox="1">
            <a:spLocks/>
          </p:cNvSpPr>
          <p:nvPr/>
        </p:nvSpPr>
        <p:spPr>
          <a:xfrm>
            <a:off x="1872751" y="5585530"/>
            <a:ext cx="2232248" cy="511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s-ES" sz="20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Precio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€ / u</a:t>
            </a:r>
          </a:p>
        </p:txBody>
      </p:sp>
      <p:pic>
        <p:nvPicPr>
          <p:cNvPr id="6146" name="Picture 2" descr="C:\Documents and Settings\Victor\Escritorio\IMG catalogos\impe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232">
            <a:off x="5518555" y="908182"/>
            <a:ext cx="2285714" cy="4896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290" name="Picture 2" descr="https://encrypted-tbn0.gstatic.com/images?q=tbn:ANd9GcTukweg4756yZdbvtzN5jXCAp22m-4_ZLa72M8hJD6eY-rROYWl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25" y="3356528"/>
            <a:ext cx="2413299" cy="1605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27" y="1484784"/>
            <a:ext cx="3672408" cy="2752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2206744" y="804101"/>
            <a:ext cx="4730574" cy="10407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>
                <a:solidFill>
                  <a:srgbClr val="002060"/>
                </a:solidFill>
                <a:latin typeface="Arial Rounded MT Bold" pitchFamily="34" charset="0"/>
              </a:rPr>
              <a:t>Arroz </a:t>
            </a:r>
            <a:r>
              <a:rPr lang="es-ES" sz="2400" dirty="0" smtClean="0">
                <a:solidFill>
                  <a:srgbClr val="002060"/>
                </a:solidFill>
                <a:latin typeface="Arial Rounded MT Bold" pitchFamily="34" charset="0"/>
              </a:rPr>
              <a:t>de</a:t>
            </a:r>
            <a:r>
              <a:rPr lang="es-ES" sz="32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s-ES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Calasparra</a:t>
            </a:r>
            <a:endParaRPr lang="es-ES" sz="3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6" name="5 Marcador de texto"/>
          <p:cNvSpPr txBox="1">
            <a:spLocks/>
          </p:cNvSpPr>
          <p:nvPr/>
        </p:nvSpPr>
        <p:spPr>
          <a:xfrm>
            <a:off x="964072" y="4403302"/>
            <a:ext cx="7424352" cy="93610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r>
              <a:rPr lang="es-ES" sz="1900" dirty="0" smtClean="0"/>
              <a:t>El </a:t>
            </a:r>
            <a:r>
              <a:rPr lang="es-ES" sz="1900" b="1" dirty="0" smtClean="0"/>
              <a:t>arroz</a:t>
            </a:r>
            <a:r>
              <a:rPr lang="es-ES" sz="1900" dirty="0" smtClean="0"/>
              <a:t> de </a:t>
            </a:r>
            <a:r>
              <a:rPr lang="es-ES" sz="1900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Calasparra</a:t>
            </a:r>
            <a:r>
              <a:rPr lang="es-ES" sz="19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1900" dirty="0" smtClean="0"/>
              <a:t>es uno de los tres únicos arroces con denominación de origen de España, siendo el primero en conseguirlo. Se caracteriza porque raramente se pasa, y es mucho más sabroso.</a:t>
            </a:r>
            <a:endParaRPr lang="es-ES" sz="1900" dirty="0"/>
          </a:p>
        </p:txBody>
      </p:sp>
      <p:sp>
        <p:nvSpPr>
          <p:cNvPr id="7" name="5 Marcador de texto"/>
          <p:cNvSpPr txBox="1">
            <a:spLocks/>
          </p:cNvSpPr>
          <p:nvPr/>
        </p:nvSpPr>
        <p:spPr>
          <a:xfrm>
            <a:off x="1691680" y="5661248"/>
            <a:ext cx="2304256" cy="634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s-ES" sz="20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Precio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  2’5 € / kg</a:t>
            </a:r>
          </a:p>
          <a:p>
            <a:pPr algn="l">
              <a:spcBef>
                <a:spcPts val="0"/>
              </a:spcBef>
            </a:pPr>
            <a:endParaRPr lang="es-ES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Título"/>
          <p:cNvSpPr txBox="1">
            <a:spLocks/>
          </p:cNvSpPr>
          <p:nvPr/>
        </p:nvSpPr>
        <p:spPr>
          <a:xfrm>
            <a:off x="1065561" y="836713"/>
            <a:ext cx="3563639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>
                <a:solidFill>
                  <a:srgbClr val="003300"/>
                </a:solidFill>
                <a:latin typeface="Arial Rounded MT Bold" pitchFamily="34" charset="0"/>
              </a:rPr>
              <a:t>Olivas Ciezanas</a:t>
            </a:r>
            <a:endParaRPr lang="es-ES" sz="3200" dirty="0">
              <a:solidFill>
                <a:srgbClr val="003300"/>
              </a:solidFill>
              <a:latin typeface="Arial Rounded MT Bold" pitchFamily="34" charset="0"/>
            </a:endParaRPr>
          </a:p>
        </p:txBody>
      </p:sp>
      <p:sp>
        <p:nvSpPr>
          <p:cNvPr id="11" name="5 Marcador de texto"/>
          <p:cNvSpPr txBox="1">
            <a:spLocks/>
          </p:cNvSpPr>
          <p:nvPr/>
        </p:nvSpPr>
        <p:spPr>
          <a:xfrm>
            <a:off x="885690" y="1556793"/>
            <a:ext cx="3902334" cy="266429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700" dirty="0" smtClean="0"/>
              <a:t>Producto muy típico del municipio murciano de </a:t>
            </a:r>
            <a:r>
              <a:rPr lang="es-ES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Cieza</a:t>
            </a:r>
            <a:r>
              <a:rPr lang="es-ES" sz="1700" dirty="0" smtClean="0"/>
              <a:t>, especialmente la variedad de “aceituna mollar”. </a:t>
            </a:r>
          </a:p>
          <a:p>
            <a:pPr marL="0" indent="0" algn="ctr">
              <a:buNone/>
            </a:pPr>
            <a:endParaRPr lang="es-ES" sz="800" dirty="0" smtClean="0"/>
          </a:p>
          <a:p>
            <a:pPr marL="0" indent="0" algn="ctr">
              <a:buNone/>
            </a:pPr>
            <a:r>
              <a:rPr lang="es-ES" sz="1700" dirty="0" smtClean="0"/>
              <a:t>Es utilizada como complemento o acompañamiento en una buena comida, o como una exquisita tapa en sí mismas.</a:t>
            </a:r>
          </a:p>
          <a:p>
            <a:pPr marL="0" indent="0" algn="ctr">
              <a:buNone/>
            </a:pPr>
            <a:endParaRPr lang="es-ES" sz="800" i="1" dirty="0"/>
          </a:p>
          <a:p>
            <a:pPr marL="0" indent="0" algn="ctr">
              <a:buNone/>
            </a:pPr>
            <a:r>
              <a:rPr lang="es-ES" sz="1700" i="1" dirty="0" smtClean="0"/>
              <a:t>Existen distintas variedades de oliva: mollar, partida, negra y morada.</a:t>
            </a:r>
            <a:endParaRPr lang="es-ES" sz="1700" i="1" dirty="0"/>
          </a:p>
        </p:txBody>
      </p:sp>
      <p:sp>
        <p:nvSpPr>
          <p:cNvPr id="12" name="5 Marcador de texto"/>
          <p:cNvSpPr txBox="1">
            <a:spLocks/>
          </p:cNvSpPr>
          <p:nvPr/>
        </p:nvSpPr>
        <p:spPr>
          <a:xfrm>
            <a:off x="5724128" y="4571371"/>
            <a:ext cx="2289257" cy="164036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s-ES" sz="20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Precios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  </a:t>
            </a:r>
          </a:p>
          <a:p>
            <a:pPr algn="l">
              <a:spcBef>
                <a:spcPts val="0"/>
              </a:spcBef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ollar:   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€ / kg</a:t>
            </a:r>
          </a:p>
          <a:p>
            <a:pPr algn="l">
              <a:spcBef>
                <a:spcPts val="0"/>
              </a:spcBef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Morada:  3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€ / kg</a:t>
            </a:r>
            <a:endParaRPr lang="es-E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spcBef>
                <a:spcPts val="0"/>
              </a:spcBef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Negra:    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€ / 500gr</a:t>
            </a:r>
          </a:p>
          <a:p>
            <a:pPr algn="l">
              <a:spcBef>
                <a:spcPts val="0"/>
              </a:spcBef>
            </a:pPr>
            <a:r>
              <a:rPr lang="es-ES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(Preguntar por más tamaños y precios)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23" y="5680681"/>
            <a:ext cx="1218133" cy="536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vverdu\Desktop\Fotos Catálogo\olivas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85390"/>
            <a:ext cx="2304256" cy="1295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verdu\Desktop\Fotos Catálogo\sabordeciez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3"/>
            <a:ext cx="2580384" cy="3157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874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Personalizado 4">
      <a:dk1>
        <a:sysClr val="windowText" lastClr="000000"/>
      </a:dk1>
      <a:lt1>
        <a:sysClr val="window" lastClr="FFFFFF"/>
      </a:lt1>
      <a:dk2>
        <a:srgbClr val="3E3D2D"/>
      </a:dk2>
      <a:lt2>
        <a:srgbClr val="C00000"/>
      </a:lt2>
      <a:accent1>
        <a:srgbClr val="C000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8094</TotalTime>
  <Words>734</Words>
  <Application>Microsoft Office PowerPoint</Application>
  <PresentationFormat>Presentación en pantalla (4:3)</PresentationFormat>
  <Paragraphs>66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 Narrow</vt:lpstr>
      <vt:lpstr>Arial Rounded MT Bold</vt:lpstr>
      <vt:lpstr>Berlin Sans FB Demi</vt:lpstr>
      <vt:lpstr>Bodoni MT</vt:lpstr>
      <vt:lpstr>Brush Script MT</vt:lpstr>
      <vt:lpstr>Calibri</vt:lpstr>
      <vt:lpstr>Constantia</vt:lpstr>
      <vt:lpstr>Franklin Gothic Book</vt:lpstr>
      <vt:lpstr>Rage Italic</vt:lpstr>
      <vt:lpstr>Times New Roman</vt:lpstr>
      <vt:lpstr>Chincheta</vt:lpstr>
      <vt:lpstr>CATÁLOGO DE PRODUCTOS https://coopher17.wixsite.com/ejeherma</vt:lpstr>
      <vt:lpstr>PRODUCTOS TÍPICOS  DE LA REGIÓN DE MURCIA</vt:lpstr>
      <vt:lpstr>Presentación de PowerPoint</vt:lpstr>
      <vt:lpstr>PRODUCTOS DE ALIMENTACIÓN</vt:lpstr>
      <vt:lpstr>PRODUCTOS DE ALIMENTACIÓN</vt:lpstr>
      <vt:lpstr>Presentación de PowerPoint</vt:lpstr>
      <vt:lpstr>LONGANIZA IMPERIAL de Lorca</vt:lpstr>
      <vt:lpstr>Presentación de PowerPoint</vt:lpstr>
      <vt:lpstr>Presentación de PowerPoint</vt:lpstr>
      <vt:lpstr>CONSERVAS</vt:lpstr>
      <vt:lpstr>Frutos secos garrapiñados</vt:lpstr>
      <vt:lpstr>Presentación de PowerPoint</vt:lpstr>
      <vt:lpstr>Para cualquier consulta o duda, pongase en contacto con nosotros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vverdu</dc:creator>
  <cp:lastModifiedBy>Cristina Gonzálvez Serrano</cp:lastModifiedBy>
  <cp:revision>128</cp:revision>
  <dcterms:created xsi:type="dcterms:W3CDTF">2013-04-01T09:09:04Z</dcterms:created>
  <dcterms:modified xsi:type="dcterms:W3CDTF">2017-02-01T11:44:56Z</dcterms:modified>
</cp:coreProperties>
</file>