
<file path=[Content_Types].xml><?xml version="1.0" encoding="utf-8"?>
<Types xmlns="http://schemas.openxmlformats.org/package/2006/content-types">
  <Default Extension="JP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59" r:id="rId2"/>
  </p:sldMasterIdLst>
  <p:notesMasterIdLst>
    <p:notesMasterId r:id="rId1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tableStyles.xml><?xml version="1.0" encoding="utf-8"?>
<a:tblStyleLst xmlns:a="http://schemas.openxmlformats.org/drawingml/2006/main" def="{5C22544A-7EE6-4342-B048-85BDC9FD1C3A}"/>
</file>

<file path=ppt/_rels/presentation.xml.rels><?xml version="1.0" encoding="UTF-8" standalone="yes"?>
<Relationships xmlns="http://schemas.openxmlformats.org/package/2006/relationships"><Relationship Id="rId5" Type="http://schemas.openxmlformats.org/officeDocument/2006/relationships/slide" Target="slides/slide3.xml"/><Relationship Id="rId12" Type="http://schemas.openxmlformats.org/officeDocument/2006/relationships/slide" Target="slides/slide10.xml"/><Relationship Id="rId16" Type="http://schemas.openxmlformats.org/officeDocument/2006/relationships/theme" Target="theme/theme1.xml"/><Relationship Id="rId15" Type="http://schemas.openxmlformats.org/officeDocument/2006/relationships/presProps" Target="presProps.xml"/><Relationship Id="rId11" Type="http://schemas.openxmlformats.org/officeDocument/2006/relationships/slide" Target="slides/slide9.xml"/><Relationship Id="rId14" Type="http://schemas.openxmlformats.org/officeDocument/2006/relationships/slide" Target="slides/slide1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3" Type="http://schemas.openxmlformats.org/officeDocument/2006/relationships/slide" Target="slides/slide11.xml"/><Relationship Id="rId8" Type="http://schemas.openxmlformats.org/officeDocument/2006/relationships/slide" Target="slides/slide6.xml"/><Relationship Id="rId17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6" Type="http://schemas.openxmlformats.org/officeDocument/2006/relationships/slide" Target="slides/slide4.xml"/><Relationship Id="rId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hdr" idx="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"/>
          <p:cNvSpPr txBox="1"/>
          <p:nvPr>
            <p:ph type="ftr" idx="4"/>
          </p:nvPr>
        </p:nvSpPr>
        <p:spPr>
          <a:xfrm>
            <a:off x="0" y="8685212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5"/>
          </p:nvPr>
        </p:nvSpPr>
        <p:spPr>
          <a:xfrm>
            <a:off x="3884613" y="8685212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
<Relationships xmlns="http://schemas.openxmlformats.org/package/2006/relationships"></Relationships>
</file>

<file path=ppt/notesSlides/_rels/notesSlide10.xml.rels><?xml version="1.0" encoding="UTF-8" standalone="yes"?>
<Relationships xmlns="http://schemas.openxmlformats.org/package/2006/relationships"></Relationships>
</file>

<file path=ppt/notesSlides/_rels/notesSlide11.xml.rels><?xml version="1.0" encoding="UTF-8" standalone="yes"?>
<Relationships xmlns="http://schemas.openxmlformats.org/package/2006/relationships"></Relationships>
</file>

<file path=ppt/notesSlides/_rels/notesSlide12.xml.rels><?xml version="1.0" encoding="UTF-8" standalone="yes"?>
<Relationships xmlns="http://schemas.openxmlformats.org/package/2006/relationships"></Relationships>
</file>

<file path=ppt/notesSlides/_rels/notesSlide2.xml.rels><?xml version="1.0" encoding="UTF-8" standalone="yes"?>
<Relationships xmlns="http://schemas.openxmlformats.org/package/2006/relationships"></Relationships>
</file>

<file path=ppt/notesSlides/_rels/notesSlide3.xml.rels><?xml version="1.0" encoding="UTF-8" standalone="yes"?>
<Relationships xmlns="http://schemas.openxmlformats.org/package/2006/relationships"></Relationships>
</file>

<file path=ppt/notesSlides/_rels/notesSlide4.xml.rels><?xml version="1.0" encoding="UTF-8" standalone="yes"?>
<Relationships xmlns="http://schemas.openxmlformats.org/package/2006/relationships"></Relationships>
</file>

<file path=ppt/notesSlides/_rels/notesSlide5.xml.rels><?xml version="1.0" encoding="UTF-8" standalone="yes"?>
<Relationships xmlns="http://schemas.openxmlformats.org/package/2006/relationships"></Relationships>
</file>

<file path=ppt/notesSlides/_rels/notesSlide6.xml.rels><?xml version="1.0" encoding="UTF-8" standalone="yes"?>
<Relationships xmlns="http://schemas.openxmlformats.org/package/2006/relationships"></Relationships>
</file>

<file path=ppt/notesSlides/_rels/notesSlide7.xml.rels><?xml version="1.0" encoding="UTF-8" standalone="yes"?>
<Relationships xmlns="http://schemas.openxmlformats.org/package/2006/relationships"></Relationships>
</file>

<file path=ppt/notesSlides/_rels/notesSlide8.xml.rels><?xml version="1.0" encoding="UTF-8" standalone="yes"?>
<Relationships xmlns="http://schemas.openxmlformats.org/package/2006/relationships"></Relationships>
</file>

<file path=ppt/notesSlides/_rels/notesSlide9.xml.rels><?xml version="1.0" encoding="UTF-8" standalone="yes"?>
<Relationships xmlns="http://schemas.openxmlformats.org/package/2006/relationships"></Relationships>
</file>

<file path=ppt/notesSlides/notesSlide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10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1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12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2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3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4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5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6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7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8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9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/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057400"/>
            <a:ext cx="3932237" cy="3811588"/>
          </a:xfrm>
          <a:prstGeom prst="rect"/>
        </p:spPr>
        <p:txBody>
          <a:bodyPr/>
          <a:lstStyle>
            <a:lvl1pPr lvl="0" rtl="0" marL="0" indent="0">
              <a:buNone/>
              <a:defRPr sz="1600"/>
            </a:lvl1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 sz="half"/>
          </p:nvPr>
        </p:nvSpPr>
        <p:spPr>
          <a:xfrm>
            <a:off x="838200" y="1825625"/>
            <a:ext cx="5181600" cy="435133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6172200" y="1825625"/>
            <a:ext cx="5181600" cy="435133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/>
        </p:spPr>
        <p:txBody>
          <a:bodyPr/>
          <a:lstStyle>
            <a:lvl1pPr lvl="0" rtl="0" marL="0" indent="0">
              <a:buNone/>
              <a:defRPr sz="3200"/>
            </a:lvl1pPr>
          </a:lstStyle>
          <a:p/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057400"/>
            <a:ext cx="3932237" cy="3811588"/>
          </a:xfrm>
          <a:prstGeom prst="rect"/>
        </p:spPr>
        <p:txBody>
          <a:bodyPr/>
          <a:lstStyle>
            <a:lvl1pPr lvl="0" rtl="0" marL="0" indent="0">
              <a:buNone/>
              <a:defRPr sz="1600"/>
            </a:lvl1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/>
        </p:spPr>
        <p:txBody>
          <a:bodyPr anchor="b"/>
          <a:lstStyle>
            <a:lvl1pPr lvl="0" rtl="0">
              <a:defRPr sz="60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/>
        </p:spPr>
        <p:txBody>
          <a:bodyPr/>
          <a:lstStyle>
            <a:lvl1pPr lvl="0" rtl="0"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</p:spPr>
        <p:txBody>
          <a:bodyPr anchor="b"/>
          <a:lstStyle>
            <a:lvl1pPr lvl="0" algn="ctr" rtl="0">
              <a:defRPr sz="60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</p:spPr>
        <p:txBody>
          <a:bodyPr/>
          <a:lstStyle>
            <a:lvl1pPr lvl="0" algn="ctr" rtl="0" marL="0" indent="0">
              <a:buNone/>
              <a:defRPr sz="2400"/>
            </a:lvl1pPr>
          </a:lstStyle>
          <a:p>
            <a:pPr lvl="0" rt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724900" y="365125"/>
            <a:ext cx="2628900" cy="5811839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365125"/>
            <a:ext cx="7734300" cy="5811839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505075"/>
            <a:ext cx="5157787" cy="3684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6172200" y="1681163"/>
            <a:ext cx="5183188" cy="823912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"/>
          <p:cNvSpPr txBox="1"/>
          <p:nvPr>
            <p:ph type="body" idx="4" sz="quarter"/>
          </p:nvPr>
        </p:nvSpPr>
        <p:spPr>
          <a:xfrm>
            <a:off x="6172200" y="2505075"/>
            <a:ext cx="5183188" cy="3684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9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4="accent4" accent3="accent3" bg1="lt1" accent5="accent5" accent2="accent2" accent1="accent1" tx1="dk1" folHlink="folHlink" accent6="accent6" bg2="lt2" tx2="dk2" hlink="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"/>
          <p:cNvSpPr txBox="1"/>
          <p:nvPr>
            <p:ph type="dt" idx="2" sz="half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ftr" idx="3" sz="quarter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sldNum" idx="4" sz="quarter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accent4="accent4" accent3="accent3" bg1="lt1" accent5="accent5" accent2="accent2" accent1="accent1" tx1="dk1" folHlink="folHlink" accent6="accent6" bg2="lt2" tx2="dk2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l" rtl="0">
        <a:lnSpc>
          <a:spcPct val="90000"/>
        </a:lnSpc>
        <a:buNone/>
        <a:defRPr sz="4400">
          <a:solidFill>
            <a:schemeClr val="tx1"/>
          </a:solidFill>
          <a:latin typeface="Calibri Light"/>
        </a:defRPr>
      </a:lvl1pPr>
    </p:titleStyle>
    <p:bodyStyle>
      <a:lvl1pPr lvl="0" algn="l" rtl="0" marL="228600" indent="-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</a:defRPr>
      </a:lvl1pPr>
      <a:lvl2pPr lvl="0" algn="l" rtl="0" marL="685800" indent="-2286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2pPr>
      <a:lvl3pPr lvl="0" algn="l" rtl="0" marL="1143000" indent="-2286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3pPr>
      <a:lvl4pPr lvl="0" algn="l" rtl="0" marL="16002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4pPr>
      <a:lvl5pPr lvl="0" algn="l" rtl="0" marL="20574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5pPr>
      <a:lvl6pPr lvl="0" algn="l" rtl="0" marL="25146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6pPr>
      <a:lvl7pPr lvl="0" algn="l" rtl="0" marL="29718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7pPr>
      <a:lvl8pPr lvl="0" algn="l" rtl="0" marL="34290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8pPr>
      <a:lvl9pPr lvl="0" algn="l" rtl="0" marL="38862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9pPr>
    </p:bodyStyle>
    <p:otherStyle>
      <a:lvl1pPr lvl="0" algn="l" rtl="0" marL="0">
        <a:defRPr sz="1800">
          <a:solidFill>
            <a:schemeClr val="tx1"/>
          </a:solidFill>
          <a:latin typeface="Calibri"/>
        </a:defRPr>
      </a:lvl1pPr>
      <a:lvl2pPr lvl="0" algn="l" rtl="0" marL="457200">
        <a:defRPr sz="1800">
          <a:solidFill>
            <a:schemeClr val="tx1"/>
          </a:solidFill>
          <a:latin typeface="Calibri"/>
        </a:defRPr>
      </a:lvl2pPr>
      <a:lvl3pPr lvl="0" algn="l" rtl="0" marL="914400">
        <a:defRPr sz="1800">
          <a:solidFill>
            <a:schemeClr val="tx1"/>
          </a:solidFill>
          <a:latin typeface="Calibri"/>
        </a:defRPr>
      </a:lvl3pPr>
      <a:lvl4pPr lvl="0" algn="l" rtl="0" marL="1371600">
        <a:defRPr sz="1800">
          <a:solidFill>
            <a:schemeClr val="tx1"/>
          </a:solidFill>
          <a:latin typeface="Calibri"/>
        </a:defRPr>
      </a:lvl4pPr>
      <a:lvl5pPr lvl="0" algn="l" rtl="0" marL="1828800">
        <a:defRPr sz="1800">
          <a:solidFill>
            <a:schemeClr val="tx1"/>
          </a:solidFill>
          <a:latin typeface="Calibri"/>
        </a:defRPr>
      </a:lvl5pPr>
      <a:lvl6pPr lvl="0" algn="l" rtl="0" marL="2286000">
        <a:defRPr sz="1800">
          <a:solidFill>
            <a:schemeClr val="tx1"/>
          </a:solidFill>
          <a:latin typeface="Calibri"/>
        </a:defRPr>
      </a:lvl6pPr>
      <a:lvl7pPr lvl="0" algn="l" rtl="0" marL="2743200">
        <a:defRPr sz="1800">
          <a:solidFill>
            <a:schemeClr val="tx1"/>
          </a:solidFill>
          <a:latin typeface="Calibri"/>
        </a:defRPr>
      </a:lvl7pPr>
      <a:lvl8pPr lvl="0" algn="l" rtl="0" marL="3200400">
        <a:defRPr sz="1800">
          <a:solidFill>
            <a:schemeClr val="tx1"/>
          </a:solidFill>
          <a:latin typeface="Calibri"/>
        </a:defRPr>
      </a:lvl8pPr>
      <a:lvl9pPr lvl="0" algn="l" rtl="0" marL="3657600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10.xml"/><Relationship Id="rId1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11.xml"/><Relationship Id="rId1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5" Type="http://schemas.openxmlformats.org/officeDocument/2006/relationships/slide" Target="../slides/slide12.xml"/><Relationship Id="rId6" Type="http://schemas.openxmlformats.org/officeDocument/2006/relationships/notesMaster" Target="../notesMasters/notesMaster1.xml"/><Relationship Id="rId4" Type="http://schemas.openxmlformats.org/officeDocument/2006/relationships/notesSlide" Target="../notesSlides/notesSlide12.xml"/><Relationship Id="rId1" Type="http://schemas.openxmlformats.org/officeDocument/2006/relationships/hyperlink" Target="mailto:fbuffett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2.xml"/><Relationship Id="rId1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3.xml"/><Relationship Id="rId1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4.xml"/><Relationship Id="rId1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5.xml"/><Relationship Id="rId1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6.xml"/><Relationship Id="rId1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7.xml"/><Relationship Id="rId1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8.xml"/><Relationship Id="rId1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5" Type="http://schemas.openxmlformats.org/officeDocument/2006/relationships/notesMaster" Target="../notesMasters/notesMaster1.xml"/><Relationship Id="rId4" Type="http://schemas.openxmlformats.org/officeDocument/2006/relationships/slide" Target="../slides/slide9.xml"/><Relationship Id="rId1" Type="http://schemas.openxmlformats.org/officeDocument/2006/relationships/image" Target="../media/image9.jp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2178230" y="4568251"/>
            <a:ext cx="7772400" cy="146304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solidFill>
                  <a:schemeClr val="tx1"/>
                </a:solidFill>
                <a:latin typeface="Goudy Old Style"/>
              </a:rPr>
              <a:t>Naples Only! Catalogue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3136590" y="3275512"/>
            <a:ext cx="5852664" cy="1717012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sz="4400">
                <a:latin typeface="Goudy Old Style"/>
              </a:rPr>
              <a:t>“To always remember”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879248" y="0"/>
            <a:ext cx="4367350" cy="3275512"/>
          </a:xfrm>
          <a:prstGeom prst="rect"/>
        </p:spPr>
      </p:pic>
    </p:spTree>
  </p:cSld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Lucky chili pepper basket: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9" y="2057400"/>
            <a:ext cx="4477800" cy="4149214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1800" lang="it-IT">
                <a:latin typeface="Goudy Old Style"/>
              </a:rPr>
              <a:t>A gift basket that contains: 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One package of Gragnano’s Eliche Giganti, which are a type of </a:t>
            </a:r>
            <a:r>
              <a:rPr sz="1800" lang="it-IT">
                <a:latin typeface="Goudy Old Style"/>
              </a:rPr>
              <a:t>pasta made in Naples;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Camaldoli’s Bruschette;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Casaburo’s Treccine;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can of Morgese’s Tomato Pulp;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Lucky chili pepper </a:t>
            </a:r>
            <a:r>
              <a:rPr sz="1800" lang="it-IT">
                <a:latin typeface="Goudy Old Style"/>
              </a:rPr>
              <a:t>t</a:t>
            </a:r>
            <a:r>
              <a:rPr sz="1800" lang="it-IT">
                <a:latin typeface="Goudy Old Style"/>
              </a:rPr>
              <a:t>ile. </a:t>
            </a:r>
          </a:p>
          <a:p>
            <a:pPr lvl="0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40x30x37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€14,00 per unit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17589" y="2588456"/>
            <a:ext cx="6432281" cy="3618158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Sun basket: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9" y="2057400"/>
            <a:ext cx="4477800" cy="4149214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1800" lang="it-IT">
                <a:latin typeface="Goudy Old Style"/>
              </a:rPr>
              <a:t>A gift basket that contains: 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One package of Gragnano’s Calamarata Liscia, which is a type of </a:t>
            </a:r>
            <a:r>
              <a:rPr sz="1800" lang="it-IT">
                <a:latin typeface="Goudy Old Style"/>
              </a:rPr>
              <a:t>pasta made in Naples;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Camaldoli’s Bruschette;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Casaburo’s Treccine;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can of Morgese’s Tomato Pulp;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Sun </a:t>
            </a:r>
            <a:r>
              <a:rPr sz="1800" lang="it-IT">
                <a:latin typeface="Goudy Old Style"/>
              </a:rPr>
              <a:t>t</a:t>
            </a:r>
            <a:r>
              <a:rPr sz="1800" lang="it-IT">
                <a:latin typeface="Goudy Old Style"/>
              </a:rPr>
              <a:t>ile. </a:t>
            </a:r>
          </a:p>
          <a:p>
            <a:pPr lvl="0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40x30x37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€14,00 per unit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17589" y="2677382"/>
            <a:ext cx="6274191" cy="3529232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subTitle" idx="1"/>
          </p:nvPr>
        </p:nvSpPr>
        <p:spPr>
          <a:xfrm>
            <a:off x="1538068" y="166639"/>
            <a:ext cx="9144000" cy="645924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4400" b="1" lang="it-IT">
                <a:latin typeface="Goudy Old Style"/>
              </a:rPr>
              <a:t>Notes:</a:t>
            </a:r>
          </a:p>
          <a:p>
            <a:pPr lvl="0" rtl="0"/>
          </a:p>
          <a:p>
            <a:pPr lvl="0" algn="l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All prices include IVA;</a:t>
            </a:r>
          </a:p>
          <a:p>
            <a:pPr lvl="0" algn="l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All delivery costs are </a:t>
            </a:r>
            <a:r>
              <a:rPr sz="1800" b="1" u="sng" lang="it-IT">
                <a:latin typeface="Goudy Old Style"/>
              </a:rPr>
              <a:t>not</a:t>
            </a:r>
            <a:r>
              <a:rPr sz="1800" lang="it-IT">
                <a:latin typeface="Goudy Old Style"/>
              </a:rPr>
              <a:t> included in the prices and will be paid by the clients themselves.</a:t>
            </a:r>
          </a:p>
          <a:p>
            <a:pPr lvl="0" algn="l" rtl="0"/>
          </a:p>
          <a:p>
            <a:pPr lvl="0" algn="l" rtl="0"/>
          </a:p>
          <a:p>
            <a:pPr lvl="0" rtl="0"/>
            <a:r>
              <a:rPr sz="1800" lang="it-IT">
                <a:latin typeface="Goudy Old Style"/>
              </a:rPr>
              <a:t>For more info about the products or to make an order, </a:t>
            </a:r>
          </a:p>
          <a:p>
            <a:pPr lvl="0" rtl="0"/>
            <a:r>
              <a:rPr sz="1800" lang="it-IT">
                <a:latin typeface="Goudy Old Style"/>
              </a:rPr>
              <a:t>write us via email at </a:t>
            </a:r>
            <a:r>
              <a:rPr sz="1800" lang="it-IT">
                <a:latin typeface="Goudy Old Style"/>
                <a:hlinkClick r:id="rId1"/>
              </a:rPr>
              <a:t>fbuffetta@gmail.com</a:t>
            </a:r>
          </a:p>
          <a:p>
            <a:pPr lvl="0" rtl="0"/>
          </a:p>
          <a:p>
            <a:pPr lvl="0" rtl="0"/>
          </a:p>
          <a:p>
            <a:pPr lvl="0" rtl="0"/>
          </a:p>
          <a:p>
            <a:pPr lvl="0" rtl="0"/>
          </a:p>
          <a:p>
            <a:pPr lvl="0" rtl="0"/>
          </a:p>
          <a:p>
            <a:pPr lvl="0" rtl="0"/>
          </a:p>
          <a:p>
            <a:pPr lvl="0" rtl="0"/>
            <a:r>
              <a:rPr b="1" lang="it-IT">
                <a:latin typeface="Goudy Old Style"/>
              </a:rPr>
              <a:t>Naples Only!</a:t>
            </a:r>
          </a:p>
        </p:txBody>
      </p:sp>
      <p:pic>
        <p:nvPicPr>
          <p:cNvPr id="3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79499" y="4021603"/>
            <a:ext cx="2661139" cy="1995854"/>
          </a:xfrm>
          <a:prstGeom prst="rect"/>
        </p:spPr>
      </p:pic>
    </p:spTree>
  </p:cSld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229100" y="365125"/>
            <a:ext cx="3733800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b="1" lang="it-IT">
                <a:latin typeface="Goudy Old Style"/>
              </a:rPr>
              <a:t>Decorated tiles</a:t>
            </a:r>
          </a:p>
        </p:txBody>
      </p:sp>
      <p:pic>
        <p:nvPicPr>
          <p:cNvPr id="3" name=""/>
          <p:cNvPicPr/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487805" y="1825625"/>
            <a:ext cx="5216389" cy="4351338"/>
          </a:xfrm>
          <a:prstGeom prst="rect"/>
          <a:solidFill>
            <a:srgbClr val="EDEDED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sx="100000" sy="100000" dir="0" dist="0" blurRad="50000" algn="tl">
              <a:srgbClr val="000000">
                <a:alpha val="41000"/>
              </a:srgbClr>
            </a:outerShdw>
          </a:effectLst>
        </p:spPr>
      </p:pic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181713" y="457200"/>
            <a:ext cx="3932237" cy="1600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Vesuvio tiles:</a:t>
            </a:r>
          </a:p>
        </p:txBody>
      </p:sp>
      <p:pic>
        <p:nvPicPr>
          <p:cNvPr id="3" name=""/>
          <p:cNvPicPr/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015803" y="677936"/>
            <a:ext cx="3379029" cy="5627022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057400"/>
            <a:ext cx="6616090" cy="3811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sz="1800" lang="it-IT">
                <a:latin typeface="Goudy Old Style"/>
              </a:rPr>
              <a:t>Tiles manually decorated with the image of a simply drawn view of Naples. </a:t>
            </a:r>
          </a:p>
          <a:p>
            <a:pPr lvl="0" algn="ctr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10x10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€5,00 per unit</a:t>
            </a:r>
          </a:p>
        </p:txBody>
      </p:sp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181713" y="457200"/>
            <a:ext cx="3932237" cy="1600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Lemon tiles: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8" y="2057400"/>
            <a:ext cx="6616090" cy="3811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sz="1800" lang="it-IT">
                <a:latin typeface="Goudy Old Style"/>
              </a:rPr>
              <a:t>Tiles manually decorated with a simply drawn lemon, a typical symbol of Naples.</a:t>
            </a:r>
          </a:p>
          <a:p>
            <a:pPr lvl="0" algn="ctr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10x10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€5,00 per unit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163077" y="677936"/>
            <a:ext cx="3084481" cy="5627022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181713" y="457200"/>
            <a:ext cx="3932237" cy="1600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Lucky chili pepper tiles: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8" y="2057400"/>
            <a:ext cx="6616090" cy="3811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sz="1800" lang="it-IT">
                <a:latin typeface="Goudy Old Style"/>
              </a:rPr>
              <a:t>Tiles manually decorated with a simply drawn chili pepper, a typical symbol of Naples, that is usually used as a lucky charm locally.</a:t>
            </a:r>
          </a:p>
          <a:p>
            <a:pPr lvl="0" algn="ctr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10x10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€5,00 per unit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222425" y="677936"/>
            <a:ext cx="3216103" cy="5627022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181713" y="457200"/>
            <a:ext cx="3932237" cy="1600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Sun tiles: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8" y="2057400"/>
            <a:ext cx="6616090" cy="3811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sz="1800" lang="it-IT">
                <a:latin typeface="Goudy Old Style"/>
              </a:rPr>
              <a:t>Tiles manually decorated with a simply drawn Sun, a bright and warm colored image usually associated with Naples.</a:t>
            </a:r>
          </a:p>
          <a:p>
            <a:pPr lvl="0" algn="ctr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10x10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€5,00 per unit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779435" y="677936"/>
            <a:ext cx="3740629" cy="5627022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651131" y="500062"/>
            <a:ext cx="2889738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b="1" lang="it-IT">
                <a:latin typeface="Goudy Old Style"/>
              </a:rPr>
              <a:t>Gift baskets</a:t>
            </a:r>
          </a:p>
        </p:txBody>
      </p:sp>
      <p:pic>
        <p:nvPicPr>
          <p:cNvPr id="3" name=""/>
          <p:cNvPicPr/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28144" y="1825625"/>
            <a:ext cx="7735712" cy="4351338"/>
          </a:xfrm>
          <a:prstGeom prst="rect"/>
          <a:solidFill>
            <a:srgbClr val="EDEDED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sx="100000" sy="100000" dir="0" dist="0" blurRad="50000" algn="tl">
              <a:srgbClr val="000000">
                <a:alpha val="41000"/>
              </a:srgbClr>
            </a:outerShdw>
          </a:effectLst>
        </p:spPr>
      </p:pic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Vesuvio basket: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9" y="2057400"/>
            <a:ext cx="4477800" cy="4149214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1800" lang="it-IT">
                <a:latin typeface="Goudy Old Style"/>
              </a:rPr>
              <a:t>A gift basket that contains: 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One package of Gragnano’s Conchiglioni, which are a type of </a:t>
            </a:r>
            <a:r>
              <a:rPr sz="1800" lang="it-IT">
                <a:latin typeface="Goudy Old Style"/>
              </a:rPr>
              <a:t>pasta made in Naples;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Camaldoli’s Bruschette;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Casaburo’s Treccine;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can of Morgese’s Tomato Pulp;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Vesuvio </a:t>
            </a:r>
            <a:r>
              <a:rPr sz="1800" lang="it-IT">
                <a:latin typeface="Goudy Old Style"/>
              </a:rPr>
              <a:t>t</a:t>
            </a:r>
            <a:r>
              <a:rPr sz="1800" lang="it-IT">
                <a:latin typeface="Goudy Old Style"/>
              </a:rPr>
              <a:t>ile. </a:t>
            </a:r>
          </a:p>
          <a:p>
            <a:pPr lvl="0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40x30x37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€14,00 per unit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17589" y="2677381"/>
            <a:ext cx="6274191" cy="3529232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 rtl="0"/>
            <a:r>
              <a:rPr b="1" lang="it-IT">
                <a:latin typeface="Goudy Old Style"/>
              </a:rPr>
              <a:t>Lemon basket: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9" y="2057400"/>
            <a:ext cx="4477800" cy="4149214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1800" lang="it-IT">
                <a:latin typeface="Goudy Old Style"/>
              </a:rPr>
              <a:t>A gift basket that contains: 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One package of Gragnano’s Paccheri Lisci, which are a type of </a:t>
            </a:r>
            <a:r>
              <a:rPr sz="1800" lang="it-IT">
                <a:latin typeface="Goudy Old Style"/>
              </a:rPr>
              <a:t>pasta made in Naples;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Camaldoli’s Bruschette;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package of Casaburo’s Treccine;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can of Morgese’s Tomato Pulp;</a:t>
            </a:r>
          </a:p>
          <a:p>
            <a:pPr lvl="0" rtl="0" marL="285750" indent="-285750">
              <a:buChar char="-"/>
            </a:pPr>
            <a:r>
              <a:rPr sz="1800" lang="it-IT">
                <a:latin typeface="Goudy Old Style"/>
              </a:rPr>
              <a:t>O</a:t>
            </a:r>
            <a:r>
              <a:rPr sz="1800" lang="it-IT">
                <a:latin typeface="Goudy Old Style"/>
              </a:rPr>
              <a:t>ne Lemon </a:t>
            </a:r>
            <a:r>
              <a:rPr sz="1800" lang="it-IT">
                <a:latin typeface="Goudy Old Style"/>
              </a:rPr>
              <a:t>t</a:t>
            </a:r>
            <a:r>
              <a:rPr sz="1800" lang="it-IT">
                <a:latin typeface="Goudy Old Style"/>
              </a:rPr>
              <a:t>ile. </a:t>
            </a:r>
          </a:p>
          <a:p>
            <a:pPr lvl="0" rtl="0"/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Size: 40x30x37 cm</a:t>
            </a:r>
          </a:p>
          <a:p>
            <a:pPr lvl="0" rtl="0" marL="285750" indent="-285750">
              <a:buFont typeface="Arial"/>
              <a:buChar char="•"/>
            </a:pPr>
            <a:r>
              <a:rPr sz="1800" lang="it-IT">
                <a:latin typeface="Goudy Old Style"/>
              </a:rPr>
              <a:t>Price: €14,00 per unit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17589" y="2677381"/>
            <a:ext cx="6274193" cy="3529233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