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2E59D75-B0A0-44C3-8FF5-48DD7FFE608C}" type="datetimeFigureOut">
              <a:rPr lang="es-ES" smtClean="0"/>
              <a:t>10/03/2017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658E6E-32B7-4988-9239-BC9FB33328CA}" type="slidenum">
              <a:rPr lang="es-ES" smtClean="0"/>
              <a:t>‹Nº›</a:t>
            </a:fld>
            <a:endParaRPr lang="es-ES"/>
          </a:p>
        </p:txBody>
      </p:sp>
    </p:spTree>
    <p:extLst>
      <p:ext uri="{BB962C8B-B14F-4D97-AF65-F5344CB8AC3E}">
        <p14:creationId xmlns:p14="http://schemas.microsoft.com/office/powerpoint/2010/main" val="165451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2E59D75-B0A0-44C3-8FF5-48DD7FFE608C}" type="datetimeFigureOut">
              <a:rPr lang="es-ES" smtClean="0"/>
              <a:t>10/03/2017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658E6E-32B7-4988-9239-BC9FB33328CA}" type="slidenum">
              <a:rPr lang="es-ES" smtClean="0"/>
              <a:t>‹Nº›</a:t>
            </a:fld>
            <a:endParaRPr lang="es-ES"/>
          </a:p>
        </p:txBody>
      </p:sp>
    </p:spTree>
    <p:extLst>
      <p:ext uri="{BB962C8B-B14F-4D97-AF65-F5344CB8AC3E}">
        <p14:creationId xmlns:p14="http://schemas.microsoft.com/office/powerpoint/2010/main" val="380659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2E59D75-B0A0-44C3-8FF5-48DD7FFE608C}" type="datetimeFigureOut">
              <a:rPr lang="es-ES" smtClean="0"/>
              <a:t>10/03/2017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658E6E-32B7-4988-9239-BC9FB33328CA}" type="slidenum">
              <a:rPr lang="es-ES" smtClean="0"/>
              <a:t>‹Nº›</a:t>
            </a:fld>
            <a:endParaRPr lang="es-ES"/>
          </a:p>
        </p:txBody>
      </p:sp>
    </p:spTree>
    <p:extLst>
      <p:ext uri="{BB962C8B-B14F-4D97-AF65-F5344CB8AC3E}">
        <p14:creationId xmlns:p14="http://schemas.microsoft.com/office/powerpoint/2010/main" val="179224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2E59D75-B0A0-44C3-8FF5-48DD7FFE608C}" type="datetimeFigureOut">
              <a:rPr lang="es-ES" smtClean="0"/>
              <a:t>10/03/2017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658E6E-32B7-4988-9239-BC9FB33328CA}" type="slidenum">
              <a:rPr lang="es-ES" smtClean="0"/>
              <a:t>‹Nº›</a:t>
            </a:fld>
            <a:endParaRPr lang="es-ES"/>
          </a:p>
        </p:txBody>
      </p:sp>
    </p:spTree>
    <p:extLst>
      <p:ext uri="{BB962C8B-B14F-4D97-AF65-F5344CB8AC3E}">
        <p14:creationId xmlns:p14="http://schemas.microsoft.com/office/powerpoint/2010/main" val="197041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2E59D75-B0A0-44C3-8FF5-48DD7FFE608C}" type="datetimeFigureOut">
              <a:rPr lang="es-ES" smtClean="0"/>
              <a:t>10/03/2017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658E6E-32B7-4988-9239-BC9FB33328CA}" type="slidenum">
              <a:rPr lang="es-ES" smtClean="0"/>
              <a:t>‹Nº›</a:t>
            </a:fld>
            <a:endParaRPr lang="es-ES"/>
          </a:p>
        </p:txBody>
      </p:sp>
    </p:spTree>
    <p:extLst>
      <p:ext uri="{BB962C8B-B14F-4D97-AF65-F5344CB8AC3E}">
        <p14:creationId xmlns:p14="http://schemas.microsoft.com/office/powerpoint/2010/main" val="374228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2E59D75-B0A0-44C3-8FF5-48DD7FFE608C}" type="datetimeFigureOut">
              <a:rPr lang="es-ES" smtClean="0"/>
              <a:t>10/03/2017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7658E6E-32B7-4988-9239-BC9FB33328CA}" type="slidenum">
              <a:rPr lang="es-ES" smtClean="0"/>
              <a:t>‹Nº›</a:t>
            </a:fld>
            <a:endParaRPr lang="es-ES"/>
          </a:p>
        </p:txBody>
      </p:sp>
    </p:spTree>
    <p:extLst>
      <p:ext uri="{BB962C8B-B14F-4D97-AF65-F5344CB8AC3E}">
        <p14:creationId xmlns:p14="http://schemas.microsoft.com/office/powerpoint/2010/main" val="323052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2E59D75-B0A0-44C3-8FF5-48DD7FFE608C}" type="datetimeFigureOut">
              <a:rPr lang="es-ES" smtClean="0"/>
              <a:t>10/03/2017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7658E6E-32B7-4988-9239-BC9FB33328CA}" type="slidenum">
              <a:rPr lang="es-ES" smtClean="0"/>
              <a:t>‹Nº›</a:t>
            </a:fld>
            <a:endParaRPr lang="es-ES"/>
          </a:p>
        </p:txBody>
      </p:sp>
    </p:spTree>
    <p:extLst>
      <p:ext uri="{BB962C8B-B14F-4D97-AF65-F5344CB8AC3E}">
        <p14:creationId xmlns:p14="http://schemas.microsoft.com/office/powerpoint/2010/main" val="202840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2E59D75-B0A0-44C3-8FF5-48DD7FFE608C}" type="datetimeFigureOut">
              <a:rPr lang="es-ES" smtClean="0"/>
              <a:t>10/03/2017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7658E6E-32B7-4988-9239-BC9FB33328CA}" type="slidenum">
              <a:rPr lang="es-ES" smtClean="0"/>
              <a:t>‹Nº›</a:t>
            </a:fld>
            <a:endParaRPr lang="es-ES"/>
          </a:p>
        </p:txBody>
      </p:sp>
    </p:spTree>
    <p:extLst>
      <p:ext uri="{BB962C8B-B14F-4D97-AF65-F5344CB8AC3E}">
        <p14:creationId xmlns:p14="http://schemas.microsoft.com/office/powerpoint/2010/main" val="159243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2E59D75-B0A0-44C3-8FF5-48DD7FFE608C}" type="datetimeFigureOut">
              <a:rPr lang="es-ES" smtClean="0"/>
              <a:t>10/03/2017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7658E6E-32B7-4988-9239-BC9FB33328CA}" type="slidenum">
              <a:rPr lang="es-ES" smtClean="0"/>
              <a:t>‹Nº›</a:t>
            </a:fld>
            <a:endParaRPr lang="es-ES"/>
          </a:p>
        </p:txBody>
      </p:sp>
    </p:spTree>
    <p:extLst>
      <p:ext uri="{BB962C8B-B14F-4D97-AF65-F5344CB8AC3E}">
        <p14:creationId xmlns:p14="http://schemas.microsoft.com/office/powerpoint/2010/main" val="368114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2E59D75-B0A0-44C3-8FF5-48DD7FFE608C}" type="datetimeFigureOut">
              <a:rPr lang="es-ES" smtClean="0"/>
              <a:t>10/03/2017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7658E6E-32B7-4988-9239-BC9FB33328CA}" type="slidenum">
              <a:rPr lang="es-ES" smtClean="0"/>
              <a:t>‹Nº›</a:t>
            </a:fld>
            <a:endParaRPr lang="es-ES"/>
          </a:p>
        </p:txBody>
      </p:sp>
    </p:spTree>
    <p:extLst>
      <p:ext uri="{BB962C8B-B14F-4D97-AF65-F5344CB8AC3E}">
        <p14:creationId xmlns:p14="http://schemas.microsoft.com/office/powerpoint/2010/main" val="169250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2E59D75-B0A0-44C3-8FF5-48DD7FFE608C}" type="datetimeFigureOut">
              <a:rPr lang="es-ES" smtClean="0"/>
              <a:t>10/03/2017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7658E6E-32B7-4988-9239-BC9FB33328CA}" type="slidenum">
              <a:rPr lang="es-ES" smtClean="0"/>
              <a:t>‹Nº›</a:t>
            </a:fld>
            <a:endParaRPr lang="es-ES"/>
          </a:p>
        </p:txBody>
      </p:sp>
    </p:spTree>
    <p:extLst>
      <p:ext uri="{BB962C8B-B14F-4D97-AF65-F5344CB8AC3E}">
        <p14:creationId xmlns:p14="http://schemas.microsoft.com/office/powerpoint/2010/main" val="426809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59D75-B0A0-44C3-8FF5-48DD7FFE608C}" type="datetimeFigureOut">
              <a:rPr lang="es-ES" smtClean="0"/>
              <a:t>10/03/2017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58E6E-32B7-4988-9239-BC9FB33328CA}" type="slidenum">
              <a:rPr lang="es-ES" smtClean="0"/>
              <a:t>‹Nº›</a:t>
            </a:fld>
            <a:endParaRPr lang="es-ES"/>
          </a:p>
        </p:txBody>
      </p:sp>
    </p:spTree>
    <p:extLst>
      <p:ext uri="{BB962C8B-B14F-4D97-AF65-F5344CB8AC3E}">
        <p14:creationId xmlns:p14="http://schemas.microsoft.com/office/powerpoint/2010/main" val="10327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hyperlink" Target="mailto:detotflorida@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ES" sz="8000" dirty="0" smtClean="0">
                <a:solidFill>
                  <a:srgbClr val="FF0000"/>
                </a:solidFill>
                <a:latin typeface="Cooper Black" panose="0208090404030B020404" pitchFamily="18" charset="0"/>
              </a:rPr>
              <a:t>DE TOT </a:t>
            </a:r>
            <a:br>
              <a:rPr lang="es-ES" sz="8000" dirty="0" smtClean="0">
                <a:solidFill>
                  <a:srgbClr val="FF0000"/>
                </a:solidFill>
                <a:latin typeface="Cooper Black" panose="0208090404030B020404" pitchFamily="18" charset="0"/>
              </a:rPr>
            </a:br>
            <a:r>
              <a:rPr lang="es-ES" sz="8000" dirty="0" smtClean="0">
                <a:solidFill>
                  <a:srgbClr val="FF0000"/>
                </a:solidFill>
                <a:latin typeface="Cooper Black" panose="0208090404030B020404" pitchFamily="18" charset="0"/>
              </a:rPr>
              <a:t>CATÁLOGO</a:t>
            </a:r>
            <a:endParaRPr lang="es-ES" sz="8000" dirty="0">
              <a:solidFill>
                <a:srgbClr val="FF0000"/>
              </a:solidFill>
              <a:latin typeface="Cooper Black" panose="0208090404030B020404" pitchFamily="18" charset="0"/>
            </a:endParaRPr>
          </a:p>
        </p:txBody>
      </p:sp>
      <p:pic>
        <p:nvPicPr>
          <p:cNvPr id="2050" name="Picture 2" descr="Resultado de imagen de FLORIDA SECUND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88640"/>
            <a:ext cx="21717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51520" y="455131"/>
            <a:ext cx="1333500" cy="1333500"/>
          </a:xfrm>
          <a:prstGeom prst="rect">
            <a:avLst/>
          </a:prstGeom>
        </p:spPr>
      </p:pic>
    </p:spTree>
    <p:extLst>
      <p:ext uri="{BB962C8B-B14F-4D97-AF65-F5344CB8AC3E}">
        <p14:creationId xmlns:p14="http://schemas.microsoft.com/office/powerpoint/2010/main" val="292526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lipse"/>
          <p:cNvSpPr/>
          <p:nvPr/>
        </p:nvSpPr>
        <p:spPr>
          <a:xfrm>
            <a:off x="4414447" y="2220593"/>
            <a:ext cx="1728192" cy="72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60375" y="312738"/>
            <a:ext cx="8229600" cy="1143000"/>
          </a:xfrm>
        </p:spPr>
        <p:txBody>
          <a:bodyPr/>
          <a:lstStyle/>
          <a:p>
            <a:r>
              <a:rPr lang="es-ES" dirty="0" smtClean="0"/>
              <a:t>HORCHATA HISC</a:t>
            </a:r>
            <a:endParaRPr lang="es-ES" dirty="0"/>
          </a:p>
        </p:txBody>
      </p:sp>
      <p:sp>
        <p:nvSpPr>
          <p:cNvPr id="4" name="AutoShape 2" descr="Resultado de imagen de horchata h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Resultado de imagen de horchata h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p:nvPicPr>
        <p:blipFill rotWithShape="1">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l="35674" r="36690" b="18546"/>
          <a:stretch/>
        </p:blipFill>
        <p:spPr bwMode="auto">
          <a:xfrm rot="20082870">
            <a:off x="1799964" y="388941"/>
            <a:ext cx="1052945" cy="310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4130003" y="3140968"/>
            <a:ext cx="4320480" cy="3416320"/>
          </a:xfrm>
          <a:prstGeom prst="rect">
            <a:avLst/>
          </a:prstGeom>
          <a:noFill/>
        </p:spPr>
        <p:txBody>
          <a:bodyPr wrap="square" rtlCol="0">
            <a:spAutoFit/>
          </a:bodyPr>
          <a:lstStyle/>
          <a:p>
            <a:pPr marL="285750" indent="-285750">
              <a:buFont typeface="Arial" panose="020B0604020202020204" pitchFamily="34" charset="0"/>
              <a:buChar char="•"/>
            </a:pPr>
            <a:r>
              <a:rPr lang="es-ES" dirty="0"/>
              <a:t>La horchata de chufa es una bebida refrescante (también postres), preparada con agua, azúcar y chufas mojadas (o molidas), además de ingredientes que potencian su sabor, como la canela y la piel de un limón</a:t>
            </a:r>
            <a:r>
              <a:rPr lang="es-ES" dirty="0" smtClean="0"/>
              <a:t>.</a:t>
            </a:r>
          </a:p>
          <a:p>
            <a:pPr marL="285750" indent="-285750">
              <a:buFont typeface="Arial" panose="020B0604020202020204" pitchFamily="34" charset="0"/>
              <a:buChar char="•"/>
            </a:pPr>
            <a:r>
              <a:rPr lang="es-ES" dirty="0" smtClean="0"/>
              <a:t> </a:t>
            </a:r>
            <a:r>
              <a:rPr lang="es-ES" dirty="0"/>
              <a:t>Las chufas son unos pequeños tubérculos con forma de nudos que proceden de las raíces de la juncia avellanada (chufa), que se llama así por la forma de su fruto, semejante a la avellana.</a:t>
            </a:r>
            <a:endParaRPr lang="ca-ES" dirty="0"/>
          </a:p>
        </p:txBody>
      </p:sp>
      <p:sp>
        <p:nvSpPr>
          <p:cNvPr id="7" name="6 CuadroTexto"/>
          <p:cNvSpPr txBox="1"/>
          <p:nvPr/>
        </p:nvSpPr>
        <p:spPr>
          <a:xfrm>
            <a:off x="4546555" y="2395967"/>
            <a:ext cx="1491049" cy="369332"/>
          </a:xfrm>
          <a:prstGeom prst="rect">
            <a:avLst/>
          </a:prstGeom>
          <a:noFill/>
        </p:spPr>
        <p:txBody>
          <a:bodyPr wrap="none" rtlCol="0">
            <a:spAutoFit/>
          </a:bodyPr>
          <a:lstStyle/>
          <a:p>
            <a:r>
              <a:rPr lang="es-ES" dirty="0" smtClean="0"/>
              <a:t>EXPLICACIÓN:</a:t>
            </a:r>
          </a:p>
        </p:txBody>
      </p:sp>
      <p:pic>
        <p:nvPicPr>
          <p:cNvPr id="1030" name="Picture 6"/>
          <p:cNvPicPr>
            <a:picLocks noChangeAspect="1" noChangeArrowheads="1"/>
          </p:cNvPicPr>
          <p:nvPr/>
        </p:nvPicPr>
        <p:blipFill rotWithShape="1">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l="37232" t="3091" r="35616" b="17394"/>
          <a:stretch/>
        </p:blipFill>
        <p:spPr bwMode="auto">
          <a:xfrm rot="21018670">
            <a:off x="826501" y="2016497"/>
            <a:ext cx="1059947" cy="3104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6500" y="5715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756467" y="5931808"/>
            <a:ext cx="222229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 dirty="0" smtClean="0"/>
              <a:t>Botella normal 5</a:t>
            </a:r>
            <a:r>
              <a:rPr lang="es-ES" dirty="0" smtClean="0"/>
              <a:t>€/L</a:t>
            </a:r>
            <a:endParaRPr lang="es-ES" dirty="0"/>
          </a:p>
        </p:txBody>
      </p:sp>
      <p:pic>
        <p:nvPicPr>
          <p:cNvPr id="1026" name="Picture 2"/>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04248" y="130893"/>
            <a:ext cx="21717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67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221794"/>
            <a:ext cx="18415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pPr algn="just"/>
            <a:r>
              <a:rPr lang="es-ES" dirty="0" smtClean="0"/>
              <a:t>FARTONS POLO</a:t>
            </a:r>
            <a:endParaRPr lang="es-ES" dirty="0"/>
          </a:p>
        </p:txBody>
      </p:sp>
      <p:pic>
        <p:nvPicPr>
          <p:cNvPr id="4" name="3 Marcador de contenido"/>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761205">
            <a:off x="2231238" y="1209459"/>
            <a:ext cx="2773085" cy="2310904"/>
          </a:xfrm>
        </p:spPr>
      </p:pic>
      <p:pic>
        <p:nvPicPr>
          <p:cNvPr id="3074" name="Picture 2" descr="Resultado de imagen de FLORIDA SECUNDA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16632"/>
            <a:ext cx="21717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5472" y="644633"/>
            <a:ext cx="1512168" cy="1512168"/>
          </a:xfrm>
          <a:prstGeom prst="rect">
            <a:avLst/>
          </a:prstGeom>
        </p:spPr>
      </p:pic>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39694">
            <a:off x="451481" y="3677023"/>
            <a:ext cx="3085356" cy="1509142"/>
          </a:xfrm>
          <a:prstGeom prst="rect">
            <a:avLst/>
          </a:prstGeom>
        </p:spPr>
      </p:pic>
      <p:sp>
        <p:nvSpPr>
          <p:cNvPr id="7" name="6 CuadroTexto"/>
          <p:cNvSpPr txBox="1"/>
          <p:nvPr/>
        </p:nvSpPr>
        <p:spPr>
          <a:xfrm>
            <a:off x="4703649" y="3025562"/>
            <a:ext cx="3672408" cy="3139321"/>
          </a:xfrm>
          <a:prstGeom prst="rect">
            <a:avLst/>
          </a:prstGeom>
          <a:noFill/>
        </p:spPr>
        <p:txBody>
          <a:bodyPr wrap="square" rtlCol="0">
            <a:spAutoFit/>
          </a:bodyPr>
          <a:lstStyle/>
          <a:p>
            <a:pPr marL="285750" indent="-285750">
              <a:buFont typeface="Arial" panose="020B0604020202020204" pitchFamily="34" charset="0"/>
              <a:buChar char="•"/>
            </a:pPr>
            <a:r>
              <a:rPr lang="es-ES" dirty="0"/>
              <a:t>El </a:t>
            </a:r>
            <a:r>
              <a:rPr lang="es-ES" b="1" dirty="0" err="1"/>
              <a:t>fartón</a:t>
            </a:r>
            <a:r>
              <a:rPr lang="es-ES" dirty="0"/>
              <a:t> </a:t>
            </a:r>
            <a:r>
              <a:rPr lang="es-ES" dirty="0" smtClean="0"/>
              <a:t>es </a:t>
            </a:r>
            <a:r>
              <a:rPr lang="es-ES" dirty="0"/>
              <a:t>un dulce de bollería alargado y con azúcar glaseado típico </a:t>
            </a:r>
            <a:r>
              <a:rPr lang="es-ES" dirty="0" smtClean="0"/>
              <a:t>del municipio</a:t>
            </a:r>
            <a:r>
              <a:rPr lang="es-ES" dirty="0"/>
              <a:t> </a:t>
            </a:r>
            <a:r>
              <a:rPr lang="es-ES" dirty="0" smtClean="0"/>
              <a:t>Valenciano de</a:t>
            </a:r>
            <a:r>
              <a:rPr lang="es-ES" dirty="0"/>
              <a:t> </a:t>
            </a:r>
            <a:r>
              <a:rPr lang="es-ES" dirty="0" err="1" smtClean="0"/>
              <a:t>Alboraya</a:t>
            </a:r>
            <a:r>
              <a:rPr lang="es-ES" dirty="0" smtClean="0"/>
              <a:t>, España.</a:t>
            </a:r>
          </a:p>
          <a:p>
            <a:endParaRPr lang="es-ES" dirty="0"/>
          </a:p>
          <a:p>
            <a:pPr marL="285750" indent="-285750">
              <a:buFont typeface="Arial" panose="020B0604020202020204" pitchFamily="34" charset="0"/>
              <a:buChar char="•"/>
            </a:pPr>
            <a:r>
              <a:rPr lang="es-ES" dirty="0"/>
              <a:t>Este dulce, tierno y esponjoso, fue elaborado para mojar en la horchata, una bebida refrescante obtenida a partir de una planta denominada chufa.</a:t>
            </a:r>
          </a:p>
          <a:p>
            <a:endParaRPr lang="es-ES" dirty="0"/>
          </a:p>
        </p:txBody>
      </p:sp>
      <p:sp>
        <p:nvSpPr>
          <p:cNvPr id="9" name="8 Proceso"/>
          <p:cNvSpPr/>
          <p:nvPr/>
        </p:nvSpPr>
        <p:spPr>
          <a:xfrm>
            <a:off x="2267744" y="5887379"/>
            <a:ext cx="2304256" cy="472021"/>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18 Paquetes </a:t>
            </a:r>
            <a:r>
              <a:rPr lang="es-ES" dirty="0" smtClean="0"/>
              <a:t>13,40€</a:t>
            </a:r>
            <a:endParaRPr lang="es-ES" dirty="0"/>
          </a:p>
        </p:txBody>
      </p:sp>
      <p:sp>
        <p:nvSpPr>
          <p:cNvPr id="3" name="2 CuadroTexto"/>
          <p:cNvSpPr txBox="1"/>
          <p:nvPr/>
        </p:nvSpPr>
        <p:spPr>
          <a:xfrm>
            <a:off x="4988694" y="2451465"/>
            <a:ext cx="1584176" cy="369332"/>
          </a:xfrm>
          <a:prstGeom prst="rect">
            <a:avLst/>
          </a:prstGeom>
          <a:noFill/>
        </p:spPr>
        <p:txBody>
          <a:bodyPr wrap="square" rtlCol="0">
            <a:spAutoFit/>
          </a:bodyPr>
          <a:lstStyle/>
          <a:p>
            <a:r>
              <a:rPr lang="es-ES" dirty="0" smtClean="0"/>
              <a:t>EXPLICACIÓN:</a:t>
            </a:r>
            <a:endParaRPr lang="es-ES" dirty="0"/>
          </a:p>
        </p:txBody>
      </p:sp>
    </p:spTree>
    <p:extLst>
      <p:ext uri="{BB962C8B-B14F-4D97-AF65-F5344CB8AC3E}">
        <p14:creationId xmlns:p14="http://schemas.microsoft.com/office/powerpoint/2010/main" val="303166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8673"/>
            <a:ext cx="18415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pPr algn="l"/>
            <a:r>
              <a:rPr lang="es-ES" dirty="0" smtClean="0"/>
              <a:t>LONGANIZA DE PASCUA </a:t>
            </a:r>
            <a:endParaRPr lang="es-ES"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137964"/>
            <a:ext cx="2171700" cy="533400"/>
          </a:xfrm>
          <a:prstGeom prst="rect">
            <a:avLst/>
          </a:prstGeom>
        </p:spPr>
      </p:pic>
      <p:sp>
        <p:nvSpPr>
          <p:cNvPr id="3" name="2 Rectángulo"/>
          <p:cNvSpPr/>
          <p:nvPr/>
        </p:nvSpPr>
        <p:spPr>
          <a:xfrm>
            <a:off x="107504" y="2348880"/>
            <a:ext cx="3016349" cy="2369880"/>
          </a:xfrm>
          <a:prstGeom prst="rect">
            <a:avLst/>
          </a:prstGeom>
        </p:spPr>
        <p:txBody>
          <a:bodyPr wrap="square">
            <a:spAutoFit/>
          </a:bodyPr>
          <a:lstStyle/>
          <a:p>
            <a:pPr marL="285750" indent="-285750">
              <a:buFont typeface="Arial" panose="020B0604020202020204" pitchFamily="34" charset="0"/>
              <a:buChar char="•"/>
            </a:pPr>
            <a:r>
              <a:rPr lang="es-ES" dirty="0" smtClean="0"/>
              <a:t>La</a:t>
            </a:r>
            <a:r>
              <a:rPr lang="es-ES" dirty="0"/>
              <a:t> </a:t>
            </a:r>
            <a:r>
              <a:rPr lang="es-ES" sz="1600" dirty="0"/>
              <a:t>l</a:t>
            </a:r>
            <a:r>
              <a:rPr lang="es-ES" sz="1600" dirty="0" smtClean="0"/>
              <a:t>onganiza </a:t>
            </a:r>
            <a:r>
              <a:rPr lang="es-ES" sz="1600" dirty="0"/>
              <a:t>de </a:t>
            </a:r>
            <a:r>
              <a:rPr lang="es-ES" sz="1600" dirty="0" smtClean="0"/>
              <a:t>Pascua es</a:t>
            </a:r>
            <a:r>
              <a:rPr lang="es-ES" sz="1600" dirty="0"/>
              <a:t> amasada y embutida en tripas naturales, sometidos a un proceso  de secado en condiciones artesanales y naturales, favorecida por los aires de los pinares que rodean nuestras </a:t>
            </a:r>
            <a:r>
              <a:rPr lang="es-ES" sz="1600" dirty="0" smtClean="0"/>
              <a:t>instalaciones.</a:t>
            </a:r>
            <a:r>
              <a:rPr lang="es-ES" dirty="0"/>
              <a:t/>
            </a:r>
            <a:br>
              <a:rPr lang="es-ES" dirty="0"/>
            </a:br>
            <a:endParaRPr lang="es-ES" dirty="0"/>
          </a:p>
        </p:txBody>
      </p:sp>
      <p:sp>
        <p:nvSpPr>
          <p:cNvPr id="5" name="4 CuadroTexto"/>
          <p:cNvSpPr txBox="1"/>
          <p:nvPr/>
        </p:nvSpPr>
        <p:spPr>
          <a:xfrm>
            <a:off x="539552" y="1578345"/>
            <a:ext cx="1872208" cy="369332"/>
          </a:xfrm>
          <a:prstGeom prst="rect">
            <a:avLst/>
          </a:prstGeom>
          <a:noFill/>
        </p:spPr>
        <p:txBody>
          <a:bodyPr wrap="square" rtlCol="0">
            <a:spAutoFit/>
          </a:bodyPr>
          <a:lstStyle/>
          <a:p>
            <a:r>
              <a:rPr lang="es-ES" dirty="0" smtClean="0"/>
              <a:t>EXPLICACIÓN:</a:t>
            </a:r>
            <a:endParaRPr lang="es-ES" dirty="0"/>
          </a:p>
        </p:txBody>
      </p:sp>
      <p:pic>
        <p:nvPicPr>
          <p:cNvPr id="1028" name="Picture 4" descr="Resultado de imagen de carnicas cerve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9878" y="850434"/>
            <a:ext cx="1744848" cy="18251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de LONGANIZA DE PASCUA"/>
          <p:cNvPicPr>
            <a:picLocks noChangeAspect="1" noChangeArrowheads="1"/>
          </p:cNvPicPr>
          <p:nvPr/>
        </p:nvPicPr>
        <p:blipFill>
          <a:blip r:embed="rId5" cstate="print">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3329794" y="1391806"/>
            <a:ext cx="2556148" cy="1917111"/>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551028" y="5859299"/>
            <a:ext cx="122413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dirty="0" smtClean="0"/>
              <a:t> 12,25€/Kg</a:t>
            </a:r>
            <a:endParaRPr lang="es-ES" dirty="0"/>
          </a:p>
        </p:txBody>
      </p:sp>
      <p:pic>
        <p:nvPicPr>
          <p:cNvPr id="1034" name="Picture 10" descr="Resultado de imagen de LONGANIZA DE PASCU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87233">
            <a:off x="6105024" y="3409733"/>
            <a:ext cx="2254553" cy="13833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de LONGANIZA DE PASCUA 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70881">
            <a:off x="3307348" y="4080693"/>
            <a:ext cx="2593813" cy="259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462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445" y="2031826"/>
            <a:ext cx="18415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0375" y="265112"/>
            <a:ext cx="8229600" cy="1143000"/>
          </a:xfrm>
        </p:spPr>
        <p:txBody>
          <a:bodyPr/>
          <a:lstStyle/>
          <a:p>
            <a:pPr algn="l"/>
            <a:r>
              <a:rPr lang="es-ES" dirty="0" smtClean="0"/>
              <a:t>CHOCOLATE COMES</a:t>
            </a:r>
            <a:endParaRPr lang="es-ES" dirty="0"/>
          </a:p>
        </p:txBody>
      </p:sp>
      <p:sp>
        <p:nvSpPr>
          <p:cNvPr id="3" name="2 Marcador de contenido"/>
          <p:cNvSpPr>
            <a:spLocks noGrp="1"/>
          </p:cNvSpPr>
          <p:nvPr>
            <p:ph idx="1"/>
          </p:nvPr>
        </p:nvSpPr>
        <p:spPr>
          <a:xfrm>
            <a:off x="5004048" y="2348880"/>
            <a:ext cx="3816424" cy="3989040"/>
          </a:xfrm>
        </p:spPr>
        <p:txBody>
          <a:bodyPr>
            <a:normAutofit/>
          </a:bodyPr>
          <a:lstStyle/>
          <a:p>
            <a:pPr marL="0" indent="0">
              <a:buNone/>
            </a:pPr>
            <a:endParaRPr lang="es-ES" dirty="0"/>
          </a:p>
          <a:p>
            <a:r>
              <a:rPr lang="es-ES" sz="1800" dirty="0"/>
              <a:t>La elaboración se obtiene de fundir la pasta de cacao junto con todos sus ingredientes junto con la lecitina que sirve de emulgente y el aroma que le corresponda</a:t>
            </a:r>
            <a:r>
              <a:rPr lang="es-ES" sz="1800" dirty="0" smtClean="0"/>
              <a:t>.</a:t>
            </a:r>
          </a:p>
          <a:p>
            <a:r>
              <a:rPr lang="es-ES" sz="1800" dirty="0" smtClean="0"/>
              <a:t>Con </a:t>
            </a:r>
            <a:r>
              <a:rPr lang="es-ES" sz="1800" dirty="0"/>
              <a:t>la demasiada líquida obtenida se rellenan los moldes a los cuales se le añaden los frutos secos si es el caso y pasan a una cámara de enfriamiento por después de desmoldar pasar a su envasado final.</a:t>
            </a:r>
            <a:endParaRPr lang="es-ES" dirty="0"/>
          </a:p>
        </p:txBody>
      </p:sp>
      <p:sp>
        <p:nvSpPr>
          <p:cNvPr id="4" name="3 CuadroTexto"/>
          <p:cNvSpPr txBox="1"/>
          <p:nvPr/>
        </p:nvSpPr>
        <p:spPr>
          <a:xfrm>
            <a:off x="5292080" y="2261497"/>
            <a:ext cx="2160240" cy="369332"/>
          </a:xfrm>
          <a:prstGeom prst="rect">
            <a:avLst/>
          </a:prstGeom>
          <a:noFill/>
        </p:spPr>
        <p:txBody>
          <a:bodyPr wrap="square" rtlCol="0">
            <a:spAutoFit/>
          </a:bodyPr>
          <a:lstStyle/>
          <a:p>
            <a:r>
              <a:rPr lang="es-ES" dirty="0" smtClean="0"/>
              <a:t>EXPLICACIÓN:</a:t>
            </a:r>
            <a:endParaRPr lang="es-ES" dirty="0"/>
          </a:p>
        </p:txBody>
      </p:sp>
      <p:pic>
        <p:nvPicPr>
          <p:cNvPr id="1026" name="Picture 2" descr="Resultado de imagen de CHOCOLATE C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88992"/>
            <a:ext cx="2800350" cy="138112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887" y="0"/>
            <a:ext cx="21701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883631" y="1635161"/>
            <a:ext cx="1836205" cy="923330"/>
          </a:xfrm>
          <a:prstGeom prst="rect">
            <a:avLst/>
          </a:prstGeom>
          <a:noFill/>
        </p:spPr>
        <p:txBody>
          <a:bodyPr wrap="square" rtlCol="0">
            <a:spAutoFit/>
          </a:bodyPr>
          <a:lstStyle/>
          <a:p>
            <a:pPr fontAlgn="base"/>
            <a:r>
              <a:rPr lang="es-ES" dirty="0"/>
              <a:t>Tableta a la Piedra Con </a:t>
            </a:r>
            <a:r>
              <a:rPr lang="es-ES" dirty="0" smtClean="0"/>
              <a:t>Chufa</a:t>
            </a:r>
            <a:endParaRPr lang="es-ES" dirty="0"/>
          </a:p>
          <a:p>
            <a:r>
              <a:rPr lang="es-ES" dirty="0" smtClean="0"/>
              <a:t>2,13€</a:t>
            </a:r>
            <a:endParaRPr lang="es-ES" dirty="0"/>
          </a:p>
        </p:txBody>
      </p:sp>
      <p:sp>
        <p:nvSpPr>
          <p:cNvPr id="7" name="6 CuadroTexto"/>
          <p:cNvSpPr txBox="1"/>
          <p:nvPr/>
        </p:nvSpPr>
        <p:spPr>
          <a:xfrm>
            <a:off x="3387050" y="3171358"/>
            <a:ext cx="1512168" cy="923330"/>
          </a:xfrm>
          <a:prstGeom prst="rect">
            <a:avLst/>
          </a:prstGeom>
          <a:noFill/>
        </p:spPr>
        <p:txBody>
          <a:bodyPr wrap="square" rtlCol="0">
            <a:spAutoFit/>
          </a:bodyPr>
          <a:lstStyle/>
          <a:p>
            <a:pPr fontAlgn="base"/>
            <a:r>
              <a:rPr lang="es-ES" dirty="0"/>
              <a:t>Tableta a la Piedra Picante</a:t>
            </a:r>
          </a:p>
          <a:p>
            <a:r>
              <a:rPr lang="es-ES" dirty="0" smtClean="0"/>
              <a:t>1,70€</a:t>
            </a:r>
            <a:endParaRPr lang="es-ES" dirty="0"/>
          </a:p>
        </p:txBody>
      </p:sp>
      <p:sp>
        <p:nvSpPr>
          <p:cNvPr id="8" name="7 CuadroTexto"/>
          <p:cNvSpPr txBox="1"/>
          <p:nvPr/>
        </p:nvSpPr>
        <p:spPr>
          <a:xfrm>
            <a:off x="3365574" y="5665968"/>
            <a:ext cx="1790399" cy="934363"/>
          </a:xfrm>
          <a:prstGeom prst="rect">
            <a:avLst/>
          </a:prstGeom>
          <a:noFill/>
        </p:spPr>
        <p:txBody>
          <a:bodyPr wrap="square" rtlCol="0">
            <a:spAutoFit/>
          </a:bodyPr>
          <a:lstStyle/>
          <a:p>
            <a:pPr fontAlgn="base"/>
            <a:r>
              <a:rPr lang="es-ES" dirty="0" smtClean="0"/>
              <a:t>Tableta a la Piedra Sin Azúcar</a:t>
            </a:r>
          </a:p>
          <a:p>
            <a:r>
              <a:rPr lang="es-ES" dirty="0" smtClean="0"/>
              <a:t>1,70€</a:t>
            </a:r>
            <a:endParaRPr lang="es-ES" dirty="0"/>
          </a:p>
        </p:txBody>
      </p:sp>
      <p:sp>
        <p:nvSpPr>
          <p:cNvPr id="9" name="8 CuadroTexto"/>
          <p:cNvSpPr txBox="1"/>
          <p:nvPr/>
        </p:nvSpPr>
        <p:spPr>
          <a:xfrm>
            <a:off x="1883631" y="4479503"/>
            <a:ext cx="1584176" cy="923330"/>
          </a:xfrm>
          <a:prstGeom prst="rect">
            <a:avLst/>
          </a:prstGeom>
          <a:noFill/>
        </p:spPr>
        <p:txBody>
          <a:bodyPr wrap="square" rtlCol="0">
            <a:spAutoFit/>
          </a:bodyPr>
          <a:lstStyle/>
          <a:p>
            <a:pPr fontAlgn="base"/>
            <a:r>
              <a:rPr lang="es-ES" dirty="0"/>
              <a:t>Tableta a la Piedra</a:t>
            </a:r>
          </a:p>
          <a:p>
            <a:r>
              <a:rPr lang="es-ES" dirty="0" smtClean="0"/>
              <a:t>1,70€</a:t>
            </a:r>
            <a:endParaRPr lang="es-ES" dirty="0"/>
          </a:p>
        </p:txBody>
      </p:sp>
      <p:sp>
        <p:nvSpPr>
          <p:cNvPr id="10" name="AutoShape 2" descr="Resultado de imagen de Tableta a la Piedra Con Chuf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4" descr="Resultado de imagen de Tableta a la Piedra Con Chuf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8" name="Picture 6" descr="Resultado de imagen de Tableta a la Piedra Con Chuf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996" y="1655015"/>
            <a:ext cx="1187464" cy="7911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de Tableta a la Piedra Pican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7339" y="3171358"/>
            <a:ext cx="1317184" cy="87757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de Tableta a la Pied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602" y="4530315"/>
            <a:ext cx="1233328" cy="82170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de Tableta a la Piedra Sin Azúc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3631" y="5818077"/>
            <a:ext cx="1174115" cy="78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365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481" y="1869442"/>
            <a:ext cx="18415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7544" y="325449"/>
            <a:ext cx="8229600" cy="1143000"/>
          </a:xfrm>
        </p:spPr>
        <p:txBody>
          <a:bodyPr/>
          <a:lstStyle/>
          <a:p>
            <a:pPr algn="l"/>
            <a:r>
              <a:rPr lang="es-ES" dirty="0" smtClean="0"/>
              <a:t>ARROCES LA </a:t>
            </a:r>
            <a:r>
              <a:rPr lang="es-ES" dirty="0"/>
              <a:t>CAMPANA</a:t>
            </a:r>
          </a:p>
        </p:txBody>
      </p:sp>
      <p:sp>
        <p:nvSpPr>
          <p:cNvPr id="3" name="2 Marcador de contenido"/>
          <p:cNvSpPr>
            <a:spLocks noGrp="1"/>
          </p:cNvSpPr>
          <p:nvPr>
            <p:ph idx="1"/>
          </p:nvPr>
        </p:nvSpPr>
        <p:spPr>
          <a:xfrm>
            <a:off x="4525144" y="2741188"/>
            <a:ext cx="4618856" cy="4525963"/>
          </a:xfrm>
        </p:spPr>
        <p:txBody>
          <a:bodyPr>
            <a:normAutofit/>
          </a:bodyPr>
          <a:lstStyle/>
          <a:p>
            <a:r>
              <a:rPr lang="es-ES" sz="1800" dirty="0" smtClean="0"/>
              <a:t>Es </a:t>
            </a:r>
            <a:r>
              <a:rPr lang="es-ES" sz="1800" dirty="0"/>
              <a:t>una empresa de gran tradición en el mundo del arroz. Fundada hace más de 40 años, pronto encontró un lugar destacado en la industria arrocera que ha sabido mantener con el transcurso de los años.</a:t>
            </a:r>
          </a:p>
          <a:p>
            <a:r>
              <a:rPr lang="es-ES" sz="1800" dirty="0"/>
              <a:t>Productos La campana, trabaja con agricultores que realizan una cuidada selección de sus variedades a la hora de sembrar. Se consigue así, que las variedades queden puras, lo que ayuda a unas cocciones perfectas a la hora de preparar los diferentes platos tradicionales de la cocina Mediterránea.</a:t>
            </a:r>
          </a:p>
          <a:p>
            <a:endParaRPr lang="es-ES" dirty="0"/>
          </a:p>
        </p:txBody>
      </p:sp>
      <p:sp>
        <p:nvSpPr>
          <p:cNvPr id="4" name="3 CuadroTexto"/>
          <p:cNvSpPr txBox="1"/>
          <p:nvPr/>
        </p:nvSpPr>
        <p:spPr>
          <a:xfrm>
            <a:off x="5220072" y="2099114"/>
            <a:ext cx="2016224" cy="369332"/>
          </a:xfrm>
          <a:prstGeom prst="rect">
            <a:avLst/>
          </a:prstGeom>
          <a:noFill/>
        </p:spPr>
        <p:txBody>
          <a:bodyPr wrap="square" rtlCol="0">
            <a:spAutoFit/>
          </a:bodyPr>
          <a:lstStyle/>
          <a:p>
            <a:r>
              <a:rPr lang="es-ES" dirty="0" smtClean="0"/>
              <a:t>EXPLICACIÓN:</a:t>
            </a:r>
            <a:endParaRPr lang="es-ES" dirty="0"/>
          </a:p>
        </p:txBody>
      </p:sp>
      <p:pic>
        <p:nvPicPr>
          <p:cNvPr id="5" name="4 Imagen" descr="Resultado de imagen para arroz bomba la campana"/>
          <p:cNvPicPr/>
          <p:nvPr/>
        </p:nvPicPr>
        <p:blipFill>
          <a:blip r:embed="rId3">
            <a:extLst>
              <a:ext uri="{28A0092B-C50C-407E-A947-70E740481C1C}">
                <a14:useLocalDpi xmlns:a14="http://schemas.microsoft.com/office/drawing/2010/main" val="0"/>
              </a:ext>
            </a:extLst>
          </a:blip>
          <a:srcRect/>
          <a:stretch>
            <a:fillRect/>
          </a:stretch>
        </p:blipFill>
        <p:spPr bwMode="auto">
          <a:xfrm>
            <a:off x="7092280" y="857172"/>
            <a:ext cx="1745928" cy="1597149"/>
          </a:xfrm>
          <a:prstGeom prst="rect">
            <a:avLst/>
          </a:prstGeom>
          <a:noFill/>
          <a:ln>
            <a:noFill/>
          </a:ln>
        </p:spPr>
      </p:pic>
      <p:sp>
        <p:nvSpPr>
          <p:cNvPr id="7" name="6 CuadroTexto"/>
          <p:cNvSpPr txBox="1"/>
          <p:nvPr/>
        </p:nvSpPr>
        <p:spPr>
          <a:xfrm>
            <a:off x="251520" y="2099114"/>
            <a:ext cx="1224136" cy="369332"/>
          </a:xfrm>
          <a:prstGeom prst="rect">
            <a:avLst/>
          </a:prstGeom>
          <a:noFill/>
        </p:spPr>
        <p:txBody>
          <a:bodyPr wrap="square" rtlCol="0">
            <a:spAutoFit/>
          </a:bodyPr>
          <a:lstStyle/>
          <a:p>
            <a:r>
              <a:rPr lang="es-ES" dirty="0" smtClean="0"/>
              <a:t>NORMAL:</a:t>
            </a:r>
            <a:endParaRPr lang="es-ES" dirty="0"/>
          </a:p>
        </p:txBody>
      </p:sp>
      <p:pic>
        <p:nvPicPr>
          <p:cNvPr id="8" name="7 Imagen" descr="Resultado de imagen para arroz normal la campana"/>
          <p:cNvPicPr/>
          <p:nvPr/>
        </p:nvPicPr>
        <p:blipFill>
          <a:blip r:embed="rId4" cstate="print">
            <a:clrChange>
              <a:clrFrom>
                <a:srgbClr val="C7C6CE"/>
              </a:clrFrom>
              <a:clrTo>
                <a:srgbClr val="C7C6CE">
                  <a:alpha val="0"/>
                </a:srgbClr>
              </a:clrTo>
            </a:clrChange>
            <a:extLst>
              <a:ext uri="{28A0092B-C50C-407E-A947-70E740481C1C}">
                <a14:useLocalDpi xmlns:a14="http://schemas.microsoft.com/office/drawing/2010/main" val="0"/>
              </a:ext>
            </a:extLst>
          </a:blip>
          <a:srcRect/>
          <a:stretch>
            <a:fillRect/>
          </a:stretch>
        </p:blipFill>
        <p:spPr bwMode="auto">
          <a:xfrm>
            <a:off x="1768381" y="1568517"/>
            <a:ext cx="1008112" cy="1208518"/>
          </a:xfrm>
          <a:prstGeom prst="rect">
            <a:avLst/>
          </a:prstGeom>
          <a:noFill/>
          <a:ln>
            <a:noFill/>
          </a:ln>
        </p:spPr>
      </p:pic>
      <p:sp>
        <p:nvSpPr>
          <p:cNvPr id="9" name="8 Rectángulo"/>
          <p:cNvSpPr/>
          <p:nvPr/>
        </p:nvSpPr>
        <p:spPr>
          <a:xfrm>
            <a:off x="1686212" y="3516107"/>
            <a:ext cx="1090940" cy="369332"/>
          </a:xfrm>
          <a:prstGeom prst="rect">
            <a:avLst/>
          </a:prstGeom>
        </p:spPr>
        <p:txBody>
          <a:bodyPr wrap="none">
            <a:spAutoFit/>
          </a:bodyPr>
          <a:lstStyle/>
          <a:p>
            <a:r>
              <a:rPr lang="es-ES" dirty="0" smtClean="0"/>
              <a:t>BASMATI:</a:t>
            </a:r>
            <a:endParaRPr lang="es-ES" dirty="0"/>
          </a:p>
        </p:txBody>
      </p:sp>
      <p:pic>
        <p:nvPicPr>
          <p:cNvPr id="10" name="9 Imagen" descr="Resultado de imagen para arroz basmati la campana"/>
          <p:cNvPicPr/>
          <p:nvPr/>
        </p:nvPicPr>
        <p:blipFill>
          <a:blip r:embed="rId5"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815778" y="2924944"/>
            <a:ext cx="1468190" cy="1468189"/>
          </a:xfrm>
          <a:prstGeom prst="rect">
            <a:avLst/>
          </a:prstGeom>
          <a:noFill/>
          <a:ln>
            <a:noFill/>
          </a:ln>
        </p:spPr>
      </p:pic>
      <p:pic>
        <p:nvPicPr>
          <p:cNvPr id="11" name="10 Imagen" descr="Resultado de imagen para arroz bomba la campan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1156" y="4738026"/>
            <a:ext cx="913251" cy="1078665"/>
          </a:xfrm>
          <a:prstGeom prst="rect">
            <a:avLst/>
          </a:prstGeom>
          <a:noFill/>
          <a:ln>
            <a:noFill/>
          </a:ln>
        </p:spPr>
      </p:pic>
      <p:sp>
        <p:nvSpPr>
          <p:cNvPr id="12" name="11 Rectángulo"/>
          <p:cNvSpPr/>
          <p:nvPr/>
        </p:nvSpPr>
        <p:spPr>
          <a:xfrm>
            <a:off x="251520" y="5092692"/>
            <a:ext cx="977512" cy="369332"/>
          </a:xfrm>
          <a:prstGeom prst="rect">
            <a:avLst/>
          </a:prstGeom>
        </p:spPr>
        <p:txBody>
          <a:bodyPr wrap="none">
            <a:spAutoFit/>
          </a:bodyPr>
          <a:lstStyle/>
          <a:p>
            <a:r>
              <a:rPr lang="es-ES" dirty="0" smtClean="0"/>
              <a:t>BOMBA:</a:t>
            </a:r>
            <a:endParaRPr lang="es-ES"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3175" y="55031"/>
            <a:ext cx="21701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3059833" y="2087734"/>
            <a:ext cx="720079" cy="37785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dirty="0" smtClean="0"/>
              <a:t>0,68€</a:t>
            </a:r>
            <a:endParaRPr lang="es-ES" dirty="0"/>
          </a:p>
        </p:txBody>
      </p:sp>
      <p:sp>
        <p:nvSpPr>
          <p:cNvPr id="14" name="13 CuadroTexto"/>
          <p:cNvSpPr txBox="1"/>
          <p:nvPr/>
        </p:nvSpPr>
        <p:spPr>
          <a:xfrm>
            <a:off x="3907338" y="3516107"/>
            <a:ext cx="72008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dirty="0" smtClean="0"/>
              <a:t>1,85€</a:t>
            </a:r>
            <a:endParaRPr lang="es-ES" dirty="0"/>
          </a:p>
        </p:txBody>
      </p:sp>
      <p:sp>
        <p:nvSpPr>
          <p:cNvPr id="15" name="14 CuadroTexto"/>
          <p:cNvSpPr txBox="1"/>
          <p:nvPr/>
        </p:nvSpPr>
        <p:spPr>
          <a:xfrm>
            <a:off x="2934823" y="5092692"/>
            <a:ext cx="100811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dirty="0" smtClean="0"/>
              <a:t>2,90€</a:t>
            </a:r>
            <a:endParaRPr lang="es-ES" dirty="0"/>
          </a:p>
        </p:txBody>
      </p:sp>
    </p:spTree>
    <p:extLst>
      <p:ext uri="{BB962C8B-B14F-4D97-AF65-F5344CB8AC3E}">
        <p14:creationId xmlns:p14="http://schemas.microsoft.com/office/powerpoint/2010/main" val="111430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 TOT </a:t>
            </a:r>
            <a:endParaRPr lang="es-ES" dirty="0"/>
          </a:p>
        </p:txBody>
      </p:sp>
      <p:sp>
        <p:nvSpPr>
          <p:cNvPr id="3" name="2 Marcador de contenido"/>
          <p:cNvSpPr>
            <a:spLocks noGrp="1"/>
          </p:cNvSpPr>
          <p:nvPr>
            <p:ph idx="1"/>
          </p:nvPr>
        </p:nvSpPr>
        <p:spPr/>
        <p:txBody>
          <a:bodyPr/>
          <a:lstStyle/>
          <a:p>
            <a:r>
              <a:rPr lang="es-ES" sz="2400" dirty="0" smtClean="0"/>
              <a:t>GMAIL: </a:t>
            </a:r>
            <a:r>
              <a:rPr lang="es-ES" sz="2400" dirty="0" smtClean="0">
                <a:hlinkClick r:id="rId2"/>
              </a:rPr>
              <a:t>detotflorida@gmail.com</a:t>
            </a:r>
            <a:endParaRPr lang="es-ES" sz="2400" dirty="0" smtClean="0"/>
          </a:p>
          <a:p>
            <a:pPr marL="0" indent="0">
              <a:buNone/>
            </a:pPr>
            <a:endParaRPr lang="es-ES" dirty="0"/>
          </a:p>
          <a:p>
            <a:pPr marL="0" indent="0">
              <a:buNone/>
            </a:pPr>
            <a:endParaRPr lang="es-ES" dirty="0" smtClean="0"/>
          </a:p>
          <a:p>
            <a:r>
              <a:rPr lang="es-ES" sz="2400" dirty="0"/>
              <a:t>A</a:t>
            </a:r>
            <a:r>
              <a:rPr lang="es-ES" sz="2400" dirty="0" smtClean="0"/>
              <a:t>v. diputación provincial, 46470 </a:t>
            </a:r>
            <a:r>
              <a:rPr lang="es-ES" sz="2400" dirty="0" err="1"/>
              <a:t>C</a:t>
            </a:r>
            <a:r>
              <a:rPr lang="es-ES" sz="2400" dirty="0" err="1" smtClean="0"/>
              <a:t>atarroja</a:t>
            </a:r>
            <a:r>
              <a:rPr lang="es-ES" sz="2400" dirty="0" smtClean="0"/>
              <a:t>, Valencia.</a:t>
            </a:r>
          </a:p>
          <a:p>
            <a:endParaRPr lang="es-ES" dirty="0" smtClean="0"/>
          </a:p>
          <a:p>
            <a:endParaRPr lang="es-ES" dirty="0" smtClean="0"/>
          </a:p>
          <a:p>
            <a:endParaRPr lang="es-ES" dirty="0"/>
          </a:p>
        </p:txBody>
      </p:sp>
    </p:spTree>
    <p:extLst>
      <p:ext uri="{BB962C8B-B14F-4D97-AF65-F5344CB8AC3E}">
        <p14:creationId xmlns:p14="http://schemas.microsoft.com/office/powerpoint/2010/main" val="16444210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338</Words>
  <Application>Microsoft Office PowerPoint</Application>
  <PresentationFormat>Presentación en pantalla (4:3)</PresentationFormat>
  <Paragraphs>45</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DE TOT  CATÁLOGO</vt:lpstr>
      <vt:lpstr>HORCHATA HISC</vt:lpstr>
      <vt:lpstr>FARTONS POLO</vt:lpstr>
      <vt:lpstr>LONGANIZA DE PASCUA </vt:lpstr>
      <vt:lpstr>CHOCOLATE COMES</vt:lpstr>
      <vt:lpstr>ARROCES LA CAMPANA</vt:lpstr>
      <vt:lpstr>DE TOT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TOT  CATÁLOGO</dc:title>
  <dc:creator>Adria Carratala Rodrigo</dc:creator>
  <cp:lastModifiedBy>Carmela Romeu Blanch</cp:lastModifiedBy>
  <cp:revision>14</cp:revision>
  <dcterms:created xsi:type="dcterms:W3CDTF">2017-02-17T09:09:35Z</dcterms:created>
  <dcterms:modified xsi:type="dcterms:W3CDTF">2017-03-10T09:32:28Z</dcterms:modified>
</cp:coreProperties>
</file>