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68" r:id="rId2"/>
  </p:sldMasterIdLst>
  <p:sldIdLst>
    <p:sldId id="256" r:id="rId3"/>
    <p:sldId id="257" r:id="rId4"/>
    <p:sldId id="258" r:id="rId5"/>
    <p:sldId id="267" r:id="rId6"/>
    <p:sldId id="269" r:id="rId7"/>
    <p:sldId id="261" r:id="rId8"/>
    <p:sldId id="268" r:id="rId9"/>
    <p:sldId id="264" r:id="rId10"/>
    <p:sldId id="265" r:id="rId11"/>
    <p:sldId id="270" r:id="rId12"/>
    <p:sldId id="271" r:id="rId13"/>
    <p:sldId id="266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atalogo" id="{B1BF1516-FA7A-4CB1-A4B2-1BC1D4FCCFE6}">
          <p14:sldIdLst>
            <p14:sldId id="256"/>
          </p14:sldIdLst>
        </p14:section>
        <p14:section name="productos" id="{0AFFFEE7-747C-43FD-8EB4-61D43B8806FB}">
          <p14:sldIdLst>
            <p14:sldId id="257"/>
            <p14:sldId id="258"/>
            <p14:sldId id="267"/>
            <p14:sldId id="269"/>
            <p14:sldId id="261"/>
            <p14:sldId id="268"/>
            <p14:sldId id="264"/>
            <p14:sldId id="265"/>
            <p14:sldId id="270"/>
            <p14:sldId id="271"/>
          </p14:sldIdLst>
        </p14:section>
        <p14:section name="datos" id="{5ED560E4-5A61-4CB4-9115-A5E0D982EC29}">
          <p14:sldIdLst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2" autoAdjust="0"/>
    <p:restoredTop sz="94645" autoAdjust="0"/>
  </p:normalViewPr>
  <p:slideViewPr>
    <p:cSldViewPr>
      <p:cViewPr>
        <p:scale>
          <a:sx n="100" d="100"/>
          <a:sy n="100" d="100"/>
        </p:scale>
        <p:origin x="-360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05B03D5-4B78-4654-BBAF-F7A6148F1220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35C0-3018-405D-9E6B-09C161F30DF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03D5-4B78-4654-BBAF-F7A6148F1220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35C0-3018-405D-9E6B-09C161F30DF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03D5-4B78-4654-BBAF-F7A6148F1220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35C0-3018-405D-9E6B-09C161F30DF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5B03D5-4B78-4654-BBAF-F7A6148F1220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1035C0-3018-405D-9E6B-09C161F30DFE}" type="slidenum">
              <a:rPr lang="es-ES" smtClean="0"/>
              <a:t>‹Nº›</a:t>
            </a:fld>
            <a:endParaRPr lang="es-E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03D5-4B78-4654-BBAF-F7A6148F1220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35C0-3018-405D-9E6B-09C161F30DFE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03D5-4B78-4654-BBAF-F7A6148F1220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35C0-3018-405D-9E6B-09C161F30DFE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03D5-4B78-4654-BBAF-F7A6148F1220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35C0-3018-405D-9E6B-09C161F30DFE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03D5-4B78-4654-BBAF-F7A6148F1220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35C0-3018-405D-9E6B-09C161F30DFE}" type="slidenum">
              <a:rPr lang="es-ES" smtClean="0"/>
              <a:t>‹Nº›</a:t>
            </a:fld>
            <a:endParaRPr lang="es-E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03D5-4B78-4654-BBAF-F7A6148F1220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35C0-3018-405D-9E6B-09C161F30DFE}" type="slidenum">
              <a:rPr lang="es-ES" smtClean="0"/>
              <a:t>‹Nº›</a:t>
            </a:fld>
            <a:endParaRPr lang="es-E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03D5-4B78-4654-BBAF-F7A6148F1220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35C0-3018-405D-9E6B-09C161F30DF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03D5-4B78-4654-BBAF-F7A6148F1220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35C0-3018-405D-9E6B-09C161F30DF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03D5-4B78-4654-BBAF-F7A6148F1220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35C0-3018-405D-9E6B-09C161F30DFE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03D5-4B78-4654-BBAF-F7A6148F1220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35C0-3018-405D-9E6B-09C161F30DF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03D5-4B78-4654-BBAF-F7A6148F1220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35C0-3018-405D-9E6B-09C161F30DFE}" type="slidenum">
              <a:rPr lang="es-ES" smtClean="0"/>
              <a:t>‹Nº›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03D5-4B78-4654-BBAF-F7A6148F1220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35C0-3018-405D-9E6B-09C161F30DFE}" type="slidenum">
              <a:rPr lang="es-ES" smtClean="0"/>
              <a:t>‹Nº›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03D5-4B78-4654-BBAF-F7A6148F1220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35C0-3018-405D-9E6B-09C161F30DFE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03D5-4B78-4654-BBAF-F7A6148F1220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35C0-3018-405D-9E6B-09C161F30DFE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03D5-4B78-4654-BBAF-F7A6148F1220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35C0-3018-405D-9E6B-09C161F30DF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03D5-4B78-4654-BBAF-F7A6148F1220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35C0-3018-405D-9E6B-09C161F30DFE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03D5-4B78-4654-BBAF-F7A6148F1220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35C0-3018-405D-9E6B-09C161F30DF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03D5-4B78-4654-BBAF-F7A6148F1220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35C0-3018-405D-9E6B-09C161F30DFE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03D5-4B78-4654-BBAF-F7A6148F1220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35C0-3018-405D-9E6B-09C161F30DF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05B03D5-4B78-4654-BBAF-F7A6148F1220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A1035C0-3018-405D-9E6B-09C161F30DFE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05B03D5-4B78-4654-BBAF-F7A6148F1220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A1035C0-3018-405D-9E6B-09C161F30DFE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6000" dirty="0" smtClean="0"/>
              <a:t>Catálogo</a:t>
            </a:r>
            <a:endParaRPr lang="es-ES" sz="6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ES" sz="2800" dirty="0" smtClean="0"/>
              <a:t>COOPERATIVA MISTERFOOD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93458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8 Marcador de contenido"/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>
            <a:off x="323523" y="1700811"/>
            <a:ext cx="3251734" cy="4752529"/>
          </a:xfrm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sp>
        <p:nvSpPr>
          <p:cNvPr id="3" name="6 Título"/>
          <p:cNvSpPr txBox="1">
            <a:spLocks noGrp="1"/>
          </p:cNvSpPr>
          <p:nvPr>
            <p:ph type="title"/>
          </p:nvPr>
        </p:nvSpPr>
        <p:spPr>
          <a:xfrm>
            <a:off x="611559" y="116631"/>
            <a:ext cx="7920880" cy="792089"/>
          </a:xfrm>
        </p:spPr>
        <p:txBody>
          <a:bodyPr/>
          <a:lstStyle/>
          <a:p>
            <a:pPr lvl="0"/>
            <a:r>
              <a:rPr lang="es-ES" sz="5000"/>
              <a:t>Pulseras.</a:t>
            </a:r>
          </a:p>
        </p:txBody>
      </p:sp>
      <p:sp>
        <p:nvSpPr>
          <p:cNvPr id="4" name="7 CuadroTexto"/>
          <p:cNvSpPr txBox="1"/>
          <p:nvPr/>
        </p:nvSpPr>
        <p:spPr>
          <a:xfrm>
            <a:off x="4499992" y="2204864"/>
            <a:ext cx="4118520" cy="20313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dirty="0"/>
              <a:t>Todos estos artículos son elaborados manualmente por personas con </a:t>
            </a:r>
            <a:r>
              <a:rPr lang="es-ES" dirty="0" smtClean="0"/>
              <a:t>discapacidad de la Fundación Nuestra Señora del Camino.</a:t>
            </a:r>
            <a:endParaRPr lang="es-ES" dirty="0"/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 dirty="0" smtClean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0,75 </a:t>
            </a:r>
            <a: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€/</a:t>
            </a:r>
            <a:r>
              <a:rPr lang="es-E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ud</a:t>
            </a:r>
            <a:endParaRPr lang="es-E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10 unidad a 5 €</a:t>
            </a:r>
          </a:p>
        </p:txBody>
      </p:sp>
      <p:sp>
        <p:nvSpPr>
          <p:cNvPr id="5" name="9 CuadroTexto"/>
          <p:cNvSpPr txBox="1"/>
          <p:nvPr/>
        </p:nvSpPr>
        <p:spPr>
          <a:xfrm>
            <a:off x="7884368" y="6381332"/>
            <a:ext cx="1152125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Ref.: </a:t>
            </a:r>
            <a:r>
              <a:rPr lang="es-ES" dirty="0" smtClean="0">
                <a:solidFill>
                  <a:srgbClr val="000000"/>
                </a:solidFill>
                <a:latin typeface="Calibri"/>
              </a:rPr>
              <a:t>D01</a:t>
            </a:r>
            <a:endParaRPr lang="es-E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140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CuadroTexto"/>
          <p:cNvSpPr txBox="1"/>
          <p:nvPr/>
        </p:nvSpPr>
        <p:spPr>
          <a:xfrm>
            <a:off x="611559" y="404667"/>
            <a:ext cx="6840763" cy="7078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4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	</a:t>
            </a:r>
          </a:p>
        </p:txBody>
      </p:sp>
      <p:sp>
        <p:nvSpPr>
          <p:cNvPr id="3" name="1 Título"/>
          <p:cNvSpPr txBox="1">
            <a:spLocks noGrp="1"/>
          </p:cNvSpPr>
          <p:nvPr>
            <p:ph type="title"/>
          </p:nvPr>
        </p:nvSpPr>
        <p:spPr>
          <a:xfrm>
            <a:off x="142024" y="116631"/>
            <a:ext cx="8712970" cy="1143000"/>
          </a:xfrm>
        </p:spPr>
        <p:txBody>
          <a:bodyPr/>
          <a:lstStyle/>
          <a:p>
            <a:pPr lvl="0"/>
            <a:r>
              <a:rPr lang="es-ES" sz="5000"/>
              <a:t>Collares.</a:t>
            </a:r>
          </a:p>
        </p:txBody>
      </p:sp>
      <p:sp>
        <p:nvSpPr>
          <p:cNvPr id="4" name="12 CuadroTexto"/>
          <p:cNvSpPr txBox="1"/>
          <p:nvPr/>
        </p:nvSpPr>
        <p:spPr>
          <a:xfrm>
            <a:off x="7884368" y="6381332"/>
            <a:ext cx="1152125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Ref.: </a:t>
            </a:r>
            <a:r>
              <a:rPr lang="es-ES" dirty="0" smtClean="0">
                <a:solidFill>
                  <a:srgbClr val="000000"/>
                </a:solidFill>
                <a:latin typeface="Calibri"/>
              </a:rPr>
              <a:t>D02</a:t>
            </a:r>
            <a:endParaRPr lang="es-E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" name="2 Marcador de contenido"/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>
            <a:off x="251524" y="1196748"/>
            <a:ext cx="4032449" cy="5040556"/>
          </a:xfrm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4355973" y="1340766"/>
            <a:ext cx="4572000" cy="369331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Los precios de los collares son por unidad.</a:t>
            </a:r>
            <a:b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</a:br>
            <a:r>
              <a:rPr lang="es-ES" dirty="0"/>
              <a:t>Todos estos artículos son elaborados manualmente por personas con </a:t>
            </a:r>
            <a:r>
              <a:rPr lang="es-ES" dirty="0" smtClean="0"/>
              <a:t>discapacidad de la Fundación Nuestra Señora del Camino.</a:t>
            </a:r>
            <a:endParaRPr lang="es-ES" dirty="0"/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/>
            </a:r>
            <a:b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</a:br>
            <a: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Nº 1: 4 €</a:t>
            </a:r>
            <a:b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</a:br>
            <a: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/>
            </a:r>
            <a:b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</a:br>
            <a: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Nº 2: 3 €</a:t>
            </a:r>
            <a:b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</a:br>
            <a: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/>
            </a:r>
            <a:b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</a:br>
            <a: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Nº 3: 3.5 €</a:t>
            </a:r>
            <a:b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</a:br>
            <a: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/>
            </a:r>
            <a:b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</a:br>
            <a: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Nº 4: 5 €</a:t>
            </a:r>
          </a:p>
        </p:txBody>
      </p:sp>
    </p:spTree>
    <p:extLst>
      <p:ext uri="{BB962C8B-B14F-4D97-AF65-F5344CB8AC3E}">
        <p14:creationId xmlns:p14="http://schemas.microsoft.com/office/powerpoint/2010/main" val="264905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2800" b="1" dirty="0" smtClean="0"/>
              <a:t>Información adicional</a:t>
            </a:r>
            <a:endParaRPr lang="es-ES" sz="2800" b="1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/>
            <a:endParaRPr lang="es-ES" dirty="0" smtClean="0"/>
          </a:p>
          <a:p>
            <a:pPr marL="0" indent="0" algn="ctr"/>
            <a:r>
              <a:rPr lang="es-ES" dirty="0" smtClean="0"/>
              <a:t> El IVA está incluido en todos los productos.</a:t>
            </a:r>
          </a:p>
          <a:p>
            <a:pPr marL="0" indent="0" algn="ctr"/>
            <a:r>
              <a:rPr lang="es-ES" dirty="0" smtClean="0"/>
              <a:t> Todos los portes corren al cargo del comprador.</a:t>
            </a:r>
          </a:p>
          <a:p>
            <a:pPr marL="0" indent="0" algn="ctr">
              <a:buNone/>
            </a:pPr>
            <a:r>
              <a:rPr lang="es-E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DATOS DEL CONTACTO</a:t>
            </a:r>
            <a:endParaRPr lang="es-E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ES" u="sng" dirty="0" smtClean="0"/>
              <a:t> Misterfood.tomillo@gmail.com</a:t>
            </a:r>
          </a:p>
          <a:p>
            <a:pPr marL="0" indent="0" algn="ctr">
              <a:buNone/>
            </a:pPr>
            <a:r>
              <a:rPr lang="es-ES" u="sng" dirty="0" smtClean="0"/>
              <a:t>Muchas Gracias.</a:t>
            </a:r>
          </a:p>
        </p:txBody>
      </p:sp>
    </p:spTree>
    <p:extLst>
      <p:ext uri="{BB962C8B-B14F-4D97-AF65-F5344CB8AC3E}">
        <p14:creationId xmlns:p14="http://schemas.microsoft.com/office/powerpoint/2010/main" val="158234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600" dirty="0" smtClean="0"/>
              <a:t>Productos típicos de Madrid:</a:t>
            </a:r>
          </a:p>
          <a:p>
            <a:endParaRPr lang="es-ES" sz="1600" dirty="0" smtClean="0"/>
          </a:p>
          <a:p>
            <a:pPr>
              <a:buFont typeface="Arial" charset="0"/>
              <a:buChar char="•"/>
            </a:pPr>
            <a:r>
              <a:rPr lang="es-ES" sz="1600" dirty="0" smtClean="0"/>
              <a:t>A01 -  Mermelada</a:t>
            </a:r>
          </a:p>
          <a:p>
            <a:pPr>
              <a:buFont typeface="Arial" charset="0"/>
              <a:buChar char="•"/>
            </a:pPr>
            <a:r>
              <a:rPr lang="es-ES" sz="1600" dirty="0" smtClean="0"/>
              <a:t>A02 -  Aceite</a:t>
            </a:r>
          </a:p>
          <a:p>
            <a:pPr>
              <a:buFont typeface="Arial" charset="0"/>
              <a:buChar char="•"/>
            </a:pPr>
            <a:r>
              <a:rPr lang="es-ES" sz="1600" dirty="0" smtClean="0"/>
              <a:t>A03 -  Queso</a:t>
            </a:r>
          </a:p>
          <a:p>
            <a:pPr>
              <a:buFont typeface="Arial" charset="0"/>
              <a:buChar char="•"/>
            </a:pPr>
            <a:r>
              <a:rPr lang="es-ES" sz="1600" dirty="0" smtClean="0"/>
              <a:t>B04 -  Caramelos violetas</a:t>
            </a:r>
          </a:p>
          <a:p>
            <a:pPr>
              <a:buFont typeface="Arial" charset="0"/>
              <a:buChar char="•"/>
            </a:pPr>
            <a:r>
              <a:rPr lang="es-ES" sz="1600" dirty="0"/>
              <a:t>C</a:t>
            </a:r>
            <a:r>
              <a:rPr lang="es-ES" sz="1600" dirty="0" smtClean="0"/>
              <a:t>05 -  Aceitunas</a:t>
            </a:r>
          </a:p>
          <a:p>
            <a:pPr>
              <a:buFont typeface="Arial" charset="0"/>
              <a:buChar char="•"/>
            </a:pPr>
            <a:r>
              <a:rPr lang="es-ES" sz="1600" dirty="0" smtClean="0"/>
              <a:t>C07 -  Miel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600" dirty="0" smtClean="0"/>
              <a:t>C08 -  Garbanzos de Daganzo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600" dirty="0" smtClean="0"/>
              <a:t>D01 – Pulseras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600" dirty="0" smtClean="0"/>
              <a:t>D02 - Collares</a:t>
            </a:r>
            <a:endParaRPr lang="es-ES" sz="16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548680"/>
            <a:ext cx="7520940" cy="764664"/>
          </a:xfrm>
        </p:spPr>
        <p:txBody>
          <a:bodyPr>
            <a:noAutofit/>
          </a:bodyPr>
          <a:lstStyle/>
          <a:p>
            <a:pPr algn="ctr"/>
            <a:r>
              <a:rPr lang="es-ES" sz="4400" b="1" dirty="0" smtClean="0"/>
              <a:t>INTRODUCCIÓN</a:t>
            </a:r>
            <a:endParaRPr lang="es-ES" sz="4400" b="1" dirty="0"/>
          </a:p>
        </p:txBody>
      </p:sp>
    </p:spTree>
    <p:extLst>
      <p:ext uri="{BB962C8B-B14F-4D97-AF65-F5344CB8AC3E}">
        <p14:creationId xmlns:p14="http://schemas.microsoft.com/office/powerpoint/2010/main" val="1904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44624"/>
            <a:ext cx="7520940" cy="1728192"/>
          </a:xfrm>
        </p:spPr>
        <p:txBody>
          <a:bodyPr>
            <a:normAutofit/>
          </a:bodyPr>
          <a:lstStyle/>
          <a:p>
            <a:pPr algn="ctr"/>
            <a:r>
              <a:rPr lang="es-ES" sz="4400" b="1" dirty="0" smtClean="0"/>
              <a:t>MERMELADA</a:t>
            </a:r>
            <a:endParaRPr lang="es-ES" sz="4400" b="1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3"/>
          </p:nvPr>
        </p:nvSpPr>
        <p:spPr>
          <a:xfrm>
            <a:off x="683568" y="1988840"/>
            <a:ext cx="3312368" cy="43924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sz="1600" dirty="0" smtClean="0"/>
          </a:p>
          <a:p>
            <a:pPr marL="0" indent="0">
              <a:buNone/>
            </a:pPr>
            <a:r>
              <a:rPr lang="es-ES" sz="1600" dirty="0" smtClean="0"/>
              <a:t>Mermelada  </a:t>
            </a:r>
            <a:r>
              <a:rPr lang="es-ES" sz="1600" dirty="0"/>
              <a:t>artesanas </a:t>
            </a:r>
            <a:r>
              <a:rPr lang="es-ES" sz="1600" dirty="0" smtClean="0"/>
              <a:t>elaboradas por las monjas Carmelitas Descalzas de Loeches (Madrid).</a:t>
            </a:r>
            <a:endParaRPr lang="es-ES" sz="1600" dirty="0"/>
          </a:p>
          <a:p>
            <a:pPr>
              <a:buFont typeface="Arial" panose="020B0604020202020204" pitchFamily="34" charset="0"/>
              <a:buChar char="•"/>
            </a:pPr>
            <a:endParaRPr lang="es-ES" sz="1600" dirty="0" smtClean="0"/>
          </a:p>
          <a:p>
            <a:r>
              <a:rPr lang="es-ES" sz="1600" dirty="0" smtClean="0"/>
              <a:t>Tipos de mermeladas:  higo con chocolate, </a:t>
            </a:r>
            <a:r>
              <a:rPr lang="es-ES" sz="1600" dirty="0" smtClean="0"/>
              <a:t>membrillo, </a:t>
            </a:r>
            <a:r>
              <a:rPr lang="es-ES" sz="1600" dirty="0" smtClean="0"/>
              <a:t>naranja, etc.</a:t>
            </a:r>
          </a:p>
          <a:p>
            <a:pPr marL="0" indent="0"/>
            <a:endParaRPr lang="es-E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Tarro de 280 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600" dirty="0" smtClean="0"/>
              <a:t>P.V.P: 3,30 €</a:t>
            </a:r>
          </a:p>
          <a:p>
            <a:pPr>
              <a:buFont typeface="Arial" panose="020B0604020202020204" pitchFamily="34" charset="0"/>
              <a:buChar char="•"/>
            </a:pPr>
            <a:endParaRPr lang="es-ES" sz="1600" dirty="0" smtClean="0"/>
          </a:p>
          <a:p>
            <a:pPr marL="0" indent="0"/>
            <a:endParaRPr lang="es-ES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es-ES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3759844" cy="25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380312" y="638132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Ref</a:t>
            </a:r>
            <a:r>
              <a:rPr lang="es-ES" dirty="0"/>
              <a:t>: A01</a:t>
            </a:r>
          </a:p>
        </p:txBody>
      </p:sp>
    </p:spTree>
    <p:extLst>
      <p:ext uri="{BB962C8B-B14F-4D97-AF65-F5344CB8AC3E}">
        <p14:creationId xmlns:p14="http://schemas.microsoft.com/office/powerpoint/2010/main" val="271804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Título"/>
          <p:cNvSpPr txBox="1">
            <a:spLocks noGrp="1"/>
          </p:cNvSpPr>
          <p:nvPr>
            <p:ph type="title"/>
          </p:nvPr>
        </p:nvSpPr>
        <p:spPr>
          <a:xfrm>
            <a:off x="1115613" y="116631"/>
            <a:ext cx="6512512" cy="792089"/>
          </a:xfrm>
        </p:spPr>
        <p:txBody>
          <a:bodyPr anchorCtr="1"/>
          <a:lstStyle/>
          <a:p>
            <a:pPr lvl="0" algn="ctr"/>
            <a:r>
              <a:rPr lang="es-ES" sz="5000"/>
              <a:t>Aceites</a:t>
            </a:r>
          </a:p>
        </p:txBody>
      </p:sp>
      <p:pic>
        <p:nvPicPr>
          <p:cNvPr id="3" name="6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1" y="1052739"/>
            <a:ext cx="1728188" cy="2664296"/>
          </a:xfrm>
          <a:prstGeom prst="rect">
            <a:avLst/>
          </a:prstGeom>
          <a:noFill/>
          <a:ln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sp>
        <p:nvSpPr>
          <p:cNvPr id="4" name="1 CuadroTexto"/>
          <p:cNvSpPr txBox="1"/>
          <p:nvPr/>
        </p:nvSpPr>
        <p:spPr>
          <a:xfrm>
            <a:off x="7812359" y="6386873"/>
            <a:ext cx="1224134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Trebuchet MS"/>
              </a:rPr>
              <a:t>Ref.: </a:t>
            </a:r>
            <a:r>
              <a:rPr lang="es-ES" dirty="0" smtClean="0">
                <a:solidFill>
                  <a:srgbClr val="000000"/>
                </a:solidFill>
                <a:latin typeface="Trebuchet MS"/>
              </a:rPr>
              <a:t>A02</a:t>
            </a:r>
            <a:endParaRPr lang="es-ES" sz="1800" b="0" i="0" u="none" strike="noStrike" kern="1200" cap="none" spc="0" baseline="0" dirty="0">
              <a:solidFill>
                <a:srgbClr val="000000"/>
              </a:solidFill>
              <a:uFillTx/>
              <a:latin typeface="Trebuchet MS"/>
            </a:endParaRPr>
          </a:p>
        </p:txBody>
      </p:sp>
      <p:pic>
        <p:nvPicPr>
          <p:cNvPr id="5" name="4 Imagen" descr="20160221_1917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13">
            <a:off x="107496" y="4221090"/>
            <a:ext cx="2376269" cy="1656179"/>
          </a:xfrm>
          <a:prstGeom prst="rect">
            <a:avLst/>
          </a:prstGeom>
          <a:noFill/>
          <a:ln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sp>
        <p:nvSpPr>
          <p:cNvPr id="6" name="2 CuadroTexto"/>
          <p:cNvSpPr txBox="1"/>
          <p:nvPr/>
        </p:nvSpPr>
        <p:spPr>
          <a:xfrm>
            <a:off x="3131838" y="1700811"/>
            <a:ext cx="4392484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Trebuchet MS"/>
              </a:rPr>
              <a:t>Botella de plástico de 1 litro: 4,50 €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Trebuchet MS"/>
              </a:rPr>
              <a:t>Botella de cristal ½ litro: 5 €</a:t>
            </a:r>
          </a:p>
        </p:txBody>
      </p:sp>
      <p:sp>
        <p:nvSpPr>
          <p:cNvPr id="7" name="8 CuadroTexto"/>
          <p:cNvSpPr txBox="1"/>
          <p:nvPr/>
        </p:nvSpPr>
        <p:spPr>
          <a:xfrm>
            <a:off x="3131838" y="2852937"/>
            <a:ext cx="5040556" cy="1200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Trebuchet MS"/>
              </a:rPr>
              <a:t>Aceite de Oliva Virgen Extra obtenido directamente de aceitunas cornicabra y redondilla y solo mediante procedimientos mecánicos.</a:t>
            </a:r>
          </a:p>
        </p:txBody>
      </p:sp>
    </p:spTree>
    <p:extLst>
      <p:ext uri="{BB962C8B-B14F-4D97-AF65-F5344CB8AC3E}">
        <p14:creationId xmlns:p14="http://schemas.microsoft.com/office/powerpoint/2010/main" val="252430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Marcador de contenido"/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 rot="10799991">
            <a:off x="323532" y="1772811"/>
            <a:ext cx="3744413" cy="3312368"/>
          </a:xfrm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sp>
        <p:nvSpPr>
          <p:cNvPr id="3" name="5 Título"/>
          <p:cNvSpPr txBox="1">
            <a:spLocks noGrp="1"/>
          </p:cNvSpPr>
          <p:nvPr>
            <p:ph type="title"/>
          </p:nvPr>
        </p:nvSpPr>
        <p:spPr>
          <a:xfrm>
            <a:off x="1331640" y="188640"/>
            <a:ext cx="6512512" cy="1143000"/>
          </a:xfrm>
        </p:spPr>
        <p:txBody>
          <a:bodyPr anchorCtr="1"/>
          <a:lstStyle/>
          <a:p>
            <a:pPr lvl="0" algn="ctr"/>
            <a:r>
              <a:rPr lang="es-ES" sz="5000"/>
              <a:t>Queso Campo Real</a:t>
            </a:r>
          </a:p>
        </p:txBody>
      </p:sp>
      <p:sp>
        <p:nvSpPr>
          <p:cNvPr id="4" name="7 Rectángulo"/>
          <p:cNvSpPr/>
          <p:nvPr/>
        </p:nvSpPr>
        <p:spPr>
          <a:xfrm>
            <a:off x="4359676" y="3284982"/>
            <a:ext cx="4572000" cy="92333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Trebuchet MS"/>
              </a:rPr>
              <a:t>Cuña aproximada de 0,375 kg. 4,05 €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Trebuchet MS"/>
              </a:rPr>
              <a:t>(1 kg. 10,80 €)</a:t>
            </a:r>
            <a:b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Trebuchet MS"/>
              </a:rPr>
            </a:b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5" name="8 CuadroTexto"/>
          <p:cNvSpPr txBox="1"/>
          <p:nvPr/>
        </p:nvSpPr>
        <p:spPr>
          <a:xfrm>
            <a:off x="7733455" y="6381332"/>
            <a:ext cx="1224134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Trebuchet MS"/>
              </a:rPr>
              <a:t>Ref.: </a:t>
            </a:r>
            <a:r>
              <a:rPr lang="es-ES" dirty="0" smtClean="0">
                <a:solidFill>
                  <a:srgbClr val="000000"/>
                </a:solidFill>
                <a:latin typeface="Trebuchet MS"/>
              </a:rPr>
              <a:t>A03</a:t>
            </a:r>
            <a:endParaRPr lang="es-ES" sz="1800" b="0" i="0" u="none" strike="noStrike" kern="1200" cap="none" spc="0" baseline="0" dirty="0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6" name="9 CuadroTexto"/>
          <p:cNvSpPr txBox="1"/>
          <p:nvPr/>
        </p:nvSpPr>
        <p:spPr>
          <a:xfrm>
            <a:off x="4359676" y="2132856"/>
            <a:ext cx="3740718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Trebuchet MS"/>
              </a:rPr>
              <a:t>Queso de Campo Real, Comunidad de</a:t>
            </a:r>
            <a:r>
              <a:rPr lang="es-ES" sz="1800" b="0" i="1" u="none" strike="noStrike" kern="1200" cap="none" spc="0" baseline="0">
                <a:solidFill>
                  <a:srgbClr val="000000"/>
                </a:solidFill>
                <a:uFillTx/>
                <a:latin typeface="Trebuchet MS"/>
              </a:rPr>
              <a:t> </a:t>
            </a: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Trebuchet MS"/>
              </a:rPr>
              <a:t>Madrid.</a:t>
            </a:r>
          </a:p>
        </p:txBody>
      </p:sp>
    </p:spTree>
    <p:extLst>
      <p:ext uri="{BB962C8B-B14F-4D97-AF65-F5344CB8AC3E}">
        <p14:creationId xmlns:p14="http://schemas.microsoft.com/office/powerpoint/2010/main" val="344360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400" b="1" dirty="0" smtClean="0"/>
              <a:t>CARAMELOS VIOLETA</a:t>
            </a:r>
            <a:endParaRPr lang="es-ES" sz="4400" b="1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3"/>
          </p:nvPr>
        </p:nvSpPr>
        <p:spPr>
          <a:xfrm>
            <a:off x="5076056" y="2564904"/>
            <a:ext cx="2880320" cy="3744416"/>
          </a:xfrm>
        </p:spPr>
        <p:txBody>
          <a:bodyPr>
            <a:normAutofit/>
          </a:bodyPr>
          <a:lstStyle/>
          <a:p>
            <a:pPr marL="0" indent="0"/>
            <a:r>
              <a:rPr lang="es-ES" sz="1600" dirty="0" smtClean="0"/>
              <a:t> Deliciosos caramelos violeta típico de Madrid.</a:t>
            </a:r>
          </a:p>
          <a:p>
            <a:pPr>
              <a:buFont typeface="Arial" panose="020B0604020202020204" pitchFamily="34" charset="0"/>
              <a:buChar char="•"/>
            </a:pPr>
            <a:endParaRPr lang="es-E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s-ES" sz="1600" dirty="0" smtClean="0"/>
              <a:t>Caja de 100 g 1,95 €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600" dirty="0" smtClean="0"/>
              <a:t>Bolsa de 200 g 2,95 €</a:t>
            </a:r>
            <a:endParaRPr lang="es-ES" sz="1600" dirty="0"/>
          </a:p>
        </p:txBody>
      </p:sp>
      <p:pic>
        <p:nvPicPr>
          <p:cNvPr id="1026" name="Picture 2" descr="C:\Users\1gam\Downloads\IMG-20160309-WA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21088"/>
            <a:ext cx="1728192" cy="178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gam\Downloads\IMG-20160309-WA0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1728192" cy="179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956376" y="652534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Ref</a:t>
            </a:r>
            <a:r>
              <a:rPr lang="es-ES" dirty="0"/>
              <a:t>: B04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620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CuadroTexto"/>
          <p:cNvSpPr txBox="1"/>
          <p:nvPr/>
        </p:nvSpPr>
        <p:spPr>
          <a:xfrm>
            <a:off x="2987820" y="5271232"/>
            <a:ext cx="3528395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Recipiente: ½ kg 3,50 €</a:t>
            </a:r>
          </a:p>
        </p:txBody>
      </p:sp>
      <p:pic>
        <p:nvPicPr>
          <p:cNvPr id="3" name="5 Marcador de contenido" descr="Aceituna-Campo-Real-Verde-Extra-Pet-640x480.jpg"/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>
            <a:off x="1259631" y="2195309"/>
            <a:ext cx="2448269" cy="2664250"/>
          </a:xfrm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pic>
        <p:nvPicPr>
          <p:cNvPr id="4" name="8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321" y="2204865"/>
            <a:ext cx="2439491" cy="2654695"/>
          </a:xfrm>
          <a:prstGeom prst="rect">
            <a:avLst/>
          </a:prstGeom>
          <a:noFill/>
          <a:ln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sp>
        <p:nvSpPr>
          <p:cNvPr id="5" name="5 CuadroTexto"/>
          <p:cNvSpPr txBox="1"/>
          <p:nvPr/>
        </p:nvSpPr>
        <p:spPr>
          <a:xfrm>
            <a:off x="7884368" y="6381332"/>
            <a:ext cx="1152125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Ref.: </a:t>
            </a:r>
            <a:r>
              <a:rPr lang="es-ES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C05</a:t>
            </a:r>
            <a:endParaRPr lang="es-E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1 Título"/>
          <p:cNvSpPr txBox="1">
            <a:spLocks noGrp="1"/>
          </p:cNvSpPr>
          <p:nvPr>
            <p:ph type="title"/>
          </p:nvPr>
        </p:nvSpPr>
        <p:spPr>
          <a:xfrm>
            <a:off x="446858" y="188640"/>
            <a:ext cx="8229600" cy="864098"/>
          </a:xfrm>
        </p:spPr>
        <p:txBody>
          <a:bodyPr/>
          <a:lstStyle/>
          <a:p>
            <a:pPr lvl="0"/>
            <a:r>
              <a:rPr lang="es-ES" sz="5000" dirty="0"/>
              <a:t>Aceitunas Campo Real (Madrid)</a:t>
            </a:r>
          </a:p>
        </p:txBody>
      </p:sp>
    </p:spTree>
    <p:extLst>
      <p:ext uri="{BB962C8B-B14F-4D97-AF65-F5344CB8AC3E}">
        <p14:creationId xmlns:p14="http://schemas.microsoft.com/office/powerpoint/2010/main" val="34007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900" b="1" dirty="0" smtClean="0"/>
              <a:t>MIEL</a:t>
            </a:r>
            <a:endParaRPr lang="es-ES" sz="4900" b="1" dirty="0"/>
          </a:p>
        </p:txBody>
      </p:sp>
      <p:pic>
        <p:nvPicPr>
          <p:cNvPr id="8" name="3 Imagen" descr="C:\Users\manuelg\Desktop\20150411_183859[1]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85076" y="2351428"/>
            <a:ext cx="2787015" cy="278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contenido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s-ES" sz="1600" dirty="0" smtClean="0"/>
              <a:t>Miel ecológica de castaño, brezo y roble</a:t>
            </a:r>
          </a:p>
          <a:p>
            <a:pPr>
              <a:buFont typeface="Arial" panose="020B0604020202020204" pitchFamily="34" charset="0"/>
              <a:buChar char="•"/>
            </a:pPr>
            <a:endParaRPr lang="es-ES" sz="1600" dirty="0" smtClean="0"/>
          </a:p>
          <a:p>
            <a:pPr marL="0" indent="0"/>
            <a:endParaRPr lang="es-E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sz="1600" dirty="0" smtClean="0"/>
              <a:t>Tarro de 250 g</a:t>
            </a:r>
            <a:endParaRPr lang="es-E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s-ES" sz="1600" dirty="0" smtClean="0"/>
              <a:t>P.V.P:  tarro 2,70 €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600" dirty="0" smtClean="0"/>
              <a:t>P.V.P: tarro multiflora 2,42 €</a:t>
            </a:r>
          </a:p>
          <a:p>
            <a:pPr>
              <a:buFont typeface="Arial" panose="020B0604020202020204" pitchFamily="34" charset="0"/>
              <a:buChar char="•"/>
            </a:pPr>
            <a:endParaRPr lang="es-ES" sz="1400" dirty="0"/>
          </a:p>
          <a:p>
            <a:pPr>
              <a:buFont typeface="Arial" panose="020B0604020202020204" pitchFamily="34" charset="0"/>
              <a:buChar char="•"/>
            </a:pPr>
            <a:endParaRPr lang="es-ES" sz="14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7308304" y="645333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 err="1"/>
              <a:t>Ref</a:t>
            </a:r>
            <a:r>
              <a:rPr lang="es-ES" dirty="0"/>
              <a:t>: C07</a:t>
            </a:r>
          </a:p>
        </p:txBody>
      </p:sp>
    </p:spTree>
    <p:extLst>
      <p:ext uri="{BB962C8B-B14F-4D97-AF65-F5344CB8AC3E}">
        <p14:creationId xmlns:p14="http://schemas.microsoft.com/office/powerpoint/2010/main" val="426472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8490" y="332656"/>
            <a:ext cx="7915958" cy="1291750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 smtClean="0"/>
              <a:t>GARBANZOS DE DAGANZO</a:t>
            </a:r>
            <a:endParaRPr lang="es-ES" sz="4000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s-ES" sz="1600" dirty="0"/>
              <a:t> </a:t>
            </a:r>
            <a:r>
              <a:rPr lang="es-ES" sz="1600" dirty="0" smtClean="0"/>
              <a:t>De piel muy fina que no se desprende al cocinarlo. Textura tierna de sabor intenso y que absorbe perfectamente los sabores.</a:t>
            </a:r>
          </a:p>
          <a:p>
            <a:pPr marL="0" indent="0"/>
            <a:endParaRPr lang="es-ES" sz="1600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7092280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Ref</a:t>
            </a:r>
            <a:r>
              <a:rPr lang="es-ES" dirty="0"/>
              <a:t>: C08</a:t>
            </a: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132856"/>
            <a:ext cx="1872208" cy="1323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4 Marcador de contenido" descr="C:\Users\manuelg\Desktop\20150411_183304[1]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400091" y="3735322"/>
            <a:ext cx="1368153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10 CuadroTexto"/>
          <p:cNvSpPr txBox="1"/>
          <p:nvPr/>
        </p:nvSpPr>
        <p:spPr>
          <a:xfrm>
            <a:off x="4852577" y="3751580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Pedro </a:t>
            </a:r>
            <a:r>
              <a:rPr lang="es-ES" sz="1400" dirty="0"/>
              <a:t>S</a:t>
            </a:r>
            <a:r>
              <a:rPr lang="es-ES" sz="1400" dirty="0" smtClean="0"/>
              <a:t>illano bolsa de 1 kg 1,80 €</a:t>
            </a:r>
            <a:endParaRPr lang="es-ES" sz="1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823520" y="5773191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Castellanos bolsa de 1 kg 2,50 €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31278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561</TotalTime>
  <Words>335</Words>
  <Application>Microsoft Office PowerPoint</Application>
  <PresentationFormat>Presentación en pantalla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4" baseType="lpstr">
      <vt:lpstr>Alta costura</vt:lpstr>
      <vt:lpstr>Cartoné</vt:lpstr>
      <vt:lpstr>Catálogo</vt:lpstr>
      <vt:lpstr>INTRODUCCIÓN</vt:lpstr>
      <vt:lpstr>MERMELADA</vt:lpstr>
      <vt:lpstr>Aceites</vt:lpstr>
      <vt:lpstr>Queso Campo Real</vt:lpstr>
      <vt:lpstr>CARAMELOS VIOLETA</vt:lpstr>
      <vt:lpstr>Aceitunas Campo Real (Madrid)</vt:lpstr>
      <vt:lpstr>MIEL</vt:lpstr>
      <vt:lpstr>GARBANZOS DE DAGANZO</vt:lpstr>
      <vt:lpstr>Pulseras.</vt:lpstr>
      <vt:lpstr>Collares.</vt:lpstr>
      <vt:lpstr>Información adicional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</dc:title>
  <dc:creator>1GAM</dc:creator>
  <cp:lastModifiedBy>1GAM</cp:lastModifiedBy>
  <cp:revision>52</cp:revision>
  <dcterms:created xsi:type="dcterms:W3CDTF">2016-02-15T08:37:02Z</dcterms:created>
  <dcterms:modified xsi:type="dcterms:W3CDTF">2016-03-11T10:04:22Z</dcterms:modified>
</cp:coreProperties>
</file>