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71" r:id="rId3"/>
    <p:sldId id="258" r:id="rId4"/>
    <p:sldId id="275" r:id="rId5"/>
    <p:sldId id="274" r:id="rId6"/>
    <p:sldId id="270" r:id="rId7"/>
    <p:sldId id="265" r:id="rId8"/>
    <p:sldId id="272" r:id="rId9"/>
    <p:sldId id="264" r:id="rId10"/>
    <p:sldId id="269" r:id="rId11"/>
    <p:sldId id="259" r:id="rId12"/>
    <p:sldId id="260" r:id="rId13"/>
    <p:sldId id="261" r:id="rId14"/>
    <p:sldId id="273" r:id="rId15"/>
    <p:sldId id="266" r:id="rId16"/>
    <p:sldId id="267" r:id="rId17"/>
    <p:sldId id="268" r:id="rId18"/>
    <p:sldId id="276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FF"/>
    <a:srgbClr val="0081E2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1" autoAdjust="0"/>
  </p:normalViewPr>
  <p:slideViewPr>
    <p:cSldViewPr>
      <p:cViewPr>
        <p:scale>
          <a:sx n="100" d="100"/>
          <a:sy n="100" d="100"/>
        </p:scale>
        <p:origin x="-29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621FC-3F89-4CD5-9F15-2114628F6C73}" type="datetimeFigureOut">
              <a:rPr lang="es-ES" smtClean="0"/>
              <a:t>11/03/2016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DB277-21EF-4069-A784-A012D0AD98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40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DB277-21EF-4069-A784-A012D0AD981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98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D9E-4FDB-4A70-9C69-430AD509A4A8}" type="datetimeFigureOut">
              <a:rPr lang="es-ES" smtClean="0"/>
              <a:pPr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DD5D-1A99-4897-B857-7F9C9509DCE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D9E-4FDB-4A70-9C69-430AD509A4A8}" type="datetimeFigureOut">
              <a:rPr lang="es-ES" smtClean="0"/>
              <a:pPr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DD5D-1A99-4897-B857-7F9C9509DC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D9E-4FDB-4A70-9C69-430AD509A4A8}" type="datetimeFigureOut">
              <a:rPr lang="es-ES" smtClean="0"/>
              <a:pPr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DD5D-1A99-4897-B857-7F9C9509DC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D9E-4FDB-4A70-9C69-430AD509A4A8}" type="datetimeFigureOut">
              <a:rPr lang="es-ES" smtClean="0"/>
              <a:pPr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DD5D-1A99-4897-B857-7F9C9509DCE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D9E-4FDB-4A70-9C69-430AD509A4A8}" type="datetimeFigureOut">
              <a:rPr lang="es-ES" smtClean="0"/>
              <a:pPr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DD5D-1A99-4897-B857-7F9C9509DC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D9E-4FDB-4A70-9C69-430AD509A4A8}" type="datetimeFigureOut">
              <a:rPr lang="es-ES" smtClean="0"/>
              <a:pPr/>
              <a:t>11/03/2016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DD5D-1A99-4897-B857-7F9C9509DCE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D9E-4FDB-4A70-9C69-430AD509A4A8}" type="datetimeFigureOut">
              <a:rPr lang="es-ES" smtClean="0"/>
              <a:pPr/>
              <a:t>11/03/2016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DD5D-1A99-4897-B857-7F9C9509DCE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D9E-4FDB-4A70-9C69-430AD509A4A8}" type="datetimeFigureOut">
              <a:rPr lang="es-ES" smtClean="0"/>
              <a:pPr/>
              <a:t>11/03/2016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DD5D-1A99-4897-B857-7F9C9509DC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D9E-4FDB-4A70-9C69-430AD509A4A8}" type="datetimeFigureOut">
              <a:rPr lang="es-ES" smtClean="0"/>
              <a:pPr/>
              <a:t>11/03/2016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DD5D-1A99-4897-B857-7F9C9509DC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D9E-4FDB-4A70-9C69-430AD509A4A8}" type="datetimeFigureOut">
              <a:rPr lang="es-ES" smtClean="0"/>
              <a:pPr/>
              <a:t>11/03/2016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DD5D-1A99-4897-B857-7F9C9509DC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04D9E-4FDB-4A70-9C69-430AD509A4A8}" type="datetimeFigureOut">
              <a:rPr lang="es-ES" smtClean="0"/>
              <a:pPr/>
              <a:t>11/03/2016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DD5D-1A99-4897-B857-7F9C9509DCE7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904D9E-4FDB-4A70-9C69-430AD509A4A8}" type="datetimeFigureOut">
              <a:rPr lang="es-ES" smtClean="0"/>
              <a:pPr/>
              <a:t>11/03/2016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F4DD5D-1A99-4897-B857-7F9C9509DCE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oaldec.coop@gmail.com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15979" y="4221088"/>
            <a:ext cx="6336704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spc="50" dirty="0" smtClean="0">
                <a:ln w="1143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CATÁLOGO </a:t>
            </a:r>
            <a:endParaRPr lang="es-ES" sz="4400" b="1" spc="50" dirty="0">
              <a:ln w="11430"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4400" b="1" spc="50" dirty="0">
                <a:ln w="1143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DE </a:t>
            </a:r>
          </a:p>
          <a:p>
            <a:pPr algn="ctr"/>
            <a:r>
              <a:rPr lang="es-ES" sz="4400" b="1" spc="50" dirty="0">
                <a:ln w="1143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SOALDEC COOP.</a:t>
            </a:r>
            <a:endParaRPr lang="es-ES" sz="4400" b="1" spc="50" dirty="0">
              <a:ln w="11430"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512169" cy="141423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6134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s-ES" sz="5000" dirty="0"/>
              <a:t>Barquillos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884368" y="63813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Ref.: 008</a:t>
            </a:r>
            <a:endParaRPr lang="es-ES" dirty="0"/>
          </a:p>
        </p:txBody>
      </p:sp>
      <p:pic>
        <p:nvPicPr>
          <p:cNvPr id="12" name="Marcador de contenido 8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888432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uadroTexto 9"/>
          <p:cNvSpPr txBox="1"/>
          <p:nvPr/>
        </p:nvSpPr>
        <p:spPr>
          <a:xfrm>
            <a:off x="4716016" y="177281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Bolsa </a:t>
            </a:r>
            <a:r>
              <a:rPr lang="es-ES_tradnl" dirty="0"/>
              <a:t>3 barquillos: </a:t>
            </a:r>
            <a:r>
              <a:rPr lang="es-ES_tradnl" dirty="0" smtClean="0"/>
              <a:t>3 €</a:t>
            </a:r>
            <a:endParaRPr lang="es-ES_tradnl" dirty="0"/>
          </a:p>
          <a:p>
            <a:r>
              <a:rPr lang="es-ES_tradnl" dirty="0"/>
              <a:t>Lote 20 bolsas de 3 barquillos: 20</a:t>
            </a:r>
            <a:r>
              <a:rPr lang="es-ES_tradnl" dirty="0" smtClean="0"/>
              <a:t>€</a:t>
            </a:r>
            <a:endParaRPr lang="es-ES_tradnl" dirty="0"/>
          </a:p>
        </p:txBody>
      </p:sp>
      <p:sp>
        <p:nvSpPr>
          <p:cNvPr id="3" name="2 CuadroTexto"/>
          <p:cNvSpPr txBox="1"/>
          <p:nvPr/>
        </p:nvSpPr>
        <p:spPr>
          <a:xfrm>
            <a:off x="4716016" y="407707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Realizadas por </a:t>
            </a:r>
            <a:r>
              <a:rPr lang="es-ES" dirty="0" smtClean="0"/>
              <a:t>La Flauta Mágica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01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sz="5000" dirty="0" smtClean="0"/>
              <a:t>Mermeladas </a:t>
            </a:r>
            <a:r>
              <a:rPr lang="es-ES" sz="5000" dirty="0" smtClean="0"/>
              <a:t>Artesanales</a:t>
            </a:r>
            <a:endParaRPr lang="es-ES" sz="50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77072"/>
            <a:ext cx="1853952" cy="2471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185820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Rectángulo"/>
          <p:cNvSpPr/>
          <p:nvPr/>
        </p:nvSpPr>
        <p:spPr>
          <a:xfrm>
            <a:off x="3030976" y="2276872"/>
            <a:ext cx="416547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s-ES" dirty="0" smtClean="0"/>
              <a:t>Tarro </a:t>
            </a:r>
            <a:r>
              <a:rPr lang="es-ES" dirty="0" smtClean="0"/>
              <a:t>280 gr</a:t>
            </a:r>
            <a:r>
              <a:rPr lang="es-ES" dirty="0" smtClean="0"/>
              <a:t>: 3,30€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030977" y="15105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</a:rPr>
              <a:t>Mermeladas elaboradas por las monjas Carmelitas Descalzas de </a:t>
            </a:r>
            <a:r>
              <a:rPr lang="es-ES" dirty="0" err="1" smtClean="0">
                <a:solidFill>
                  <a:prstClr val="black"/>
                </a:solidFill>
              </a:rPr>
              <a:t>Loeches</a:t>
            </a:r>
            <a:r>
              <a:rPr lang="es-ES" dirty="0" smtClean="0">
                <a:solidFill>
                  <a:prstClr val="black"/>
                </a:solidFill>
              </a:rPr>
              <a:t> (Madrid)</a:t>
            </a:r>
            <a:endParaRPr lang="es-ES" b="1" dirty="0"/>
          </a:p>
          <a:p>
            <a:pPr lvl="0"/>
            <a:endParaRPr lang="es-E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030977" y="3140968"/>
            <a:ext cx="4165471" cy="283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s-ES" u="wavy" dirty="0" smtClean="0"/>
              <a:t>Sabores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s-ES" dirty="0" smtClean="0"/>
              <a:t>Fresa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s-ES" dirty="0" smtClean="0"/>
              <a:t>Fresa con chocolate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s-ES" dirty="0" smtClean="0"/>
              <a:t>Naranja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s-ES" dirty="0" smtClean="0"/>
              <a:t>Naranja con chocolate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s-ES" dirty="0" smtClean="0"/>
              <a:t>Ciruela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s-ES" dirty="0" smtClean="0"/>
              <a:t>Ciruela con chocolate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s-ES" dirty="0" smtClean="0"/>
              <a:t>Calabaza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</a:pPr>
            <a:r>
              <a:rPr lang="es-ES" dirty="0" smtClean="0"/>
              <a:t>Higo…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884368" y="63813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Ref.: 009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19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4408" y="116632"/>
            <a:ext cx="8032391" cy="792088"/>
          </a:xfrm>
        </p:spPr>
        <p:txBody>
          <a:bodyPr>
            <a:noAutofit/>
          </a:bodyPr>
          <a:lstStyle/>
          <a:p>
            <a:pPr algn="ctr"/>
            <a:r>
              <a:rPr lang="es-ES" sz="5000" dirty="0" smtClean="0"/>
              <a:t>Miel Artesanal (Madrid</a:t>
            </a:r>
            <a:r>
              <a:rPr lang="es-ES" sz="5000" dirty="0"/>
              <a:t>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884368" y="63813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Ref.: 010</a:t>
            </a:r>
            <a:endParaRPr lang="es-ES" dirty="0"/>
          </a:p>
        </p:txBody>
      </p:sp>
      <p:pic>
        <p:nvPicPr>
          <p:cNvPr id="10" name="3 Imagen" descr="C:\Users\manuelg\Desktop\20150411_183859[1]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271" y="1966065"/>
            <a:ext cx="3636122" cy="2817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3706919" y="16287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es-ES" dirty="0"/>
              <a:t>Miel </a:t>
            </a:r>
            <a:r>
              <a:rPr lang="es-ES" dirty="0" smtClean="0"/>
              <a:t>ecológica </a:t>
            </a:r>
            <a:r>
              <a:rPr lang="es-ES" dirty="0"/>
              <a:t>disponible </a:t>
            </a:r>
            <a:r>
              <a:rPr lang="es-ES" dirty="0" smtClean="0"/>
              <a:t>en lo siguientes sabores: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694346" y="2348880"/>
            <a:ext cx="3519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solidFill>
                <a:prstClr val="black"/>
              </a:solidFill>
              <a:latin typeface="Century Schoolbook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prstClr val="black"/>
                </a:solidFill>
              </a:rPr>
              <a:t>Miel Castaño, Brezo y Roble:</a:t>
            </a:r>
          </a:p>
          <a:p>
            <a:endParaRPr lang="es-ES" dirty="0" smtClean="0">
              <a:solidFill>
                <a:prstClr val="black"/>
              </a:solidFill>
              <a:latin typeface="Century Schoolbook"/>
            </a:endParaRPr>
          </a:p>
          <a:p>
            <a:r>
              <a:rPr lang="es-ES" dirty="0" smtClean="0">
                <a:solidFill>
                  <a:prstClr val="black"/>
                </a:solidFill>
              </a:rPr>
              <a:t>Tarro 250 gr 2,70 €</a:t>
            </a:r>
            <a:endParaRPr lang="es-ES" dirty="0">
              <a:solidFill>
                <a:prstClr val="black"/>
              </a:solidFill>
            </a:endParaRPr>
          </a:p>
          <a:p>
            <a:endParaRPr lang="es-ES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prstClr val="black"/>
                </a:solidFill>
              </a:rPr>
              <a:t>Miel </a:t>
            </a:r>
            <a:r>
              <a:rPr lang="es-ES" dirty="0" err="1" smtClean="0">
                <a:solidFill>
                  <a:prstClr val="black"/>
                </a:solidFill>
              </a:rPr>
              <a:t>Multifloral</a:t>
            </a:r>
            <a:r>
              <a:rPr lang="es-ES" dirty="0" smtClean="0">
                <a:solidFill>
                  <a:prstClr val="black"/>
                </a:solidFill>
              </a:rPr>
              <a:t>:</a:t>
            </a:r>
          </a:p>
          <a:p>
            <a:endParaRPr lang="es-ES" dirty="0" smtClean="0">
              <a:solidFill>
                <a:prstClr val="black"/>
              </a:solidFill>
            </a:endParaRPr>
          </a:p>
          <a:p>
            <a:r>
              <a:rPr lang="es-ES" dirty="0" smtClean="0">
                <a:solidFill>
                  <a:prstClr val="black"/>
                </a:solidFill>
              </a:rPr>
              <a:t>Tarro 250 gr 2,42 €</a:t>
            </a:r>
          </a:p>
        </p:txBody>
      </p:sp>
    </p:spTree>
    <p:extLst>
      <p:ext uri="{BB962C8B-B14F-4D97-AF65-F5344CB8AC3E}">
        <p14:creationId xmlns:p14="http://schemas.microsoft.com/office/powerpoint/2010/main" val="217440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45809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008112"/>
          </a:xfrm>
        </p:spPr>
        <p:txBody>
          <a:bodyPr/>
          <a:lstStyle/>
          <a:p>
            <a:pPr algn="ctr"/>
            <a:r>
              <a:rPr lang="es-ES" sz="5000" dirty="0"/>
              <a:t>Velas Artesanales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480605" y="2196406"/>
            <a:ext cx="3861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prstClr val="black"/>
                </a:solidFill>
              </a:rPr>
              <a:t>Velas </a:t>
            </a:r>
            <a:r>
              <a:rPr lang="es-ES_tradnl" dirty="0">
                <a:solidFill>
                  <a:prstClr val="black"/>
                </a:solidFill>
              </a:rPr>
              <a:t>de </a:t>
            </a:r>
            <a:r>
              <a:rPr lang="es-ES_tradnl" dirty="0" smtClean="0">
                <a:solidFill>
                  <a:prstClr val="black"/>
                </a:solidFill>
              </a:rPr>
              <a:t>miel de La Abeja </a:t>
            </a:r>
            <a:r>
              <a:rPr lang="es-ES_tradnl" dirty="0">
                <a:solidFill>
                  <a:prstClr val="black"/>
                </a:solidFill>
              </a:rPr>
              <a:t>V</a:t>
            </a:r>
            <a:r>
              <a:rPr lang="es-ES_tradnl" dirty="0" smtClean="0">
                <a:solidFill>
                  <a:prstClr val="black"/>
                </a:solidFill>
              </a:rPr>
              <a:t>iajera</a:t>
            </a:r>
            <a:endParaRPr lang="es-ES_tradnl" dirty="0">
              <a:solidFill>
                <a:prstClr val="black"/>
              </a:solidFill>
            </a:endParaRPr>
          </a:p>
          <a:p>
            <a:pPr lvl="0"/>
            <a:endParaRPr lang="es-ES" b="1" dirty="0" smtClean="0">
              <a:solidFill>
                <a:prstClr val="black"/>
              </a:solidFill>
            </a:endParaRPr>
          </a:p>
          <a:p>
            <a:r>
              <a:rPr lang="es-ES_tradnl" dirty="0" smtClean="0"/>
              <a:t>1 </a:t>
            </a:r>
            <a:r>
              <a:rPr lang="es-ES_tradnl" dirty="0"/>
              <a:t>€/</a:t>
            </a:r>
            <a:r>
              <a:rPr lang="es-ES_tradnl" dirty="0" err="1" smtClean="0"/>
              <a:t>ud</a:t>
            </a:r>
            <a:endParaRPr lang="es-ES_tradnl" dirty="0"/>
          </a:p>
        </p:txBody>
      </p:sp>
      <p:sp>
        <p:nvSpPr>
          <p:cNvPr id="7" name="6 CuadroTexto"/>
          <p:cNvSpPr txBox="1"/>
          <p:nvPr/>
        </p:nvSpPr>
        <p:spPr>
          <a:xfrm>
            <a:off x="7884368" y="63000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Ref.: 011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36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/>
          <a:lstStyle/>
          <a:p>
            <a:pPr algn="ctr"/>
            <a:r>
              <a:rPr lang="es-ES" sz="5000" dirty="0"/>
              <a:t>Artículos artesanales de la Fundación Nuestra Señora del Camino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23527" y="270892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Todos estos artículos son elaborados manualmente por personas con discapacidad</a:t>
            </a:r>
            <a:endParaRPr lang="es-ES" dirty="0"/>
          </a:p>
        </p:txBody>
      </p:sp>
      <p:sp>
        <p:nvSpPr>
          <p:cNvPr id="9" name="Rectangle 46" descr="DSCN5072"/>
          <p:cNvSpPr>
            <a:spLocks noChangeArrowheads="1"/>
          </p:cNvSpPr>
          <p:nvPr/>
        </p:nvSpPr>
        <p:spPr bwMode="auto">
          <a:xfrm>
            <a:off x="323527" y="3212976"/>
            <a:ext cx="3238395" cy="195482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3 Marcador de contenido"/>
          <p:cNvSpPr>
            <a:spLocks noGrp="1"/>
          </p:cNvSpPr>
          <p:nvPr>
            <p:ph sz="half" idx="2"/>
          </p:nvPr>
        </p:nvSpPr>
        <p:spPr>
          <a:xfrm>
            <a:off x="323527" y="5229200"/>
            <a:ext cx="4104456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Velas pequeñas  flotantes de corazón 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2 </a:t>
            </a:r>
            <a:r>
              <a:rPr lang="es-ES" dirty="0" err="1" smtClean="0">
                <a:solidFill>
                  <a:schemeClr val="tx1"/>
                </a:solidFill>
              </a:rPr>
              <a:t>ud</a:t>
            </a:r>
            <a:r>
              <a:rPr lang="es-ES" dirty="0" smtClean="0">
                <a:solidFill>
                  <a:schemeClr val="tx1"/>
                </a:solidFill>
              </a:rPr>
              <a:t>  </a:t>
            </a:r>
            <a:r>
              <a:rPr lang="es-ES" dirty="0">
                <a:solidFill>
                  <a:schemeClr val="tx1"/>
                </a:solidFill>
              </a:rPr>
              <a:t>1 €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Lote  de 6 </a:t>
            </a:r>
            <a:r>
              <a:rPr lang="es-ES" dirty="0" err="1" smtClean="0">
                <a:solidFill>
                  <a:schemeClr val="tx1"/>
                </a:solidFill>
              </a:rPr>
              <a:t>ud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2,50 </a:t>
            </a:r>
            <a:r>
              <a:rPr lang="es-ES" dirty="0">
                <a:solidFill>
                  <a:schemeClr val="tx1"/>
                </a:solidFill>
              </a:rPr>
              <a:t>€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Lote 12 </a:t>
            </a:r>
            <a:r>
              <a:rPr lang="es-ES" dirty="0" err="1" smtClean="0">
                <a:solidFill>
                  <a:schemeClr val="tx1"/>
                </a:solidFill>
              </a:rPr>
              <a:t>ud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>4 </a:t>
            </a:r>
            <a:r>
              <a:rPr lang="es-ES" dirty="0">
                <a:solidFill>
                  <a:schemeClr val="tx1"/>
                </a:solidFill>
              </a:rPr>
              <a:t>€</a:t>
            </a:r>
          </a:p>
        </p:txBody>
      </p:sp>
      <p:sp>
        <p:nvSpPr>
          <p:cNvPr id="12" name="Rectangle 48" descr="DSCN5231"/>
          <p:cNvSpPr>
            <a:spLocks noChangeArrowheads="1"/>
          </p:cNvSpPr>
          <p:nvPr/>
        </p:nvSpPr>
        <p:spPr bwMode="auto">
          <a:xfrm>
            <a:off x="4782149" y="3212976"/>
            <a:ext cx="3570815" cy="195482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2 Marcador de texto"/>
          <p:cNvSpPr>
            <a:spLocks noGrp="1"/>
          </p:cNvSpPr>
          <p:nvPr>
            <p:ph type="body" idx="1"/>
          </p:nvPr>
        </p:nvSpPr>
        <p:spPr>
          <a:xfrm>
            <a:off x="4782149" y="5733256"/>
            <a:ext cx="4017740" cy="917189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s-ES" sz="7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Jabones pequeño de  forma de </a:t>
            </a:r>
            <a:r>
              <a:rPr lang="es-ES" sz="7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estrella</a:t>
            </a:r>
          </a:p>
          <a:p>
            <a:pPr algn="l"/>
            <a:r>
              <a:rPr lang="es-ES" sz="7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Lotes </a:t>
            </a:r>
            <a:r>
              <a:rPr lang="es-ES" sz="7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6 </a:t>
            </a:r>
            <a:r>
              <a:rPr lang="es-ES" sz="72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</a:t>
            </a:r>
            <a:r>
              <a:rPr lang="es-ES" sz="7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7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1,50 €</a:t>
            </a:r>
          </a:p>
          <a:p>
            <a:pPr algn="l"/>
            <a:r>
              <a:rPr lang="es-ES" sz="7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Lote 12 </a:t>
            </a:r>
            <a:r>
              <a:rPr lang="es-ES" sz="7200" b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ud</a:t>
            </a:r>
            <a:r>
              <a:rPr lang="es-ES" sz="7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72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2,50 €</a:t>
            </a:r>
          </a:p>
          <a:p>
            <a:pPr algn="l"/>
            <a:endParaRPr lang="es-ES" sz="2100" b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algn="l"/>
            <a:endParaRPr lang="es-ES" sz="21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919864" y="6381328"/>
            <a:ext cx="1116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Ref.: 012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0837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611560" y="40466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	</a:t>
            </a: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42024" y="116632"/>
            <a:ext cx="8712968" cy="1143000"/>
          </a:xfrm>
        </p:spPr>
        <p:txBody>
          <a:bodyPr>
            <a:normAutofit/>
          </a:bodyPr>
          <a:lstStyle/>
          <a:p>
            <a:pPr algn="ctr"/>
            <a:r>
              <a:rPr lang="es-ES" sz="5000" dirty="0" smtClean="0"/>
              <a:t>Collares.</a:t>
            </a:r>
            <a:endParaRPr lang="es-ES" sz="5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884368" y="63813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Ref.: 013</a:t>
            </a:r>
            <a:endParaRPr lang="es-ES" dirty="0"/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032448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4355976" y="134076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Los </a:t>
            </a:r>
            <a:r>
              <a:rPr lang="es-ES" dirty="0" smtClean="0"/>
              <a:t>precios de los </a:t>
            </a:r>
            <a:r>
              <a:rPr lang="es-ES" dirty="0" smtClean="0"/>
              <a:t>collares son por unidad.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Nº 1: 4 €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Nº 2: 3 €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Nº 3: 3.5 €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Nº 4: 5 €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5414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7"/>
            <a:ext cx="3251730" cy="4752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880" cy="792088"/>
          </a:xfrm>
        </p:spPr>
        <p:txBody>
          <a:bodyPr>
            <a:noAutofit/>
          </a:bodyPr>
          <a:lstStyle/>
          <a:p>
            <a:pPr algn="ctr"/>
            <a:r>
              <a:rPr lang="es-ES" sz="5000" dirty="0" smtClean="0"/>
              <a:t>Pulseras.</a:t>
            </a:r>
            <a:endParaRPr lang="es-ES" sz="5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658072" y="249289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0,75 €/</a:t>
            </a:r>
            <a:r>
              <a:rPr lang="es-ES" dirty="0" err="1" smtClean="0"/>
              <a:t>ud</a:t>
            </a:r>
            <a:endParaRPr lang="es-ES" dirty="0" smtClean="0"/>
          </a:p>
          <a:p>
            <a:r>
              <a:rPr lang="es-ES" dirty="0" smtClean="0"/>
              <a:t>10 unidad a 5 €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884368" y="63813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Ref.: 014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6361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80728"/>
          </a:xfrm>
        </p:spPr>
        <p:txBody>
          <a:bodyPr/>
          <a:lstStyle/>
          <a:p>
            <a:pPr algn="ctr"/>
            <a:r>
              <a:rPr lang="es-ES" sz="5000" dirty="0" smtClean="0"/>
              <a:t>Llaveros.</a:t>
            </a:r>
            <a:endParaRPr lang="es-ES" sz="5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915816" y="4437112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Todo los llaveros a 3 €/</a:t>
            </a:r>
            <a:r>
              <a:rPr lang="es-ES" dirty="0" err="1" smtClean="0"/>
              <a:t>udad</a:t>
            </a:r>
            <a:r>
              <a:rPr lang="es-ES" dirty="0" smtClean="0"/>
              <a:t> </a:t>
            </a:r>
          </a:p>
          <a:p>
            <a:endParaRPr lang="es-ES" dirty="0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216024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7884368" y="639284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Ref.: 015</a:t>
            </a:r>
            <a:endParaRPr lang="es-ES" dirty="0"/>
          </a:p>
        </p:txBody>
      </p:sp>
      <p:pic>
        <p:nvPicPr>
          <p:cNvPr id="12" name="11 Marcador de contenido" descr="Sin título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484784"/>
            <a:ext cx="356406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2712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1115616" y="2420888"/>
            <a:ext cx="7087961" cy="2820761"/>
          </a:xfrm>
        </p:spPr>
        <p:txBody>
          <a:bodyPr/>
          <a:lstStyle/>
          <a:p>
            <a:pPr marL="45720" indent="0">
              <a:buNone/>
            </a:pPr>
            <a:r>
              <a:rPr lang="es-ES" dirty="0" smtClean="0"/>
              <a:t>Muchas gracias por vuestra atención. Esperamos vuestros pedidos podéis hacer en esta dirección:</a:t>
            </a:r>
          </a:p>
          <a:p>
            <a:pPr marL="45720" indent="0">
              <a:buNone/>
            </a:pPr>
            <a:endParaRPr lang="es-ES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-ES" dirty="0" smtClean="0">
                <a:hlinkClick r:id="rId2"/>
              </a:rPr>
              <a:t>Soaldec.coop@gmail.com</a:t>
            </a:r>
            <a:endParaRPr lang="es-ES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-ES" dirty="0" smtClean="0"/>
              <a:t>Carmen: 722301314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-ES" dirty="0" smtClean="0"/>
              <a:t>David: 685399602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s-ES" dirty="0" smtClean="0"/>
              <a:t>Sofía: 692271106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822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7175351" cy="1008112"/>
          </a:xfrm>
        </p:spPr>
        <p:txBody>
          <a:bodyPr/>
          <a:lstStyle/>
          <a:p>
            <a:pPr algn="ctr"/>
            <a:r>
              <a:rPr lang="es-ES" sz="5000" dirty="0" smtClean="0"/>
              <a:t>Índice</a:t>
            </a:r>
            <a:endParaRPr lang="es-ES" sz="5000" dirty="0"/>
          </a:p>
        </p:txBody>
      </p:sp>
      <p:sp>
        <p:nvSpPr>
          <p:cNvPr id="10" name="9 Rectángulo"/>
          <p:cNvSpPr/>
          <p:nvPr/>
        </p:nvSpPr>
        <p:spPr>
          <a:xfrm>
            <a:off x="521616" y="1497771"/>
            <a:ext cx="2821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buFont typeface="Wingdings" pitchFamily="2" charset="2"/>
              <a:buChar char="v"/>
            </a:pPr>
            <a:r>
              <a:rPr lang="es-ES" dirty="0" smtClean="0"/>
              <a:t>QUESOS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21613" y="2636912"/>
            <a:ext cx="2821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ESPECIAS:</a:t>
            </a:r>
          </a:p>
          <a:p>
            <a:pPr marL="971550" lvl="1" indent="-514350">
              <a:buFont typeface="Wingdings" panose="05000000000000000000" pitchFamily="2" charset="2"/>
              <a:buChar char="q"/>
            </a:pPr>
            <a:r>
              <a:rPr lang="es-ES" dirty="0"/>
              <a:t>Romero</a:t>
            </a:r>
          </a:p>
          <a:p>
            <a:pPr marL="971550" lvl="1" indent="-514350">
              <a:buFont typeface="Wingdings" panose="05000000000000000000" pitchFamily="2" charset="2"/>
              <a:buChar char="q"/>
            </a:pPr>
            <a:r>
              <a:rPr lang="es-ES" dirty="0"/>
              <a:t>Salvia</a:t>
            </a:r>
          </a:p>
          <a:p>
            <a:pPr marL="971550" lvl="1" indent="-514350">
              <a:buFont typeface="Wingdings" panose="05000000000000000000" pitchFamily="2" charset="2"/>
              <a:buChar char="q"/>
            </a:pPr>
            <a:r>
              <a:rPr lang="es-ES" dirty="0"/>
              <a:t>Tomillo rama</a:t>
            </a:r>
          </a:p>
          <a:p>
            <a:pPr marL="971550" lvl="1" indent="-514350">
              <a:buFont typeface="Wingdings" panose="05000000000000000000" pitchFamily="2" charset="2"/>
              <a:buChar char="q"/>
            </a:pPr>
            <a:r>
              <a:rPr lang="es-ES" dirty="0" smtClean="0"/>
              <a:t>Estragón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21614" y="4272486"/>
            <a:ext cx="2821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APERITIVOS:</a:t>
            </a:r>
          </a:p>
          <a:p>
            <a:pPr marL="971550" lvl="1" indent="-514350">
              <a:buFont typeface="Wingdings" panose="05000000000000000000" pitchFamily="2" charset="2"/>
              <a:buChar char="q"/>
            </a:pPr>
            <a:r>
              <a:rPr lang="es-ES" dirty="0"/>
              <a:t>Aceitunas</a:t>
            </a:r>
          </a:p>
        </p:txBody>
      </p:sp>
      <p:sp>
        <p:nvSpPr>
          <p:cNvPr id="13" name="Rectángulo 5"/>
          <p:cNvSpPr/>
          <p:nvPr/>
        </p:nvSpPr>
        <p:spPr>
          <a:xfrm>
            <a:off x="4572000" y="1484784"/>
            <a:ext cx="41921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DULCES:</a:t>
            </a:r>
          </a:p>
          <a:p>
            <a:pPr marL="971550" lvl="1" indent="-514350">
              <a:buFont typeface="Wingdings" panose="05000000000000000000" pitchFamily="2" charset="2"/>
              <a:buChar char="q"/>
            </a:pPr>
            <a:r>
              <a:rPr lang="es-ES" dirty="0"/>
              <a:t>Mermeladas</a:t>
            </a:r>
          </a:p>
          <a:p>
            <a:pPr marL="971550" lvl="1" indent="-514350">
              <a:buFont typeface="Wingdings" panose="05000000000000000000" pitchFamily="2" charset="2"/>
              <a:buChar char="q"/>
            </a:pPr>
            <a:r>
              <a:rPr lang="es-ES" dirty="0"/>
              <a:t>Mieles</a:t>
            </a:r>
          </a:p>
          <a:p>
            <a:pPr marL="971550" lvl="1" indent="-514350">
              <a:buFont typeface="Wingdings" panose="05000000000000000000" pitchFamily="2" charset="2"/>
              <a:buChar char="q"/>
            </a:pPr>
            <a:r>
              <a:rPr lang="es-ES" dirty="0" smtClean="0"/>
              <a:t>Barquillos</a:t>
            </a:r>
            <a:endParaRPr lang="es-ES" dirty="0"/>
          </a:p>
          <a:p>
            <a:pPr marL="971550" lvl="1" indent="-514350">
              <a:buFont typeface="Wingdings" panose="05000000000000000000" pitchFamily="2" charset="2"/>
              <a:buChar char="q"/>
            </a:pPr>
            <a:r>
              <a:rPr lang="es-ES_tradnl" dirty="0"/>
              <a:t>Caramelos violetas</a:t>
            </a:r>
          </a:p>
        </p:txBody>
      </p:sp>
      <p:sp>
        <p:nvSpPr>
          <p:cNvPr id="14" name="Rectángulo 7"/>
          <p:cNvSpPr/>
          <p:nvPr/>
        </p:nvSpPr>
        <p:spPr>
          <a:xfrm>
            <a:off x="4427984" y="3501008"/>
            <a:ext cx="4480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6293" lvl="1" indent="-514350">
              <a:buFont typeface="Wingdings" pitchFamily="2" charset="2"/>
              <a:buChar char="v"/>
            </a:pPr>
            <a:r>
              <a:rPr lang="es-ES" dirty="0"/>
              <a:t>PRODUCTOS VARIOS Y BISUTERIA:</a:t>
            </a:r>
          </a:p>
          <a:p>
            <a:pPr marL="1095693" lvl="2" indent="-514350">
              <a:buFont typeface="Wingdings" panose="05000000000000000000" pitchFamily="2" charset="2"/>
              <a:buChar char="q"/>
            </a:pPr>
            <a:r>
              <a:rPr lang="es-ES_tradnl" dirty="0"/>
              <a:t>Jabones</a:t>
            </a:r>
            <a:endParaRPr lang="es-ES" dirty="0"/>
          </a:p>
          <a:p>
            <a:pPr marL="1095693" lvl="2" indent="-514350">
              <a:buFont typeface="Wingdings" panose="05000000000000000000" pitchFamily="2" charset="2"/>
              <a:buChar char="q"/>
            </a:pPr>
            <a:r>
              <a:rPr lang="es-ES" dirty="0"/>
              <a:t>Velas</a:t>
            </a:r>
          </a:p>
          <a:p>
            <a:pPr marL="1095693" lvl="2" indent="-514350">
              <a:buFont typeface="Wingdings" panose="05000000000000000000" pitchFamily="2" charset="2"/>
              <a:buChar char="q"/>
            </a:pPr>
            <a:r>
              <a:rPr lang="es-ES" dirty="0"/>
              <a:t>Pulseras</a:t>
            </a:r>
          </a:p>
          <a:p>
            <a:pPr marL="1095693" lvl="2" indent="-514350">
              <a:buFont typeface="Wingdings" panose="05000000000000000000" pitchFamily="2" charset="2"/>
              <a:buChar char="q"/>
            </a:pPr>
            <a:r>
              <a:rPr lang="es-ES" dirty="0"/>
              <a:t>Colgantes</a:t>
            </a:r>
          </a:p>
          <a:p>
            <a:pPr marL="1095693" lvl="2" indent="-514350">
              <a:buFont typeface="Wingdings" panose="05000000000000000000" pitchFamily="2" charset="2"/>
              <a:buChar char="q"/>
            </a:pPr>
            <a:r>
              <a:rPr lang="es-ES" dirty="0" smtClean="0"/>
              <a:t>Llaveros</a:t>
            </a:r>
            <a:endParaRPr lang="es-ES" dirty="0"/>
          </a:p>
        </p:txBody>
      </p:sp>
      <p:sp>
        <p:nvSpPr>
          <p:cNvPr id="15" name="14 Rectángulo"/>
          <p:cNvSpPr/>
          <p:nvPr/>
        </p:nvSpPr>
        <p:spPr>
          <a:xfrm>
            <a:off x="458656" y="5163001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es-ES" dirty="0"/>
              <a:t>LEGUMBRES:</a:t>
            </a:r>
          </a:p>
          <a:p>
            <a:pPr marL="971550" lvl="1" indent="-514350">
              <a:buFont typeface="Wingdings" panose="05000000000000000000" pitchFamily="2" charset="2"/>
              <a:buChar char="q"/>
            </a:pPr>
            <a:r>
              <a:rPr lang="es-ES" dirty="0" smtClean="0"/>
              <a:t>Garbanzos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521616" y="2019503"/>
            <a:ext cx="2821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buFont typeface="Wingdings" pitchFamily="2" charset="2"/>
              <a:buChar char="v"/>
            </a:pPr>
            <a:r>
              <a:rPr lang="es-ES" dirty="0" smtClean="0"/>
              <a:t>ACEITES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117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003887" cy="3290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408712" cy="504056"/>
          </a:xfrm>
        </p:spPr>
        <p:txBody>
          <a:bodyPr>
            <a:noAutofit/>
          </a:bodyPr>
          <a:lstStyle/>
          <a:p>
            <a:pPr algn="ctr"/>
            <a:r>
              <a:rPr lang="es-ES" sz="5000" dirty="0"/>
              <a:t>Queso Peña Rubia</a:t>
            </a:r>
            <a:r>
              <a:rPr lang="es-ES" sz="5000" dirty="0" smtClean="0"/>
              <a:t/>
            </a:r>
            <a:br>
              <a:rPr lang="es-ES" sz="5000" dirty="0" smtClean="0"/>
            </a:br>
            <a:endParaRPr lang="es-ES" sz="5000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788024" y="2708920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Cuñas de aproximadamente 300 </a:t>
            </a:r>
            <a:r>
              <a:rPr lang="es-ES" dirty="0" err="1" smtClean="0"/>
              <a:t>grs</a:t>
            </a:r>
            <a:r>
              <a:rPr lang="es-ES" dirty="0" smtClean="0"/>
              <a:t>. 3,90 €</a:t>
            </a:r>
            <a:r>
              <a:rPr lang="es-ES" dirty="0"/>
              <a:t>. (1 </a:t>
            </a:r>
            <a:r>
              <a:rPr lang="es-ES" dirty="0" smtClean="0"/>
              <a:t>kg. </a:t>
            </a:r>
            <a:r>
              <a:rPr lang="es-ES" dirty="0" smtClean="0"/>
              <a:t>13 </a:t>
            </a:r>
            <a:r>
              <a:rPr lang="es-ES" dirty="0" smtClean="0"/>
              <a:t>€)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7884368" y="63813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Ref.: 001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790306" y="1700808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Queso </a:t>
            </a:r>
            <a:r>
              <a:rPr lang="es-ES" dirty="0" smtClean="0"/>
              <a:t>artesanal de la Sierra de Madrid.</a:t>
            </a:r>
          </a:p>
        </p:txBody>
      </p:sp>
    </p:spTree>
    <p:extLst>
      <p:ext uri="{BB962C8B-B14F-4D97-AF65-F5344CB8AC3E}">
        <p14:creationId xmlns:p14="http://schemas.microsoft.com/office/powerpoint/2010/main" val="34005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8" y="1772816"/>
            <a:ext cx="374441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algn="ctr"/>
            <a:r>
              <a:rPr lang="es-ES" sz="5000" dirty="0"/>
              <a:t>Queso Campo Real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359673" y="32849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Cuña </a:t>
            </a:r>
            <a:r>
              <a:rPr lang="es-ES" dirty="0"/>
              <a:t>aproximada de </a:t>
            </a:r>
            <a:r>
              <a:rPr lang="es-ES" dirty="0" smtClean="0"/>
              <a:t>0,375 kg. </a:t>
            </a:r>
            <a:r>
              <a:rPr lang="es-ES" dirty="0"/>
              <a:t>4,05 </a:t>
            </a:r>
            <a:r>
              <a:rPr lang="es-ES" dirty="0" smtClean="0"/>
              <a:t>€</a:t>
            </a:r>
          </a:p>
          <a:p>
            <a:r>
              <a:rPr lang="es-ES" dirty="0" smtClean="0"/>
              <a:t>(1 kg. 10,80 €)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733458" y="63813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Ref.: 002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359672" y="2132856"/>
            <a:ext cx="374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Queso </a:t>
            </a:r>
            <a:r>
              <a:rPr lang="es-ES" dirty="0" smtClean="0"/>
              <a:t>de Campo Real, Comunidad de</a:t>
            </a:r>
            <a:r>
              <a:rPr lang="es-ES" i="1" dirty="0" smtClean="0"/>
              <a:t> </a:t>
            </a:r>
            <a:r>
              <a:rPr lang="es-ES" dirty="0"/>
              <a:t>Madrid</a:t>
            </a:r>
            <a:r>
              <a:rPr lang="es-E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42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792088"/>
          </a:xfrm>
        </p:spPr>
        <p:txBody>
          <a:bodyPr/>
          <a:lstStyle/>
          <a:p>
            <a:pPr algn="ctr"/>
            <a:r>
              <a:rPr lang="es-ES" sz="5000" dirty="0"/>
              <a:t>Aceites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172819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CuadroTexto"/>
          <p:cNvSpPr txBox="1"/>
          <p:nvPr/>
        </p:nvSpPr>
        <p:spPr>
          <a:xfrm>
            <a:off x="7812360" y="638687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Ref.: 003</a:t>
            </a:r>
          </a:p>
        </p:txBody>
      </p:sp>
      <p:pic>
        <p:nvPicPr>
          <p:cNvPr id="5" name="4 Imagen" descr="20160221_1917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07503" y="4221089"/>
            <a:ext cx="237626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3131840" y="170080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Botella de plástico de 1 litro: 4,50 €</a:t>
            </a:r>
          </a:p>
          <a:p>
            <a:r>
              <a:rPr lang="es-ES" dirty="0" smtClean="0"/>
              <a:t>Botella de cristal ½ litro: 5 €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3131840" y="2852936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Aceite de Oliva Virgen Extra obtenido directamente de aceitunas cornicabra y redondilla y solo mediante procedimientos mecánicos.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10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899592" y="188640"/>
            <a:ext cx="6512511" cy="1143000"/>
          </a:xfrm>
        </p:spPr>
        <p:txBody>
          <a:bodyPr/>
          <a:lstStyle/>
          <a:p>
            <a:pPr algn="ctr"/>
            <a:r>
              <a:rPr lang="es-ES" sz="5000" dirty="0"/>
              <a:t>Especias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7884368" y="641569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Ref.: 004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9" y="1628800"/>
            <a:ext cx="8137639" cy="287771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1560" y="479715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Romero 50 g.</a:t>
            </a:r>
          </a:p>
          <a:p>
            <a:pPr algn="ctr"/>
            <a:r>
              <a:rPr lang="es-ES" dirty="0" smtClean="0"/>
              <a:t>2 €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2627784" y="4797152"/>
            <a:ext cx="194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Salvia 25 g.</a:t>
            </a:r>
          </a:p>
          <a:p>
            <a:pPr algn="ctr"/>
            <a:r>
              <a:rPr lang="es-ES" dirty="0"/>
              <a:t>2,30 €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571998" y="4797151"/>
            <a:ext cx="227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Tomillo Rama 25 g.</a:t>
            </a:r>
          </a:p>
          <a:p>
            <a:pPr algn="ctr"/>
            <a:r>
              <a:rPr lang="es-ES" dirty="0"/>
              <a:t>2,30 €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660232" y="4797150"/>
            <a:ext cx="1980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Estragón 35 g.</a:t>
            </a:r>
          </a:p>
          <a:p>
            <a:pPr algn="ctr"/>
            <a:r>
              <a:rPr lang="es-ES" dirty="0"/>
              <a:t>2,30 €</a:t>
            </a:r>
          </a:p>
        </p:txBody>
      </p:sp>
    </p:spTree>
    <p:extLst>
      <p:ext uri="{BB962C8B-B14F-4D97-AF65-F5344CB8AC3E}">
        <p14:creationId xmlns:p14="http://schemas.microsoft.com/office/powerpoint/2010/main" val="37226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987824" y="527123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prstClr val="black"/>
                </a:solidFill>
              </a:rPr>
              <a:t>Recipiente</a:t>
            </a:r>
            <a:r>
              <a:rPr lang="es-ES" dirty="0">
                <a:solidFill>
                  <a:prstClr val="black"/>
                </a:solidFill>
              </a:rPr>
              <a:t>: ½ </a:t>
            </a:r>
            <a:r>
              <a:rPr lang="es-ES" dirty="0" smtClean="0">
                <a:solidFill>
                  <a:prstClr val="black"/>
                </a:solidFill>
              </a:rPr>
              <a:t>kg 3,50 </a:t>
            </a:r>
            <a:r>
              <a:rPr lang="es-ES" dirty="0" smtClean="0">
                <a:solidFill>
                  <a:prstClr val="black"/>
                </a:solidFill>
              </a:rPr>
              <a:t>€</a:t>
            </a:r>
            <a:endParaRPr lang="es-ES" dirty="0" smtClean="0">
              <a:solidFill>
                <a:prstClr val="black"/>
              </a:solidFill>
            </a:endParaRPr>
          </a:p>
        </p:txBody>
      </p:sp>
      <p:pic>
        <p:nvPicPr>
          <p:cNvPr id="11" name="5 Marcador de contenido" descr="Aceituna-Campo-Real-Verde-Extra-Pet-640x48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195307"/>
            <a:ext cx="2448272" cy="2664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25" y="2204865"/>
            <a:ext cx="2439490" cy="2654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7884368" y="63813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Ref.: 005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es-ES" sz="5000" dirty="0"/>
              <a:t>Aceitunas Campo Real (Madrid)</a:t>
            </a:r>
          </a:p>
        </p:txBody>
      </p:sp>
    </p:spTree>
    <p:extLst>
      <p:ext uri="{BB962C8B-B14F-4D97-AF65-F5344CB8AC3E}">
        <p14:creationId xmlns:p14="http://schemas.microsoft.com/office/powerpoint/2010/main" val="2770135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683568" y="2332"/>
            <a:ext cx="7200800" cy="504056"/>
          </a:xfrm>
        </p:spPr>
        <p:txBody>
          <a:bodyPr/>
          <a:lstStyle/>
          <a:p>
            <a:pPr lvl="0" algn="ctr"/>
            <a:r>
              <a:rPr lang="es-ES" sz="5000" dirty="0" smtClean="0"/>
              <a:t>Garbanzos de </a:t>
            </a:r>
            <a:r>
              <a:rPr lang="es-ES" sz="5000" dirty="0" err="1" smtClean="0"/>
              <a:t>Daganzo</a:t>
            </a:r>
            <a:r>
              <a:rPr lang="es-ES" sz="5000" dirty="0" smtClean="0"/>
              <a:t> (Madrid)</a:t>
            </a:r>
            <a:endParaRPr lang="es-ES" sz="5000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41574"/>
            <a:ext cx="2016224" cy="1949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184440" y="3667324"/>
            <a:ext cx="3811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Pedro </a:t>
            </a:r>
            <a:r>
              <a:rPr lang="es-ES" dirty="0" err="1"/>
              <a:t>Sillano</a:t>
            </a:r>
            <a:r>
              <a:rPr lang="es-ES" dirty="0"/>
              <a:t> Bolsa de 1 kg </a:t>
            </a:r>
            <a:r>
              <a:rPr lang="es-ES" dirty="0" smtClean="0"/>
              <a:t>1,80 €</a:t>
            </a:r>
            <a:endParaRPr lang="es-ES" dirty="0"/>
          </a:p>
        </p:txBody>
      </p:sp>
      <p:pic>
        <p:nvPicPr>
          <p:cNvPr id="9" name="4 Marcador de contenido" descr="C:\Users\manuelg\Desktop\20150411_183304[1]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5108" y="4235531"/>
            <a:ext cx="175707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9 Rectángulo"/>
          <p:cNvSpPr/>
          <p:nvPr/>
        </p:nvSpPr>
        <p:spPr>
          <a:xfrm>
            <a:off x="184440" y="6122183"/>
            <a:ext cx="3633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Castellanos </a:t>
            </a:r>
            <a:r>
              <a:rPr lang="es-ES" dirty="0"/>
              <a:t>Bolsa de 1 Kg 2,50 €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077047" y="2780928"/>
            <a:ext cx="4572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288000" algn="r"/>
              </a:tabLst>
            </a:pPr>
            <a:r>
              <a:rPr lang="es-ES" dirty="0" smtClean="0">
                <a:solidFill>
                  <a:prstClr val="black"/>
                </a:solidFill>
              </a:rPr>
              <a:t>Se </a:t>
            </a:r>
            <a:r>
              <a:rPr lang="es-ES" dirty="0">
                <a:solidFill>
                  <a:prstClr val="black"/>
                </a:solidFill>
              </a:rPr>
              <a:t>caracteriza por ser de piel muy fina que no se desprende al cocinarlo, textura tierna.</a:t>
            </a:r>
          </a:p>
          <a:p>
            <a:pPr marL="742950" lvl="1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288000" algn="r"/>
              </a:tabLst>
            </a:pPr>
            <a:r>
              <a:rPr lang="es-ES" dirty="0" smtClean="0">
                <a:solidFill>
                  <a:prstClr val="black"/>
                </a:solidFill>
              </a:rPr>
              <a:t>Sabor intenso y por la capacidad de absorber muy bien los aromas y los sabores del guiso.</a:t>
            </a:r>
          </a:p>
          <a:p>
            <a:pPr marL="742950" lvl="1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tabLst>
                <a:tab pos="288000" algn="r"/>
              </a:tabLst>
            </a:pPr>
            <a:r>
              <a:rPr lang="es-ES" dirty="0" smtClean="0"/>
              <a:t>Imprescindible </a:t>
            </a:r>
            <a:r>
              <a:rPr lang="es-ES" dirty="0"/>
              <a:t>para conseguir un buen cocido.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7524328" y="63813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Ref.: 006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37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067944" y="2276872"/>
            <a:ext cx="4536504" cy="2160240"/>
          </a:xfrm>
        </p:spPr>
        <p:txBody>
          <a:bodyPr>
            <a:noAutofit/>
          </a:bodyPr>
          <a:lstStyle/>
          <a:p>
            <a:pPr algn="l"/>
            <a:r>
              <a:rPr lang="es-ES" sz="1800" b="0" dirty="0">
                <a:solidFill>
                  <a:schemeClr val="tx1"/>
                </a:solidFill>
                <a:latin typeface="+mn-lt"/>
              </a:rPr>
              <a:t>Deliciosos caramelos violetas, típicos de la </a:t>
            </a:r>
            <a:r>
              <a:rPr lang="es-ES" sz="1800" b="0" dirty="0" smtClean="0">
                <a:solidFill>
                  <a:schemeClr val="tx1"/>
                </a:solidFill>
                <a:latin typeface="+mn-lt"/>
              </a:rPr>
              <a:t>Comunidad </a:t>
            </a:r>
            <a:r>
              <a:rPr lang="es-ES" sz="1800" b="0" dirty="0">
                <a:solidFill>
                  <a:schemeClr val="tx1"/>
                </a:solidFill>
                <a:latin typeface="+mn-lt"/>
              </a:rPr>
              <a:t>de Madrid</a:t>
            </a:r>
          </a:p>
          <a:p>
            <a:pPr algn="l"/>
            <a:endParaRPr lang="es-ES" sz="1800" b="0" dirty="0">
              <a:solidFill>
                <a:schemeClr val="tx1"/>
              </a:solidFill>
              <a:latin typeface="+mn-lt"/>
            </a:endParaRPr>
          </a:p>
          <a:p>
            <a:pPr algn="l"/>
            <a:r>
              <a:rPr lang="es-ES" sz="1800" b="0" dirty="0" smtClean="0">
                <a:solidFill>
                  <a:schemeClr val="tx1"/>
                </a:solidFill>
                <a:latin typeface="+mn-lt"/>
              </a:rPr>
              <a:t>Bolsa de 200 g: 2,95 €</a:t>
            </a:r>
          </a:p>
          <a:p>
            <a:pPr algn="l"/>
            <a:r>
              <a:rPr lang="es-ES" sz="1800" b="0" dirty="0" smtClean="0">
                <a:solidFill>
                  <a:schemeClr val="tx1"/>
                </a:solidFill>
                <a:latin typeface="+mn-lt"/>
              </a:rPr>
              <a:t>Caja pequeña de 100 g: 1,95 €</a:t>
            </a:r>
            <a:endParaRPr lang="es-ES" sz="1800" b="0" dirty="0">
              <a:solidFill>
                <a:schemeClr val="tx1"/>
              </a:solidFill>
              <a:latin typeface="+mn-lt"/>
            </a:endParaRPr>
          </a:p>
          <a:p>
            <a:pPr algn="l"/>
            <a:endParaRPr lang="es-ES" sz="1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50061"/>
            <a:ext cx="2506612" cy="251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7884368" y="63813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Ref.: 007</a:t>
            </a:r>
            <a:endParaRPr lang="es-ES" dirty="0"/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95536" y="103517"/>
            <a:ext cx="8229600" cy="877211"/>
          </a:xfrm>
        </p:spPr>
        <p:txBody>
          <a:bodyPr>
            <a:normAutofit/>
          </a:bodyPr>
          <a:lstStyle/>
          <a:p>
            <a:pPr algn="ctr"/>
            <a:r>
              <a:rPr lang="es-ES" sz="5000" dirty="0"/>
              <a:t>Caramelos Violetas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45" y="3990130"/>
            <a:ext cx="2522435" cy="257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77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824</TotalTime>
  <Words>520</Words>
  <Application>Microsoft Office PowerPoint</Application>
  <PresentationFormat>Presentación en pantalla (4:3)</PresentationFormat>
  <Paragraphs>128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Transmisión de listas</vt:lpstr>
      <vt:lpstr>Presentación de PowerPoint</vt:lpstr>
      <vt:lpstr>Índice</vt:lpstr>
      <vt:lpstr>Queso Peña Rubia </vt:lpstr>
      <vt:lpstr>Queso Campo Real</vt:lpstr>
      <vt:lpstr>Aceites</vt:lpstr>
      <vt:lpstr>Especias</vt:lpstr>
      <vt:lpstr>Aceitunas Campo Real (Madrid)</vt:lpstr>
      <vt:lpstr>Garbanzos de Daganzo (Madrid)</vt:lpstr>
      <vt:lpstr>Caramelos Violetas</vt:lpstr>
      <vt:lpstr>Barquillos</vt:lpstr>
      <vt:lpstr>Mermeladas Artesanales</vt:lpstr>
      <vt:lpstr>Miel Artesanal (Madrid)</vt:lpstr>
      <vt:lpstr>Velas Artesanales</vt:lpstr>
      <vt:lpstr>Artículos artesanales de la Fundación Nuestra Señora del Camino</vt:lpstr>
      <vt:lpstr>Collares.</vt:lpstr>
      <vt:lpstr>Pulseras.</vt:lpstr>
      <vt:lpstr>Llaveros.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1GAM</dc:creator>
  <cp:lastModifiedBy>1GAM</cp:lastModifiedBy>
  <cp:revision>105</cp:revision>
  <dcterms:created xsi:type="dcterms:W3CDTF">2016-02-24T08:12:06Z</dcterms:created>
  <dcterms:modified xsi:type="dcterms:W3CDTF">2016-03-11T08:13:24Z</dcterms:modified>
</cp:coreProperties>
</file>