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88" r:id="rId6"/>
    <p:sldId id="259" r:id="rId7"/>
    <p:sldId id="267" r:id="rId8"/>
    <p:sldId id="289" r:id="rId9"/>
    <p:sldId id="271" r:id="rId10"/>
    <p:sldId id="287" r:id="rId11"/>
    <p:sldId id="275" r:id="rId12"/>
    <p:sldId id="278" r:id="rId13"/>
    <p:sldId id="292" r:id="rId14"/>
    <p:sldId id="291" r:id="rId15"/>
    <p:sldId id="284" r:id="rId16"/>
    <p:sldId id="285" r:id="rId17"/>
    <p:sldId id="29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FF"/>
    <a:srgbClr val="00CCFF"/>
    <a:srgbClr val="FF0066"/>
    <a:srgbClr val="FF00FF"/>
    <a:srgbClr val="00FF00"/>
    <a:srgbClr val="D60093"/>
    <a:srgbClr val="FF66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0"/>
  </p:normalViewPr>
  <p:slideViewPr>
    <p:cSldViewPr>
      <p:cViewPr>
        <p:scale>
          <a:sx n="86" d="100"/>
          <a:sy n="86" d="100"/>
        </p:scale>
        <p:origin x="-66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42F6-7BCC-4B51-9F18-AD648848BB80}" type="datetimeFigureOut">
              <a:rPr lang="es-ES" smtClean="0"/>
              <a:t>11/03/2016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B834B-8C15-4241-9F3B-75446921430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13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B834B-8C15-4241-9F3B-75446921430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29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AB85BF5-6225-46C4-AAF7-654B6FE6C53B}" type="datetimeFigureOut">
              <a:rPr lang="es-ES" smtClean="0"/>
              <a:pPr/>
              <a:t>11/03/2016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CF1E14-5A84-4892-853C-BC714420039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olidaridadcom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62424" y="548680"/>
            <a:ext cx="7200800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bliqueTopLeft"/>
              <a:lightRig rig="threePt" dir="t"/>
            </a:scene3d>
          </a:bodyPr>
          <a:lstStyle/>
          <a:p>
            <a:pPr lvl="0"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Catálogo de productos</a:t>
            </a:r>
          </a:p>
          <a:p>
            <a:pPr algn="ctr"/>
            <a:endParaRPr lang="es-E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62424" y="2111681"/>
            <a:ext cx="6817889" cy="4166277"/>
            <a:chOff x="2733160" y="799407"/>
            <a:chExt cx="2659622" cy="2088232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782503" y="799407"/>
              <a:ext cx="2610279" cy="2088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4 Rectángulo"/>
            <p:cNvSpPr/>
            <p:nvPr/>
          </p:nvSpPr>
          <p:spPr>
            <a:xfrm>
              <a:off x="2733160" y="2388113"/>
              <a:ext cx="2179942" cy="3425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SOLIDARIDAD</a:t>
              </a:r>
              <a:endPara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 rot="16200000">
              <a:off x="4195692" y="1593008"/>
              <a:ext cx="1326959" cy="2632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COME</a:t>
              </a:r>
              <a:endParaRPr lang="es-E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0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1280864" y="260648"/>
            <a:ext cx="7467600" cy="1143000"/>
          </a:xfrm>
        </p:spPr>
        <p:txBody>
          <a:bodyPr>
            <a:normAutofit/>
          </a:bodyPr>
          <a:lstStyle/>
          <a:p>
            <a:r>
              <a:rPr lang="es-ES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Higos Carmelitanos</a:t>
            </a:r>
            <a:endParaRPr lang="es-ES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0"/>
          <a:stretch/>
        </p:blipFill>
        <p:spPr>
          <a:xfrm>
            <a:off x="2483768" y="1556792"/>
            <a:ext cx="2802118" cy="267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Subtítulo"/>
          <p:cNvSpPr txBox="1">
            <a:spLocks/>
          </p:cNvSpPr>
          <p:nvPr/>
        </p:nvSpPr>
        <p:spPr>
          <a:xfrm>
            <a:off x="1475656" y="4869160"/>
            <a:ext cx="6984776" cy="140079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s-ES" dirty="0" smtClean="0"/>
              <a:t>Tarro higos artesanos elaborados por </a:t>
            </a:r>
            <a:r>
              <a:rPr lang="es-ES" dirty="0"/>
              <a:t>C</a:t>
            </a:r>
            <a:r>
              <a:rPr lang="es-ES" dirty="0" smtClean="0"/>
              <a:t>armelitas Descalzas de Loeches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dirty="0" smtClean="0"/>
              <a:t>    Ref. D-05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dirty="0" smtClean="0"/>
              <a:t>    PVP. 5,50 € und.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1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676" y="404664"/>
            <a:ext cx="7406640" cy="1340910"/>
          </a:xfrm>
        </p:spPr>
        <p:txBody>
          <a:bodyPr>
            <a:noAutofit/>
          </a:bodyPr>
          <a:lstStyle/>
          <a:p>
            <a:pPr algn="ctr"/>
            <a:r>
              <a:rPr lang="es-ES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Aceitunas de Campo Real (Madrid)</a:t>
            </a:r>
            <a:endParaRPr lang="es-ES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1gam\Desktop\imagenes\5cb78c3c-8612-4dcc-be99-6af6b15605e7 - 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256148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gam\Desktop\imagenes\5fa593b5-7386-47da-9ffb-7795d4cbf60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1684"/>
            <a:ext cx="2160240" cy="273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526442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Footlight MT Light" panose="0204060206030A020304" pitchFamily="18" charset="0"/>
              </a:rPr>
              <a:t>PVP</a:t>
            </a:r>
            <a:r>
              <a:rPr lang="es-ES" dirty="0">
                <a:latin typeface="Footlight MT Light" panose="0204060206030A020304" pitchFamily="18" charset="0"/>
              </a:rPr>
              <a:t> </a:t>
            </a:r>
            <a:r>
              <a:rPr lang="es-ES" dirty="0" smtClean="0">
                <a:latin typeface="Footlight MT Light" panose="0204060206030A020304" pitchFamily="18" charset="0"/>
              </a:rPr>
              <a:t>½ Kg 3,50 €  </a:t>
            </a:r>
            <a:r>
              <a:rPr lang="es-ES" dirty="0" smtClean="0">
                <a:latin typeface="Footlight MT Light" panose="0204060206030A020304" pitchFamily="18" charset="0"/>
              </a:rPr>
              <a:t> </a:t>
            </a:r>
            <a:endParaRPr lang="es-ES" dirty="0" smtClean="0">
              <a:latin typeface="Footlight MT Light" panose="0204060206030A020304" pitchFamily="18" charset="0"/>
            </a:endParaRPr>
          </a:p>
          <a:p>
            <a:pPr algn="ctr"/>
            <a:r>
              <a:rPr lang="es-ES" dirty="0" err="1" smtClean="0">
                <a:latin typeface="Footlight MT Light" panose="0204060206030A020304" pitchFamily="18" charset="0"/>
              </a:rPr>
              <a:t>Ref</a:t>
            </a:r>
            <a:r>
              <a:rPr lang="es-ES" dirty="0" smtClean="0">
                <a:latin typeface="Footlight MT Light" panose="0204060206030A020304" pitchFamily="18" charset="0"/>
              </a:rPr>
              <a:t>: A-06</a:t>
            </a:r>
          </a:p>
        </p:txBody>
      </p:sp>
    </p:spTree>
    <p:extLst>
      <p:ext uri="{BB962C8B-B14F-4D97-AF65-F5344CB8AC3E}">
        <p14:creationId xmlns:p14="http://schemas.microsoft.com/office/powerpoint/2010/main" val="41028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5832648" cy="1412918"/>
          </a:xfrm>
        </p:spPr>
        <p:txBody>
          <a:bodyPr>
            <a:normAutofit fontScale="90000"/>
          </a:bodyPr>
          <a:lstStyle/>
          <a:p>
            <a:r>
              <a:rPr lang="es-ES" sz="49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Sacos Térmicos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4048" y="1461698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Descripción:  sacos térmicos  de Alba 100% artesanal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Propiedades: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 </a:t>
            </a:r>
            <a:r>
              <a:rPr lang="es-ES" dirty="0"/>
              <a:t>E</a:t>
            </a:r>
            <a:r>
              <a:rPr lang="es-ES" dirty="0" smtClean="0"/>
              <a:t>n caliente para molestias de cervicales, lumbares, cólicos , dolores musculares, tirones...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En frío  torceduras, golpes , migrañas, inflamaciones, dolor de cabeza…</a:t>
            </a:r>
          </a:p>
          <a:p>
            <a:endParaRPr lang="es-ES" dirty="0" smtClean="0"/>
          </a:p>
          <a:p>
            <a:r>
              <a:rPr lang="es-ES" dirty="0" smtClean="0"/>
              <a:t>     Ref. </a:t>
            </a:r>
            <a:r>
              <a:rPr lang="es-ES" dirty="0" smtClean="0"/>
              <a:t>C-01</a:t>
            </a:r>
            <a:endParaRPr lang="es-ES" dirty="0" smtClean="0"/>
          </a:p>
          <a:p>
            <a:pPr marL="363538" indent="-98425"/>
            <a:r>
              <a:rPr lang="es-ES" dirty="0" smtClean="0"/>
              <a:t> PVP: 8 € saco, a partir de 20              unid. 3 €/und.</a:t>
            </a:r>
          </a:p>
          <a:p>
            <a:pPr marL="265113"/>
            <a:r>
              <a:rPr lang="es-ES" dirty="0" smtClean="0"/>
              <a:t> </a:t>
            </a:r>
            <a:endParaRPr lang="es-ES" b="1" dirty="0" smtClean="0"/>
          </a:p>
        </p:txBody>
      </p:sp>
      <p:pic>
        <p:nvPicPr>
          <p:cNvPr id="5123" name="Picture 3" descr="C:\Users\1gam\Desktop\imagenes\033034ed-9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8" y="1484784"/>
            <a:ext cx="3097943" cy="413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15200" cy="1154097"/>
          </a:xfrm>
        </p:spPr>
        <p:txBody>
          <a:bodyPr>
            <a:noAutofit/>
          </a:bodyPr>
          <a:lstStyle/>
          <a:p>
            <a:r>
              <a:rPr lang="es-E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Artículos de la Fundación nuestra Señora del Camino</a:t>
            </a:r>
            <a:endParaRPr lang="es-ES" sz="3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420888"/>
            <a:ext cx="7315200" cy="3539527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Es una Fundación dedicada a atender a personas con discapacidad y a proporcionarles una experiencia laboral mediante la fabricación de productos artesanales.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535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OLARIDAD COME\Proyecto valnalón\imagenes\jabones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16565" r="19028" b="37875"/>
          <a:stretch/>
        </p:blipFill>
        <p:spPr bwMode="auto">
          <a:xfrm>
            <a:off x="1592571" y="1700808"/>
            <a:ext cx="391553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345823"/>
            <a:ext cx="6397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Jabones de Corazón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37257" y="2060848"/>
            <a:ext cx="3160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Jabones pequeños en forma de corazón, hechos artesanalmente.</a:t>
            </a:r>
          </a:p>
          <a:p>
            <a:endParaRPr lang="es-ES" dirty="0" smtClean="0"/>
          </a:p>
          <a:p>
            <a:r>
              <a:rPr lang="es-ES" dirty="0" smtClean="0"/>
              <a:t>Ref. </a:t>
            </a:r>
            <a:r>
              <a:rPr lang="es-ES" dirty="0" smtClean="0"/>
              <a:t>C-02 </a:t>
            </a:r>
            <a:r>
              <a:rPr lang="es-ES" dirty="0" smtClean="0"/>
              <a:t>Lote de 6 unidades a </a:t>
            </a:r>
            <a:r>
              <a:rPr lang="es-ES" b="1" dirty="0" smtClean="0"/>
              <a:t>1,50 €</a:t>
            </a:r>
          </a:p>
          <a:p>
            <a:endParaRPr lang="es-ES" b="1" dirty="0" smtClean="0"/>
          </a:p>
          <a:p>
            <a:r>
              <a:rPr lang="es-ES" dirty="0" smtClean="0"/>
              <a:t>Ref. </a:t>
            </a:r>
            <a:r>
              <a:rPr lang="es-ES" dirty="0" smtClean="0"/>
              <a:t>C-03 </a:t>
            </a:r>
            <a:r>
              <a:rPr lang="es-ES" dirty="0" smtClean="0"/>
              <a:t>Lote de 12 unidades a </a:t>
            </a:r>
            <a:r>
              <a:rPr lang="es-ES" b="1" dirty="0" smtClean="0"/>
              <a:t>2,00 €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8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260648"/>
            <a:ext cx="665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Pulseras y Llaveros </a:t>
            </a:r>
            <a:endParaRPr lang="es-ES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35789" y="2426982"/>
            <a:ext cx="2860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Pulseras trenzadas de cuero hechas artesanalmente</a:t>
            </a:r>
          </a:p>
          <a:p>
            <a:r>
              <a:rPr lang="es-ES" sz="1400" dirty="0" smtClean="0"/>
              <a:t>Ref. </a:t>
            </a:r>
            <a:r>
              <a:rPr lang="es-ES" sz="1400" dirty="0" smtClean="0"/>
              <a:t>C-04</a:t>
            </a:r>
            <a:endParaRPr lang="es-ES" sz="1400" dirty="0" smtClean="0"/>
          </a:p>
          <a:p>
            <a:r>
              <a:rPr lang="es-ES" sz="1400" dirty="0" smtClean="0"/>
              <a:t>PVP </a:t>
            </a:r>
            <a:r>
              <a:rPr lang="es-ES" sz="1400" b="1" dirty="0" smtClean="0"/>
              <a:t>2,50 € </a:t>
            </a:r>
            <a:endParaRPr lang="es-ES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024391" y="4657319"/>
            <a:ext cx="2887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Pulseras cruzadas hechas a mano de muy buena calidad</a:t>
            </a:r>
          </a:p>
          <a:p>
            <a:r>
              <a:rPr lang="es-ES" sz="1400" dirty="0" smtClean="0"/>
              <a:t>Ref. </a:t>
            </a:r>
            <a:r>
              <a:rPr lang="es-ES" sz="1400" dirty="0" smtClean="0"/>
              <a:t>C-05</a:t>
            </a:r>
            <a:endParaRPr lang="es-ES" sz="1400" dirty="0" smtClean="0"/>
          </a:p>
          <a:p>
            <a:r>
              <a:rPr lang="es-ES" sz="1400" dirty="0" smtClean="0"/>
              <a:t>PVP </a:t>
            </a:r>
            <a:r>
              <a:rPr lang="es-ES" sz="1400" b="1" dirty="0" smtClean="0"/>
              <a:t>1,50 €</a:t>
            </a:r>
            <a:endParaRPr lang="es-ES" sz="1400" b="1" dirty="0"/>
          </a:p>
        </p:txBody>
      </p:sp>
      <p:pic>
        <p:nvPicPr>
          <p:cNvPr id="2" name="Picture 2" descr="Z:\CATALOGO NTRA SRA DEL CAMINO\Articulos tienda\Articulos tienda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538420"/>
            <a:ext cx="230425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CATALOGO NTRA SRA DEL CAMINO\Articulos tienda\Articulos tienda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3534"/>
            <a:ext cx="2304256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1 Marcador de contenido" descr="Sin título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1536068"/>
            <a:ext cx="2304256" cy="196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6444208" y="378904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Llaveros de letras hechos artesanalmente</a:t>
            </a:r>
          </a:p>
          <a:p>
            <a:r>
              <a:rPr lang="es-ES" sz="1400" dirty="0" err="1" smtClean="0"/>
              <a:t>Ref</a:t>
            </a:r>
            <a:r>
              <a:rPr lang="es-ES" sz="1400" dirty="0" smtClean="0"/>
              <a:t> C- </a:t>
            </a:r>
            <a:r>
              <a:rPr lang="es-ES" sz="1400" dirty="0" smtClean="0"/>
              <a:t>06</a:t>
            </a:r>
            <a:endParaRPr lang="es-ES" sz="1400" dirty="0" smtClean="0"/>
          </a:p>
          <a:p>
            <a:r>
              <a:rPr lang="es-ES" sz="1400" dirty="0" smtClean="0"/>
              <a:t>PVP 3 € </a:t>
            </a:r>
            <a:r>
              <a:rPr lang="es-ES" sz="1400" dirty="0" err="1"/>
              <a:t>u</a:t>
            </a:r>
            <a:r>
              <a:rPr lang="es-ES" sz="1400" dirty="0" err="1" smtClean="0"/>
              <a:t>nd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33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657480"/>
            <a:ext cx="6021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Cordón</a:t>
            </a: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para</a:t>
            </a: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gafas</a:t>
            </a: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436096" y="2183167"/>
            <a:ext cx="331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Cordón  para gafas hecho artesanalmente </a:t>
            </a:r>
          </a:p>
          <a:p>
            <a:r>
              <a:rPr lang="es-ES" dirty="0" smtClean="0"/>
              <a:t>Ref. </a:t>
            </a:r>
            <a:r>
              <a:rPr lang="es-ES" dirty="0" smtClean="0"/>
              <a:t>C-07</a:t>
            </a:r>
            <a:endParaRPr lang="es-ES" dirty="0" smtClean="0"/>
          </a:p>
          <a:p>
            <a:r>
              <a:rPr lang="es-ES" dirty="0" smtClean="0"/>
              <a:t>PVP: </a:t>
            </a:r>
            <a:r>
              <a:rPr lang="es-ES" b="1" dirty="0" smtClean="0"/>
              <a:t>3,50 €</a:t>
            </a:r>
            <a:endParaRPr lang="es-ES" dirty="0"/>
          </a:p>
        </p:txBody>
      </p:sp>
      <p:pic>
        <p:nvPicPr>
          <p:cNvPr id="2" name="Picture 2" descr="Z:\CATALOGO NTRA SRA DEL CAMINO\Articulos tienda\Articulos tienda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5544"/>
            <a:ext cx="3727913" cy="308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28800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es-ES" dirty="0" smtClean="0"/>
              <a:t>Esperamos </a:t>
            </a:r>
            <a:r>
              <a:rPr lang="es-ES" dirty="0"/>
              <a:t>que nuestro </a:t>
            </a:r>
            <a:r>
              <a:rPr lang="es-ES" dirty="0" smtClean="0"/>
              <a:t>catalogo os </a:t>
            </a:r>
            <a:r>
              <a:rPr lang="es-ES" dirty="0"/>
              <a:t>halla gustado  . </a:t>
            </a:r>
            <a:endParaRPr lang="es-ES" dirty="0" smtClean="0"/>
          </a:p>
          <a:p>
            <a:pPr marL="45720" indent="0">
              <a:buNone/>
            </a:pPr>
            <a:r>
              <a:rPr lang="es-ES" dirty="0" smtClean="0"/>
              <a:t>Los precios  con  IVA incluido.</a:t>
            </a:r>
          </a:p>
          <a:p>
            <a:pPr marL="45720" indent="0">
              <a:buNone/>
            </a:pPr>
            <a:r>
              <a:rPr lang="es-ES" dirty="0" smtClean="0"/>
              <a:t>Los portes son por cuenta del comprador.</a:t>
            </a:r>
          </a:p>
          <a:p>
            <a:pPr marL="45720" indent="0">
              <a:buNone/>
            </a:pPr>
            <a:r>
              <a:rPr lang="es-ES" dirty="0">
                <a:solidFill>
                  <a:prstClr val="white"/>
                </a:solidFill>
              </a:rPr>
              <a:t>Para cualquier pedido que os interese, contactar al siguiente correo electrónico: </a:t>
            </a:r>
            <a:r>
              <a:rPr lang="es-ES" dirty="0" smtClean="0">
                <a:solidFill>
                  <a:prstClr val="white"/>
                </a:solidFill>
                <a:hlinkClick r:id="rId2"/>
              </a:rPr>
              <a:t>solidaridadcome@gmail.com</a:t>
            </a:r>
            <a:endParaRPr lang="es-ES" dirty="0" smtClean="0">
              <a:solidFill>
                <a:prstClr val="white"/>
              </a:solidFill>
            </a:endParaRPr>
          </a:p>
          <a:p>
            <a:pPr marL="45720" indent="0" algn="r">
              <a:buNone/>
            </a:pPr>
            <a:endParaRPr lang="es-ES" dirty="0" smtClean="0">
              <a:solidFill>
                <a:prstClr val="white"/>
              </a:solidFill>
            </a:endParaRPr>
          </a:p>
          <a:p>
            <a:pPr marL="45720" indent="0" algn="r">
              <a:buNone/>
            </a:pPr>
            <a:endParaRPr lang="es-ES" dirty="0">
              <a:solidFill>
                <a:prstClr val="white"/>
              </a:solidFill>
            </a:endParaRPr>
          </a:p>
          <a:p>
            <a:pPr marL="45720" indent="0" algn="ctr">
              <a:buNone/>
            </a:pPr>
            <a:r>
              <a:rPr lang="es-ES" dirty="0" smtClean="0">
                <a:solidFill>
                  <a:prstClr val="white"/>
                </a:solidFill>
              </a:rPr>
              <a:t>Muchas gracias.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84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239247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es-ES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INDICE</a:t>
            </a:r>
            <a:endParaRPr lang="es-ES" i="1" u="sng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6408712" cy="5472608"/>
          </a:xfrm>
        </p:spPr>
        <p:txBody>
          <a:bodyPr>
            <a:normAutofit fontScale="62500" lnSpcReduction="20000"/>
          </a:bodyPr>
          <a:lstStyle/>
          <a:p>
            <a:pPr marL="457200" indent="-457200" defTabSz="1440000">
              <a:buFont typeface="Wingdings" panose="05000000000000000000" pitchFamily="2" charset="2"/>
              <a:buChar char="Ø"/>
            </a:pPr>
            <a:r>
              <a:rPr lang="es-ES" sz="2000" dirty="0" smtClean="0"/>
              <a:t> Caramelos violeta</a:t>
            </a:r>
          </a:p>
          <a:p>
            <a:pPr marL="715963" indent="-263525" defTabSz="1440000">
              <a:buFont typeface="Arial" panose="020B0604020202020204" pitchFamily="34" charset="0"/>
              <a:buChar char="•"/>
            </a:pPr>
            <a:r>
              <a:rPr lang="es-ES" sz="2000" dirty="0" smtClean="0"/>
              <a:t>A-01 Caja Grande.</a:t>
            </a:r>
          </a:p>
          <a:p>
            <a:pPr marL="715963" indent="-263525" defTabSz="1440000">
              <a:buFont typeface="Arial" panose="020B0604020202020204" pitchFamily="34" charset="0"/>
              <a:buChar char="•"/>
            </a:pPr>
            <a:r>
              <a:rPr lang="es-ES" sz="2000" dirty="0" smtClean="0"/>
              <a:t>A-02 Bolsas 200 Gr.</a:t>
            </a:r>
          </a:p>
          <a:p>
            <a:pPr marL="715963" indent="-263525" defTabSz="1440000">
              <a:buFont typeface="Arial" panose="020B0604020202020204" pitchFamily="34" charset="0"/>
              <a:buChar char="•"/>
            </a:pPr>
            <a:r>
              <a:rPr lang="es-ES" sz="2000" dirty="0" smtClean="0"/>
              <a:t>A-03 Caja pequeña 100 Gr.</a:t>
            </a:r>
            <a:r>
              <a:rPr lang="es-ES" sz="2000" dirty="0"/>
              <a:t>	</a:t>
            </a:r>
            <a:endParaRPr lang="es-E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000" dirty="0"/>
              <a:t>Quesos</a:t>
            </a:r>
          </a:p>
          <a:p>
            <a:pPr marL="715963" indent="-263525" defTabSz="1440000">
              <a:buFont typeface="Arial" panose="020B0604020202020204" pitchFamily="34" charset="0"/>
              <a:buChar char="•"/>
            </a:pPr>
            <a:r>
              <a:rPr lang="es-ES" sz="2100" dirty="0"/>
              <a:t>B-01  Quesos curados de Madrid</a:t>
            </a:r>
          </a:p>
          <a:p>
            <a:pPr marL="715963" indent="-263525" defTabSz="1440000">
              <a:buFont typeface="Arial" panose="020B0604020202020204" pitchFamily="34" charset="0"/>
              <a:buChar char="•"/>
            </a:pPr>
            <a:r>
              <a:rPr lang="es-ES" sz="2100" dirty="0"/>
              <a:t>B-02 Quesos de Oveja de Madrid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Aceite de carabaña</a:t>
            </a:r>
          </a:p>
          <a:p>
            <a:pPr marL="808038" indent="-363538" algn="l">
              <a:buFont typeface="Arial" panose="020B0604020202020204" pitchFamily="34" charset="0"/>
              <a:buChar char="•"/>
            </a:pPr>
            <a:r>
              <a:rPr lang="es-ES" sz="2000" dirty="0" smtClean="0"/>
              <a:t>B-03 </a:t>
            </a:r>
            <a:r>
              <a:rPr lang="es-ES" sz="2000" dirty="0"/>
              <a:t>Botella plástico 1 L.</a:t>
            </a:r>
          </a:p>
          <a:p>
            <a:pPr marL="804863" indent="-342900" algn="l">
              <a:buFont typeface="Arial" panose="020B0604020202020204" pitchFamily="34" charset="0"/>
              <a:buChar char="•"/>
            </a:pPr>
            <a:r>
              <a:rPr lang="es-ES" sz="2000" dirty="0" smtClean="0"/>
              <a:t>B-04 </a:t>
            </a:r>
            <a:r>
              <a:rPr lang="es-ES" sz="2000" dirty="0"/>
              <a:t>Botella cristal </a:t>
            </a:r>
            <a:r>
              <a:rPr lang="es-ES" sz="2000" dirty="0" smtClean="0"/>
              <a:t>½ L.</a:t>
            </a:r>
            <a:r>
              <a:rPr lang="es-ES" sz="2000" dirty="0"/>
              <a:t>	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Miel </a:t>
            </a:r>
          </a:p>
          <a:p>
            <a:pPr marL="808038" indent="-363538">
              <a:buFont typeface="Arial" panose="020B0604020202020204" pitchFamily="34" charset="0"/>
              <a:buChar char="•"/>
            </a:pPr>
            <a:r>
              <a:rPr lang="es-ES" sz="2100" dirty="0"/>
              <a:t>D-01 Miel de la Abeja Viajera	</a:t>
            </a:r>
          </a:p>
          <a:p>
            <a:pPr marL="808038" indent="-363538">
              <a:buFont typeface="Arial" panose="020B0604020202020204" pitchFamily="34" charset="0"/>
              <a:buChar char="•"/>
            </a:pPr>
            <a:r>
              <a:rPr lang="es-ES" sz="2100" dirty="0" smtClean="0"/>
              <a:t>D-02 </a:t>
            </a:r>
            <a:r>
              <a:rPr lang="es-ES" sz="2100" dirty="0"/>
              <a:t>Miel ecológica Antonio Simón</a:t>
            </a:r>
          </a:p>
          <a:p>
            <a:pPr marL="808038" indent="-363538">
              <a:buFont typeface="Arial" panose="020B0604020202020204" pitchFamily="34" charset="0"/>
              <a:buChar char="•"/>
            </a:pPr>
            <a:r>
              <a:rPr lang="es-ES" sz="2100" dirty="0" smtClean="0"/>
              <a:t> </a:t>
            </a:r>
            <a:r>
              <a:rPr lang="es-ES" sz="2100" dirty="0"/>
              <a:t>D-03 Velas de miel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Mermeladas </a:t>
            </a:r>
          </a:p>
          <a:p>
            <a:pPr marL="808038" indent="-363538">
              <a:buFont typeface="Arial" panose="020B0604020202020204" pitchFamily="34" charset="0"/>
              <a:buChar char="•"/>
            </a:pPr>
            <a:r>
              <a:rPr lang="es-ES" sz="2000" dirty="0" smtClean="0"/>
              <a:t>  </a:t>
            </a:r>
            <a:r>
              <a:rPr lang="es-ES" sz="2100" dirty="0"/>
              <a:t>D-04Naranja y chocolate, Fresa….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100" dirty="0"/>
              <a:t>D-05 Higos carmelitianos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/>
              <a:t>D</a:t>
            </a:r>
            <a:r>
              <a:rPr lang="es-ES" sz="2000" dirty="0" smtClean="0"/>
              <a:t>-06 Aceitunas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C-01 </a:t>
            </a:r>
            <a:r>
              <a:rPr lang="es-ES" sz="2000" dirty="0" smtClean="0"/>
              <a:t>Sacos Térmicos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Jabones</a:t>
            </a:r>
            <a:r>
              <a:rPr lang="es-ES" sz="2200" dirty="0" smtClean="0"/>
              <a:t>        </a:t>
            </a:r>
          </a:p>
          <a:p>
            <a:pPr marL="772668" lvl="1" indent="-342900" algn="l">
              <a:buFont typeface="Arial" panose="020B0604020202020204" pitchFamily="34" charset="0"/>
              <a:buChar char="•"/>
            </a:pPr>
            <a:r>
              <a:rPr lang="es-ES" sz="2000" dirty="0" smtClean="0"/>
              <a:t>C-02 </a:t>
            </a:r>
            <a:r>
              <a:rPr lang="es-ES" sz="2000" dirty="0" smtClean="0"/>
              <a:t>Lote de 6 unidades </a:t>
            </a:r>
          </a:p>
          <a:p>
            <a:pPr marL="772668" lvl="1" indent="-342900" algn="l">
              <a:buFont typeface="Arial" panose="020B0604020202020204" pitchFamily="34" charset="0"/>
              <a:buChar char="•"/>
            </a:pPr>
            <a:r>
              <a:rPr lang="es-ES" sz="2000" dirty="0" smtClean="0"/>
              <a:t>C-03 </a:t>
            </a:r>
            <a:r>
              <a:rPr lang="es-ES" sz="2000" dirty="0" smtClean="0"/>
              <a:t>Lote de 12 unidades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Pulseras</a:t>
            </a:r>
          </a:p>
          <a:p>
            <a:pPr marL="772668" lvl="1" indent="-342900" algn="l">
              <a:buFont typeface="Arial" panose="020B0604020202020204" pitchFamily="34" charset="0"/>
              <a:buChar char="•"/>
            </a:pPr>
            <a:r>
              <a:rPr lang="es-ES" sz="2100" dirty="0"/>
              <a:t>C-04 Pulseras de cuero</a:t>
            </a:r>
          </a:p>
          <a:p>
            <a:pPr marL="772668" lvl="1" indent="-342900" algn="l">
              <a:buFont typeface="Arial" panose="020B0604020202020204" pitchFamily="34" charset="0"/>
              <a:buChar char="•"/>
            </a:pPr>
            <a:r>
              <a:rPr lang="es-ES" sz="2100" dirty="0"/>
              <a:t>C-05 Pulseras trenzadas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C-06 </a:t>
            </a:r>
            <a:r>
              <a:rPr lang="es-ES" sz="2000" dirty="0" smtClean="0"/>
              <a:t>Llaveros  </a:t>
            </a:r>
            <a:endParaRPr lang="es-ES" sz="20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000" dirty="0" smtClean="0"/>
              <a:t>C-07 </a:t>
            </a:r>
            <a:r>
              <a:rPr lang="es-ES" sz="2000" dirty="0" smtClean="0"/>
              <a:t>Cordón </a:t>
            </a:r>
            <a:r>
              <a:rPr lang="es-ES" sz="2000" dirty="0"/>
              <a:t>para gafas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268344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s-ES" sz="4900" b="1" i="1" spc="150" dirty="0" smtClean="0">
                <a:ln w="11430"/>
                <a:solidFill>
                  <a:srgbClr val="F8F8F8"/>
                </a:solidFill>
              </a:rPr>
              <a:t>Caramelos violeta Típicos de Madrid</a:t>
            </a:r>
            <a:r>
              <a:rPr lang="es-E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3982" y="4293096"/>
            <a:ext cx="2473802" cy="165618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dirty="0">
                <a:solidFill>
                  <a:srgbClr val="FFFFFF"/>
                </a:solidFill>
                <a:latin typeface="Footlight MT Light" panose="0204060206030A020304" pitchFamily="18" charset="0"/>
              </a:rPr>
              <a:t>C</a:t>
            </a:r>
            <a:r>
              <a:rPr lang="es-ES" sz="180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aja </a:t>
            </a:r>
            <a:r>
              <a:rPr lang="es-ES" sz="1800" dirty="0">
                <a:solidFill>
                  <a:srgbClr val="FFFFFF"/>
                </a:solidFill>
                <a:latin typeface="Footlight MT Light" panose="0204060206030A020304" pitchFamily="18" charset="0"/>
              </a:rPr>
              <a:t>grande 1/4 </a:t>
            </a:r>
            <a:r>
              <a:rPr lang="es-ES" sz="180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Kg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dirty="0" err="1" smtClean="0">
                <a:solidFill>
                  <a:srgbClr val="FFFFFF"/>
                </a:solidFill>
                <a:latin typeface="Footlight MT Light" panose="0204060206030A020304" pitchFamily="18" charset="0"/>
              </a:rPr>
              <a:t>Ref</a:t>
            </a:r>
            <a:r>
              <a:rPr lang="es-ES" sz="1800" dirty="0">
                <a:solidFill>
                  <a:srgbClr val="FFFFFF"/>
                </a:solidFill>
                <a:latin typeface="Footlight MT Light" panose="0204060206030A020304" pitchFamily="18" charset="0"/>
              </a:rPr>
              <a:t>: </a:t>
            </a:r>
            <a:r>
              <a:rPr lang="es-ES" sz="180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A-01</a:t>
            </a:r>
            <a:endParaRPr lang="es-ES" sz="1800" dirty="0">
              <a:solidFill>
                <a:srgbClr val="FFFFFF"/>
              </a:solidFill>
              <a:latin typeface="Footlight MT Light" panose="0204060206030A020304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dirty="0">
                <a:solidFill>
                  <a:srgbClr val="FFFFFF"/>
                </a:solidFill>
                <a:latin typeface="Footlight MT Light" panose="0204060206030A020304" pitchFamily="18" charset="0"/>
              </a:rPr>
              <a:t> </a:t>
            </a:r>
            <a:r>
              <a:rPr lang="es-ES" sz="180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PVP 3,95 €</a:t>
            </a:r>
            <a:endParaRPr lang="es-ES" sz="1800" dirty="0">
              <a:solidFill>
                <a:srgbClr val="FFFFFF"/>
              </a:solidFill>
              <a:latin typeface="Footlight MT Light" panose="0204060206030A020304" pitchFamily="18" charset="0"/>
            </a:endParaRPr>
          </a:p>
          <a:p>
            <a:r>
              <a:rPr lang="es-ES" sz="2000" dirty="0" smtClean="0">
                <a:latin typeface="Footlight MT Light" panose="0204060206030A020304" pitchFamily="18" charset="0"/>
              </a:rPr>
              <a:t>    </a:t>
            </a:r>
            <a:endParaRPr lang="es-ES" sz="2000" dirty="0">
              <a:latin typeface="Footlight MT Light" panose="0204060206030A020304" pitchFamily="18" charset="0"/>
            </a:endParaRPr>
          </a:p>
        </p:txBody>
      </p:sp>
      <p:sp>
        <p:nvSpPr>
          <p:cNvPr id="4" name="AutoShape 2" descr="blob:https%3A//web.whatsapp.com/21f2882c-a568-4af4-a6cf-824ddfa385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blob:https%3A//web.whatsapp.com/21f2882c-a568-4af4-a6cf-824ddfa385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blob:https%3A//web.whatsapp.com/21f2882c-a568-4af4-a6cf-824ddfa385d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48880"/>
            <a:ext cx="2203127" cy="183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79"/>
            <a:ext cx="2370956" cy="183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21" y="2329599"/>
            <a:ext cx="2172243" cy="1855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3245018" y="4407127"/>
            <a:ext cx="247380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Bolsas de 200 Gr. 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 err="1" smtClean="0">
                <a:solidFill>
                  <a:srgbClr val="FFFFFF"/>
                </a:solidFill>
                <a:latin typeface="Footlight MT Light" panose="0204060206030A020304" pitchFamily="18" charset="0"/>
              </a:rPr>
              <a:t>Ref</a:t>
            </a:r>
            <a:r>
              <a:rPr lang="es-ES" sz="1600" kern="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: A-02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PVP 2,95 €</a:t>
            </a:r>
          </a:p>
          <a:p>
            <a:r>
              <a:rPr lang="es-ES" sz="1600" dirty="0" smtClean="0">
                <a:latin typeface="Footlight MT Light" panose="0204060206030A020304" pitchFamily="18" charset="0"/>
              </a:rPr>
              <a:t>    </a:t>
            </a:r>
            <a:endParaRPr lang="es-ES" sz="1600" dirty="0">
              <a:latin typeface="Footlight MT Light" panose="0204060206030A020304" pitchFamily="18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6238891" y="4449738"/>
            <a:ext cx="247380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Caja pequeña 100 Gr.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 dirty="0" err="1" smtClean="0">
                <a:solidFill>
                  <a:srgbClr val="FFFFFF"/>
                </a:solidFill>
                <a:latin typeface="Footlight MT Light" panose="0204060206030A020304" pitchFamily="18" charset="0"/>
              </a:rPr>
              <a:t>Ref</a:t>
            </a:r>
            <a:r>
              <a:rPr lang="es-ES" sz="1800" kern="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: A-03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 dirty="0" smtClean="0">
                <a:solidFill>
                  <a:srgbClr val="FFFFFF"/>
                </a:solidFill>
                <a:latin typeface="Footlight MT Light" panose="0204060206030A020304" pitchFamily="18" charset="0"/>
              </a:rPr>
              <a:t> PVP 1,95 €</a:t>
            </a:r>
          </a:p>
          <a:p>
            <a:r>
              <a:rPr lang="es-ES" sz="2000" dirty="0" smtClean="0">
                <a:latin typeface="Footlight MT Light" panose="0204060206030A020304" pitchFamily="18" charset="0"/>
              </a:rPr>
              <a:t>    </a:t>
            </a:r>
            <a:endParaRPr lang="es-ES" sz="2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89" y="14431"/>
            <a:ext cx="8352929" cy="2016224"/>
          </a:xfrm>
        </p:spPr>
        <p:txBody>
          <a:bodyPr>
            <a:noAutofit/>
          </a:bodyPr>
          <a:lstStyle/>
          <a:p>
            <a:r>
              <a:rPr lang="es-ES" sz="48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Quesos</a:t>
            </a:r>
            <a:r>
              <a:rPr lang="es-ES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curados </a:t>
            </a:r>
            <a:r>
              <a:rPr lang="es-ES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la Sierra de Guadarrama </a:t>
            </a:r>
            <a:r>
              <a:rPr lang="es-ES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44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es-ES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Madrid)</a:t>
            </a:r>
            <a:endParaRPr lang="es-ES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4" name="Picture 2" descr="C:\Users\1gam\Downloads\20160221_19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3168350" cy="263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92080" y="2944767"/>
            <a:ext cx="3389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 smtClean="0">
                <a:latin typeface="Footlight MT Light" panose="0204060206030A020304" pitchFamily="18" charset="0"/>
              </a:rPr>
              <a:t>Descripción: Queso artesanal 100% de cabra.</a:t>
            </a:r>
          </a:p>
          <a:p>
            <a:pPr>
              <a:spcAft>
                <a:spcPts val="600"/>
              </a:spcAft>
            </a:pPr>
            <a:r>
              <a:rPr lang="es-ES" dirty="0" err="1" smtClean="0">
                <a:latin typeface="Footlight MT Light" panose="0204060206030A020304" pitchFamily="18" charset="0"/>
              </a:rPr>
              <a:t>Ref</a:t>
            </a:r>
            <a:r>
              <a:rPr lang="es-ES" dirty="0" smtClean="0">
                <a:latin typeface="Footlight MT Light" panose="0204060206030A020304" pitchFamily="18" charset="0"/>
              </a:rPr>
              <a:t>: B-01</a:t>
            </a:r>
          </a:p>
          <a:p>
            <a:pPr>
              <a:spcAft>
                <a:spcPts val="600"/>
              </a:spcAft>
            </a:pPr>
            <a:r>
              <a:rPr lang="es-ES" dirty="0" smtClean="0">
                <a:latin typeface="Footlight MT Light" panose="0204060206030A020304" pitchFamily="18" charset="0"/>
              </a:rPr>
              <a:t>POV: Cuñas aprox. </a:t>
            </a:r>
            <a:r>
              <a:rPr lang="es-ES" dirty="0">
                <a:latin typeface="Footlight MT Light" panose="0204060206030A020304" pitchFamily="18" charset="0"/>
              </a:rPr>
              <a:t>d</a:t>
            </a:r>
            <a:r>
              <a:rPr lang="es-ES" dirty="0" smtClean="0">
                <a:latin typeface="Footlight MT Light" panose="0204060206030A020304" pitchFamily="18" charset="0"/>
              </a:rPr>
              <a:t>e  ½ kg  8€.  (16 € kg.)</a:t>
            </a:r>
          </a:p>
        </p:txBody>
      </p:sp>
    </p:spTree>
    <p:extLst>
      <p:ext uri="{BB962C8B-B14F-4D97-AF65-F5344CB8AC3E}">
        <p14:creationId xmlns:p14="http://schemas.microsoft.com/office/powerpoint/2010/main" val="28484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1440160"/>
          </a:xfrm>
        </p:spPr>
        <p:txBody>
          <a:bodyPr>
            <a:normAutofit/>
          </a:bodyPr>
          <a:lstStyle/>
          <a:p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Quesos artesanos de la Sierra de Madrid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7 Marcador de contenido" descr="C:\Users\manuelg\Desktop\20150411_184231[1]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069" y="2811417"/>
            <a:ext cx="2899385" cy="265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6 Marcador de contenido"/>
          <p:cNvSpPr txBox="1">
            <a:spLocks/>
          </p:cNvSpPr>
          <p:nvPr/>
        </p:nvSpPr>
        <p:spPr>
          <a:xfrm>
            <a:off x="4499992" y="2636913"/>
            <a:ext cx="4038600" cy="237626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Cuña 350-400 gr queso de oveja curado de Peña Rubia. </a:t>
            </a:r>
          </a:p>
          <a:p>
            <a:pPr marL="176213" lvl="1" indent="142875">
              <a:buFont typeface="Wingdings" pitchFamily="2" charset="2"/>
              <a:buChar char="Ø"/>
              <a:tabLst>
                <a:tab pos="288000" algn="r"/>
              </a:tabLst>
            </a:pPr>
            <a:r>
              <a:rPr lang="es-ES" sz="1600" dirty="0" smtClean="0"/>
              <a:t>Precio aprox. cuña de 350gr 4,55 €, </a:t>
            </a:r>
          </a:p>
          <a:p>
            <a:pPr marL="320040" lvl="1" indent="0">
              <a:buNone/>
              <a:tabLst>
                <a:tab pos="288000" algn="r"/>
              </a:tabLst>
            </a:pPr>
            <a:r>
              <a:rPr lang="es-ES" sz="1600" dirty="0" smtClean="0"/>
              <a:t>El kilo sale 13 €</a:t>
            </a:r>
          </a:p>
          <a:p>
            <a:pPr marL="320040" lvl="1" indent="0">
              <a:buNone/>
              <a:tabLst>
                <a:tab pos="288000" algn="r"/>
              </a:tabLst>
            </a:pPr>
            <a:r>
              <a:rPr lang="es-ES" sz="1600" dirty="0" err="1" smtClean="0"/>
              <a:t>Ref</a:t>
            </a:r>
            <a:r>
              <a:rPr lang="es-ES" sz="1600" dirty="0" smtClean="0"/>
              <a:t>: B-02</a:t>
            </a:r>
          </a:p>
          <a:p>
            <a:pPr marL="4572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9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7804623" cy="1034775"/>
          </a:xfrm>
        </p:spPr>
        <p:txBody>
          <a:bodyPr>
            <a:noAutofit/>
          </a:bodyPr>
          <a:lstStyle/>
          <a:p>
            <a:r>
              <a:rPr lang="es-ES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Aceite De Carabaña (Madrid) </a:t>
            </a:r>
            <a:endParaRPr lang="es-ES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2420888"/>
            <a:ext cx="5112568" cy="2304256"/>
          </a:xfrm>
        </p:spPr>
        <p:txBody>
          <a:bodyPr>
            <a:normAutofit/>
          </a:bodyPr>
          <a:lstStyle/>
          <a:p>
            <a:endParaRPr lang="es-ES" sz="2000" dirty="0" smtClean="0">
              <a:latin typeface="Footlight MT Light" panose="0204060206030A020304" pitchFamily="18" charset="0"/>
            </a:endParaRPr>
          </a:p>
          <a:p>
            <a:endParaRPr lang="es-ES" sz="2000" dirty="0" smtClean="0">
              <a:latin typeface="Footlight MT Light" panose="0204060206030A020304" pitchFamily="18" charset="0"/>
            </a:endParaRPr>
          </a:p>
          <a:p>
            <a:r>
              <a:rPr lang="es-ES" sz="2000" dirty="0" smtClean="0">
                <a:latin typeface="Footlight MT Light" panose="0204060206030A020304" pitchFamily="18" charset="0"/>
              </a:rPr>
              <a:t>Ref. A-04 Botella plástico 1 Litro: 4,50 € </a:t>
            </a:r>
            <a:r>
              <a:rPr lang="es-ES" sz="2000" dirty="0" err="1" smtClean="0">
                <a:latin typeface="Footlight MT Light" panose="0204060206030A020304" pitchFamily="18" charset="0"/>
              </a:rPr>
              <a:t>und</a:t>
            </a:r>
            <a:endParaRPr lang="es-ES" sz="2000" dirty="0" smtClean="0">
              <a:latin typeface="Footlight MT Light" panose="0204060206030A020304" pitchFamily="18" charset="0"/>
            </a:endParaRPr>
          </a:p>
          <a:p>
            <a:r>
              <a:rPr lang="es-ES" sz="2000" dirty="0" smtClean="0">
                <a:latin typeface="Footlight MT Light" panose="0204060206030A020304" pitchFamily="18" charset="0"/>
              </a:rPr>
              <a:t>Ref. A-05 Botella cristal ½ Litro : 5 € </a:t>
            </a:r>
            <a:r>
              <a:rPr lang="es-ES" sz="2000" dirty="0" err="1" smtClean="0">
                <a:latin typeface="Footlight MT Light" panose="0204060206030A020304" pitchFamily="18" charset="0"/>
              </a:rPr>
              <a:t>und</a:t>
            </a:r>
            <a:endParaRPr lang="es-ES" sz="2000" dirty="0" smtClean="0">
              <a:latin typeface="Footlight MT Light" panose="0204060206030A020304" pitchFamily="18" charset="0"/>
            </a:endParaRPr>
          </a:p>
          <a:p>
            <a:endParaRPr lang="es-ES" sz="2000" dirty="0" smtClean="0">
              <a:latin typeface="Footlight MT Light" panose="0204060206030A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endParaRPr lang="es-ES" sz="2000" dirty="0" smtClean="0">
              <a:latin typeface="Footlight MT Light" panose="0204060206030A020304" pitchFamily="18" charset="0"/>
            </a:endParaRPr>
          </a:p>
          <a:p>
            <a:endParaRPr lang="es-ES" dirty="0"/>
          </a:p>
        </p:txBody>
      </p:sp>
      <p:pic>
        <p:nvPicPr>
          <p:cNvPr id="11266" name="Picture 2" descr="http://www.agro-alimentarias.coop/ficheros/images/04884_g.jpg"/>
          <p:cNvPicPr>
            <a:picLocks noChangeAspect="1" noChangeArrowheads="1"/>
          </p:cNvPicPr>
          <p:nvPr/>
        </p:nvPicPr>
        <p:blipFill rotWithShape="1">
          <a:blip r:embed="rId2" cstate="print"/>
          <a:srcRect l="27190" t="-656" r="22747" b="-414"/>
          <a:stretch/>
        </p:blipFill>
        <p:spPr bwMode="auto">
          <a:xfrm>
            <a:off x="1835696" y="1988840"/>
            <a:ext cx="1944216" cy="326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2699792" y="558924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Aceite de Oliva Virgen Extra obtenido directamente de aceitunas cornicabra y redondilla y solo mediante procedimientos mecánicos.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48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gam\Desktop\imagenes\mie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91" y="1762010"/>
            <a:ext cx="2158784" cy="201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45920" y="390166"/>
            <a:ext cx="559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Miel</a:t>
            </a:r>
            <a:r>
              <a:rPr lang="es-ES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s-ES" sz="4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2000" y="1890698"/>
            <a:ext cx="2966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Descripción : Miel de la abeja viajera.</a:t>
            </a:r>
          </a:p>
          <a:p>
            <a:r>
              <a:rPr lang="es-ES" dirty="0" smtClean="0"/>
              <a:t>Ref. D-01</a:t>
            </a:r>
          </a:p>
          <a:p>
            <a:r>
              <a:rPr lang="es-ES" dirty="0"/>
              <a:t>T</a:t>
            </a:r>
            <a:r>
              <a:rPr lang="es-ES" dirty="0" smtClean="0"/>
              <a:t>arro de ½ kg PVP:5,50 € PVP 9 € 1kg </a:t>
            </a:r>
            <a:endParaRPr lang="es-ES" dirty="0"/>
          </a:p>
          <a:p>
            <a:endParaRPr lang="es-ES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20" y="4221088"/>
            <a:ext cx="2063055" cy="190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28593" y="4365104"/>
            <a:ext cx="321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Descripción: </a:t>
            </a:r>
            <a:r>
              <a:rPr lang="es-ES" dirty="0" smtClean="0"/>
              <a:t>vela de miel.</a:t>
            </a:r>
            <a:endParaRPr lang="es-ES" dirty="0" smtClean="0"/>
          </a:p>
          <a:p>
            <a:r>
              <a:rPr lang="es-ES" dirty="0" smtClean="0"/>
              <a:t>Ref. D-03</a:t>
            </a:r>
          </a:p>
          <a:p>
            <a:r>
              <a:rPr lang="es-ES" dirty="0" smtClean="0"/>
              <a:t>PVP: 1€ </a:t>
            </a:r>
            <a:r>
              <a:rPr lang="es-ES" dirty="0" err="1" smtClean="0"/>
              <a:t>und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s-ES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Miel Ecológica</a:t>
            </a:r>
            <a:endParaRPr lang="es-ES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4 Marcador de contenido" descr="C:\Users\manuelg\Desktop\20150411_183859[1]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5576" y="2132856"/>
            <a:ext cx="32403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3 Marcador de contenido"/>
          <p:cNvSpPr txBox="1">
            <a:spLocks/>
          </p:cNvSpPr>
          <p:nvPr/>
        </p:nvSpPr>
        <p:spPr>
          <a:xfrm>
            <a:off x="4355976" y="2780928"/>
            <a:ext cx="4038600" cy="22174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Miel ecológica Antonio Simón.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Tipo: castaño, brezo y roble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PVP: tarro 250 gr. 2,70 € </a:t>
            </a:r>
          </a:p>
          <a:p>
            <a:r>
              <a:rPr lang="es-ES" dirty="0" smtClean="0"/>
              <a:t>Multifloral: PVP tarro 250 gr. 2,42 € </a:t>
            </a:r>
          </a:p>
          <a:p>
            <a:r>
              <a:rPr lang="es-ES" dirty="0" err="1" smtClean="0"/>
              <a:t>Ref</a:t>
            </a:r>
            <a:r>
              <a:rPr lang="es-ES" dirty="0" smtClean="0"/>
              <a:t>: D-02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3734" y="3861048"/>
            <a:ext cx="3312368" cy="772111"/>
          </a:xfrm>
        </p:spPr>
        <p:txBody>
          <a:bodyPr>
            <a:noAutofit/>
          </a:bodyPr>
          <a:lstStyle/>
          <a:p>
            <a:endParaRPr lang="es-ES" sz="1400" b="1" dirty="0"/>
          </a:p>
          <a:p>
            <a:pPr algn="ctr"/>
            <a:r>
              <a:rPr lang="es-ES" sz="1600" b="1" dirty="0" smtClean="0"/>
              <a:t>PVP: tarro 280 gr 3,30 €  </a:t>
            </a:r>
          </a:p>
          <a:p>
            <a:pPr algn="ctr"/>
            <a:r>
              <a:rPr lang="es-ES" sz="1600" b="1" dirty="0" smtClean="0"/>
              <a:t>Ref. D-04</a:t>
            </a:r>
          </a:p>
          <a:p>
            <a:pPr algn="ctr"/>
            <a:r>
              <a:rPr lang="es-ES" sz="1600" b="1" dirty="0" smtClean="0"/>
              <a:t> </a:t>
            </a:r>
            <a:endParaRPr lang="es-ES" sz="16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557192"/>
            <a:ext cx="2520280" cy="223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1909918" y="5229200"/>
            <a:ext cx="6262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Mermeladas artesanas </a:t>
            </a:r>
            <a:r>
              <a:rPr lang="es-ES" dirty="0" smtClean="0"/>
              <a:t> elaboradas por las monjas Carmelitas Descalzas de </a:t>
            </a:r>
            <a:r>
              <a:rPr lang="es-ES" dirty="0" err="1" smtClean="0"/>
              <a:t>Loeches</a:t>
            </a:r>
            <a:r>
              <a:rPr lang="es-ES" dirty="0" smtClean="0"/>
              <a:t> (Madrid)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63688" y="47667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Mermeladas</a:t>
            </a:r>
            <a:r>
              <a:rPr lang="es-ES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s-ES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67944" y="1718806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Sabores disponibles según temporada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Calabaza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Ciruela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Ciruela con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Fresa con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Naranja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Naranja con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Higo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Higo con chocolate….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9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1266</TotalTime>
  <Words>571</Words>
  <Application>Microsoft Office PowerPoint</Application>
  <PresentationFormat>Presentación en pantalla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Perspectiva</vt:lpstr>
      <vt:lpstr>Presentación de PowerPoint</vt:lpstr>
      <vt:lpstr>INDICE</vt:lpstr>
      <vt:lpstr>Caramelos violeta Típicos de Madrid </vt:lpstr>
      <vt:lpstr>Quesos curados de la Sierra de Guadarrama  (Madrid)</vt:lpstr>
      <vt:lpstr>Quesos artesanos de la Sierra de Madrid</vt:lpstr>
      <vt:lpstr>Aceite De Carabaña (Madrid) </vt:lpstr>
      <vt:lpstr>Presentación de PowerPoint</vt:lpstr>
      <vt:lpstr>Miel Ecológica</vt:lpstr>
      <vt:lpstr>Presentación de PowerPoint</vt:lpstr>
      <vt:lpstr>Higos Carmelitanos</vt:lpstr>
      <vt:lpstr>Aceitunas de Campo Real (Madrid)</vt:lpstr>
      <vt:lpstr>Sacos Térmicos </vt:lpstr>
      <vt:lpstr>Artículos de la Fundación nuestra Señora del Camino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1GAM</dc:creator>
  <cp:lastModifiedBy>1GAM</cp:lastModifiedBy>
  <cp:revision>135</cp:revision>
  <dcterms:created xsi:type="dcterms:W3CDTF">2016-01-08T11:41:36Z</dcterms:created>
  <dcterms:modified xsi:type="dcterms:W3CDTF">2016-03-11T09:11:20Z</dcterms:modified>
</cp:coreProperties>
</file>