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70" r:id="rId2"/>
    <p:sldId id="25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75" r:id="rId15"/>
    <p:sldId id="276" r:id="rId16"/>
    <p:sldId id="277" r:id="rId17"/>
    <p:sldId id="278" r:id="rId18"/>
    <p:sldId id="279" r:id="rId19"/>
    <p:sldId id="281" r:id="rId20"/>
    <p:sldId id="293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29CA5FB-1BE8-4536-8997-8F6B5960042D}">
          <p14:sldIdLst>
            <p14:sldId id="270"/>
          </p14:sldIdLst>
        </p14:section>
        <p14:section name="Sección sin título" id="{45C37EA8-DD49-4320-B38E-F12290B8E662}">
          <p14:sldIdLst>
            <p14:sldId id="258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75"/>
            <p14:sldId id="276"/>
            <p14:sldId id="277"/>
            <p14:sldId id="278"/>
            <p14:sldId id="279"/>
            <p14:sldId id="281"/>
          </p14:sldIdLst>
        </p14:section>
        <p14:section name="dayana" id="{4F5D63E4-6DAF-4C1B-BF0B-4AE83E4315E3}">
          <p14:sldIdLst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06" autoAdjust="0"/>
    <p:restoredTop sz="94660"/>
  </p:normalViewPr>
  <p:slideViewPr>
    <p:cSldViewPr>
      <p:cViewPr varScale="1">
        <p:scale>
          <a:sx n="95" d="100"/>
          <a:sy n="95" d="100"/>
        </p:scale>
        <p:origin x="-90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DEC61-2B2E-42B5-8C71-A28A7FB20B49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2B90E-23F1-4F6D-9789-528F0CC5A9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0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B90E-23F1-4F6D-9789-528F0CC5A9B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35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B90E-23F1-4F6D-9789-528F0CC5A9B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26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B90E-23F1-4F6D-9789-528F0CC5A9B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97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0BDB6EC-4E76-4737-88BE-317749445F71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1205F8B-9496-417F-800B-6CBBDBA8BC0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ndulzavid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80"/>
            <a:ext cx="9144000" cy="688478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560840" cy="1224136"/>
          </a:xfrm>
        </p:spPr>
        <p:txBody>
          <a:bodyPr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ENDULZA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TU VIDA </a:t>
            </a:r>
            <a:endParaRPr lang="es-ES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97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Sacos térmicos 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68" y="1268760"/>
            <a:ext cx="266429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023360" cy="424847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0" lvl="1" indent="0" algn="ctr">
              <a:buNone/>
            </a:pPr>
            <a:r>
              <a:rPr lang="es-ES" sz="2500" b="1" dirty="0" smtClean="0">
                <a:solidFill>
                  <a:schemeClr val="tx1"/>
                </a:solidFill>
              </a:rPr>
              <a:t>Propiedades</a:t>
            </a:r>
            <a:endParaRPr lang="es-ES" sz="2500" b="1" dirty="0">
              <a:solidFill>
                <a:schemeClr val="tx1"/>
              </a:solidFill>
            </a:endParaRPr>
          </a:p>
          <a:p>
            <a:pPr marL="342900" indent="-342900"/>
            <a:endParaRPr lang="es-ES" sz="25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s-ES" sz="2500" b="1" dirty="0">
                <a:solidFill>
                  <a:schemeClr val="tx1"/>
                </a:solidFill>
              </a:rPr>
              <a:t>En caliente:</a:t>
            </a:r>
            <a:r>
              <a:rPr lang="es-ES" sz="2500" b="1" dirty="0">
                <a:solidFill>
                  <a:schemeClr val="tx1"/>
                </a:solidFill>
              </a:rPr>
              <a:t> </a:t>
            </a:r>
            <a:r>
              <a:rPr lang="es-ES" sz="2500" b="1" dirty="0">
                <a:solidFill>
                  <a:schemeClr val="tx1"/>
                </a:solidFill>
              </a:rPr>
              <a:t>                                             En frio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tx1"/>
                </a:solidFill>
              </a:rPr>
              <a:t>Cervicales-lumbares	              Torceduras-Golpes	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tx1"/>
                </a:solidFill>
              </a:rPr>
              <a:t>Cólicos-enfriamientos 	           Migrañas-Inflamaciones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tx1"/>
                </a:solidFill>
              </a:rPr>
              <a:t>Dolores musculares	              Dolores de cabeza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tx1"/>
                </a:solidFill>
              </a:rPr>
              <a:t>Dolores óseos-Tirones	              Fiebre- Esguinces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tx1"/>
                </a:solidFill>
              </a:rPr>
              <a:t>Pinzamientos-Contracturas…</a:t>
            </a:r>
            <a:endParaRPr lang="es-ES" sz="2500" dirty="0">
              <a:solidFill>
                <a:schemeClr val="tx1"/>
              </a:solidFill>
            </a:endParaRPr>
          </a:p>
          <a:p>
            <a:pPr marL="342900" indent="-342900"/>
            <a:r>
              <a:rPr lang="es-ES" sz="2500" dirty="0">
                <a:solidFill>
                  <a:schemeClr val="tx1"/>
                </a:solidFill>
              </a:rPr>
              <a:t>Y todo aquellos dolores que requieren CALOR o FRIO</a:t>
            </a:r>
          </a:p>
          <a:p>
            <a:pPr marL="0" indent="0" algn="l">
              <a:buNone/>
            </a:pPr>
            <a:endParaRPr lang="es-E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/>
            <a:r>
              <a:rPr lang="es-ES" sz="3400" dirty="0">
                <a:solidFill>
                  <a:schemeClr val="tx1"/>
                </a:solidFill>
              </a:rPr>
              <a:t>P.V.P : </a:t>
            </a:r>
            <a:r>
              <a:rPr lang="es-ES" sz="3400" dirty="0" smtClean="0">
                <a:solidFill>
                  <a:schemeClr val="tx1"/>
                </a:solidFill>
              </a:rPr>
              <a:t>8 €</a:t>
            </a:r>
            <a:r>
              <a:rPr lang="es-ES" sz="3400" dirty="0">
                <a:solidFill>
                  <a:schemeClr val="tx1"/>
                </a:solidFill>
              </a:rPr>
              <a:t>/Ud</a:t>
            </a:r>
            <a:r>
              <a:rPr lang="es-ES" sz="3400" dirty="0" smtClean="0">
                <a:solidFill>
                  <a:schemeClr val="tx1"/>
                </a:solidFill>
              </a:rPr>
              <a:t>.</a:t>
            </a:r>
          </a:p>
          <a:p>
            <a:pPr marL="320040" lvl="1" indent="0">
              <a:buNone/>
            </a:pPr>
            <a:r>
              <a:rPr lang="es-ES" sz="3400" dirty="0">
                <a:solidFill>
                  <a:schemeClr val="tx1"/>
                </a:solidFill>
              </a:rPr>
              <a:t>Ref. : 011</a:t>
            </a:r>
            <a:endParaRPr lang="es-ES" sz="3400" dirty="0">
              <a:solidFill>
                <a:schemeClr val="tx1"/>
              </a:solidFill>
            </a:endParaRPr>
          </a:p>
          <a:p>
            <a:r>
              <a:rPr lang="es-ES" sz="3400" dirty="0" smtClean="0">
                <a:solidFill>
                  <a:schemeClr val="tx1"/>
                </a:solidFill>
              </a:rPr>
              <a:t> </a:t>
            </a:r>
            <a:r>
              <a:rPr lang="es-ES" sz="3400" dirty="0">
                <a:solidFill>
                  <a:schemeClr val="tx1"/>
                </a:solidFill>
              </a:rPr>
              <a:t>Y  a partir de 20 unid. </a:t>
            </a:r>
            <a:r>
              <a:rPr lang="es-ES" sz="3400" dirty="0" smtClean="0">
                <a:solidFill>
                  <a:schemeClr val="tx1"/>
                </a:solidFill>
              </a:rPr>
              <a:t>3 €</a:t>
            </a:r>
            <a:r>
              <a:rPr lang="es-ES" sz="3400" dirty="0">
                <a:solidFill>
                  <a:schemeClr val="tx1"/>
                </a:solidFill>
              </a:rPr>
              <a:t>/Ud.</a:t>
            </a:r>
          </a:p>
          <a:p>
            <a:pPr marL="320040" lvl="1" indent="0">
              <a:buNone/>
            </a:pPr>
            <a:r>
              <a:rPr lang="es-ES" sz="3400" dirty="0">
                <a:solidFill>
                  <a:schemeClr val="tx1"/>
                </a:solidFill>
              </a:rPr>
              <a:t>Ref. </a:t>
            </a:r>
            <a:r>
              <a:rPr lang="es-ES" sz="3400" dirty="0">
                <a:solidFill>
                  <a:schemeClr val="tx1"/>
                </a:solidFill>
              </a:rPr>
              <a:t>012</a:t>
            </a:r>
            <a:endParaRPr lang="es-ES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6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4766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Productos artesanal 100%</a:t>
            </a:r>
          </a:p>
          <a:p>
            <a:pPr algn="ctr"/>
            <a:r>
              <a:rPr lang="es-ES" dirty="0" smtClean="0"/>
              <a:t> Elaborado con hierbas aromáticas y semillas seleccionadas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7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Mermelada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Sabores disponibles según temporada :</a:t>
            </a: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Calabaza</a:t>
            </a: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Ciruela</a:t>
            </a: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Ciruela con chocolate</a:t>
            </a: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Fresa</a:t>
            </a: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Fresa con chocolate</a:t>
            </a: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Naranja</a:t>
            </a: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Naranja con chocolate</a:t>
            </a: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Higo</a:t>
            </a: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Higo con chocolate…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88" y="764704"/>
            <a:ext cx="2518756" cy="222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827584" y="3284985"/>
            <a:ext cx="37444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/>
              <a:t>PVP: </a:t>
            </a:r>
            <a:r>
              <a:rPr lang="es-ES" sz="2000" dirty="0" smtClean="0"/>
              <a:t>3,30 € (tarro </a:t>
            </a:r>
            <a:r>
              <a:rPr lang="es-ES" sz="2000" dirty="0"/>
              <a:t>280 </a:t>
            </a:r>
            <a:r>
              <a:rPr lang="es-ES" sz="2000" dirty="0" smtClean="0"/>
              <a:t>gr)</a:t>
            </a:r>
            <a:endParaRPr lang="es-ES" sz="2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 smtClean="0"/>
              <a:t>Mermeladas </a:t>
            </a:r>
            <a:r>
              <a:rPr lang="es-ES" sz="2000" dirty="0"/>
              <a:t>artesanas  elaboradas por las monjas Carmelitas Descalzas de </a:t>
            </a:r>
            <a:r>
              <a:rPr lang="es-ES" sz="2000" dirty="0" err="1"/>
              <a:t>Loeches</a:t>
            </a:r>
            <a:r>
              <a:rPr lang="es-ES" sz="2000" dirty="0"/>
              <a:t> (Madrid</a:t>
            </a:r>
            <a:r>
              <a:rPr lang="es-ES" sz="2000" dirty="0" smtClean="0"/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/>
              <a:t>Ref. </a:t>
            </a:r>
            <a:r>
              <a:rPr lang="es-ES" sz="2000" dirty="0" smtClean="0"/>
              <a:t>:013</a:t>
            </a:r>
            <a:endParaRPr lang="es-ES" sz="2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s-ES" sz="2000" dirty="0"/>
          </a:p>
          <a:p>
            <a:endParaRPr lang="es-ES" dirty="0"/>
          </a:p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74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Garbanzos </a:t>
            </a:r>
            <a:r>
              <a:rPr lang="es-ES" dirty="0" smtClean="0"/>
              <a:t>de </a:t>
            </a:r>
            <a:r>
              <a:rPr lang="es-ES" dirty="0" err="1" smtClean="0"/>
              <a:t>Daganzo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4244280" cy="3767328"/>
          </a:xfrm>
        </p:spPr>
        <p:txBody>
          <a:bodyPr>
            <a:normAutofit fontScale="40000" lnSpcReduction="20000"/>
          </a:bodyPr>
          <a:lstStyle/>
          <a:p>
            <a:pPr marL="342900" indent="-342900"/>
            <a:r>
              <a:rPr lang="es-ES" sz="5000" dirty="0" smtClean="0">
                <a:solidFill>
                  <a:schemeClr val="tx1"/>
                </a:solidFill>
              </a:rPr>
              <a:t>Se </a:t>
            </a:r>
            <a:r>
              <a:rPr lang="es-ES" sz="5000" dirty="0">
                <a:solidFill>
                  <a:schemeClr val="tx1"/>
                </a:solidFill>
              </a:rPr>
              <a:t>caracteriza por ser de piel muy fina que no se desprende al cocinarlo, textura tierna.</a:t>
            </a:r>
          </a:p>
          <a:p>
            <a:pPr marL="342900" indent="-342900"/>
            <a:r>
              <a:rPr lang="es-ES" sz="5000" dirty="0">
                <a:solidFill>
                  <a:schemeClr val="tx1"/>
                </a:solidFill>
              </a:rPr>
              <a:t>Sabor intenso y por la capacidad de absorber muy bien los aromas y los sabores del guiso.</a:t>
            </a:r>
          </a:p>
          <a:p>
            <a:pPr marL="342900" indent="-342900"/>
            <a:r>
              <a:rPr lang="es-ES" sz="5000" dirty="0">
                <a:solidFill>
                  <a:schemeClr val="tx1"/>
                </a:solidFill>
              </a:rPr>
              <a:t>Imprescindible para conseguir un buen cocido.</a:t>
            </a:r>
          </a:p>
          <a:p>
            <a:pPr marL="342900" indent="-342900"/>
            <a:r>
              <a:rPr lang="es-ES" sz="5000" dirty="0">
                <a:solidFill>
                  <a:schemeClr val="tx1"/>
                </a:solidFill>
              </a:rPr>
              <a:t>PVP: </a:t>
            </a:r>
            <a:r>
              <a:rPr lang="es-ES" sz="5000" dirty="0" smtClean="0">
                <a:solidFill>
                  <a:schemeClr val="tx1"/>
                </a:solidFill>
              </a:rPr>
              <a:t>Castellanos Bolsa de 1Kg 2,50 €</a:t>
            </a:r>
            <a:endParaRPr lang="es-ES" sz="5000" dirty="0">
              <a:solidFill>
                <a:schemeClr val="tx1"/>
              </a:solidFill>
            </a:endParaRPr>
          </a:p>
          <a:p>
            <a:pPr marL="342900" indent="-342900"/>
            <a:r>
              <a:rPr lang="es-ES" sz="5000" dirty="0">
                <a:solidFill>
                  <a:schemeClr val="tx1"/>
                </a:solidFill>
              </a:rPr>
              <a:t>PVP: </a:t>
            </a:r>
            <a:r>
              <a:rPr lang="es-ES" sz="5000" dirty="0" smtClean="0">
                <a:solidFill>
                  <a:schemeClr val="tx1"/>
                </a:solidFill>
              </a:rPr>
              <a:t>Pedrosillano </a:t>
            </a:r>
            <a:r>
              <a:rPr lang="es-ES" sz="5000" dirty="0">
                <a:solidFill>
                  <a:schemeClr val="tx1"/>
                </a:solidFill>
              </a:rPr>
              <a:t>Bolsa de 1 kg </a:t>
            </a:r>
            <a:r>
              <a:rPr lang="es-ES" sz="5000" dirty="0" smtClean="0">
                <a:solidFill>
                  <a:schemeClr val="tx1"/>
                </a:solidFill>
              </a:rPr>
              <a:t>1,80 €</a:t>
            </a:r>
          </a:p>
          <a:p>
            <a:pPr marL="342900" indent="-342900"/>
            <a:r>
              <a:rPr lang="es-ES" sz="5000" dirty="0" smtClean="0">
                <a:solidFill>
                  <a:schemeClr val="tx1"/>
                </a:solidFill>
              </a:rPr>
              <a:t>Ref. : 014</a:t>
            </a:r>
            <a:endParaRPr lang="es-ES" sz="50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5" name="4 Marcador de contenido" descr="C:\Users\manuelg\Desktop\20150411_183304[1]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4156" y="1110100"/>
            <a:ext cx="270701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6 Marcador de contenido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216024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8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Queso Campo Real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49736"/>
            <a:ext cx="3384376" cy="324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4495800" cy="3767328"/>
          </a:xfrm>
        </p:spPr>
        <p:txBody>
          <a:bodyPr/>
          <a:lstStyle/>
          <a:p>
            <a:r>
              <a:rPr lang="es-ES" sz="2000" dirty="0">
                <a:solidFill>
                  <a:schemeClr val="tx1"/>
                </a:solidFill>
              </a:rPr>
              <a:t>Queso de Campo Real, Comunidad de Madrid.</a:t>
            </a:r>
          </a:p>
          <a:p>
            <a:r>
              <a:rPr lang="es-ES" sz="2000" dirty="0">
                <a:solidFill>
                  <a:schemeClr val="tx1"/>
                </a:solidFill>
              </a:rPr>
              <a:t>Cuña aproximada de </a:t>
            </a:r>
            <a:r>
              <a:rPr lang="es-ES" sz="2000" dirty="0" smtClean="0">
                <a:solidFill>
                  <a:schemeClr val="tx1"/>
                </a:solidFill>
              </a:rPr>
              <a:t>(0,375 </a:t>
            </a:r>
            <a:r>
              <a:rPr lang="es-ES" sz="2000" dirty="0">
                <a:solidFill>
                  <a:schemeClr val="tx1"/>
                </a:solidFill>
              </a:rPr>
              <a:t>kg. 4,05 </a:t>
            </a:r>
            <a:r>
              <a:rPr lang="es-ES" sz="2000" dirty="0" smtClean="0">
                <a:solidFill>
                  <a:schemeClr val="tx1"/>
                </a:solidFill>
              </a:rPr>
              <a:t>€)</a:t>
            </a:r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 smtClean="0">
                <a:solidFill>
                  <a:schemeClr val="tx1"/>
                </a:solidFill>
              </a:rPr>
              <a:t>(</a:t>
            </a:r>
            <a:r>
              <a:rPr lang="es-ES" sz="2000" dirty="0">
                <a:solidFill>
                  <a:schemeClr val="tx1"/>
                </a:solidFill>
              </a:rPr>
              <a:t>1kg </a:t>
            </a:r>
            <a:r>
              <a:rPr lang="es-ES" sz="2000" dirty="0" smtClean="0">
                <a:solidFill>
                  <a:schemeClr val="tx1"/>
                </a:solidFill>
              </a:rPr>
              <a:t>/10,80 </a:t>
            </a:r>
            <a:r>
              <a:rPr lang="es-ES" sz="2000" dirty="0">
                <a:solidFill>
                  <a:schemeClr val="tx1"/>
                </a:solidFill>
              </a:rPr>
              <a:t>€ 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r>
              <a:rPr lang="es-ES" sz="2000" dirty="0">
                <a:solidFill>
                  <a:schemeClr val="tx1"/>
                </a:solidFill>
              </a:rPr>
              <a:t>Ref. :015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632848" cy="1800200"/>
          </a:xfrm>
        </p:spPr>
        <p:txBody>
          <a:bodyPr>
            <a:noAutofit/>
          </a:bodyPr>
          <a:lstStyle/>
          <a:p>
            <a:r>
              <a:rPr lang="es-ES" sz="2800" dirty="0" smtClean="0"/>
              <a:t>Productos que provienen de la Fundación Nuestra Señora del Camino  ( Personas con discapacidad)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932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Pulseras cruzadas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331236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023360" cy="3605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/>
            <a:r>
              <a:rPr lang="es-ES" dirty="0" smtClean="0">
                <a:solidFill>
                  <a:schemeClr val="tx1"/>
                </a:solidFill>
              </a:rPr>
              <a:t>Pulseras cruzadas, hechas artesanalmente. 1,50 €</a:t>
            </a:r>
            <a:r>
              <a:rPr lang="es-ES" dirty="0" smtClean="0">
                <a:solidFill>
                  <a:schemeClr val="tx1"/>
                </a:solidFill>
              </a:rPr>
              <a:t>/Ud.</a:t>
            </a:r>
            <a:endParaRPr lang="es-ES" dirty="0">
              <a:solidFill>
                <a:schemeClr val="tx1"/>
              </a:solidFill>
            </a:endParaRPr>
          </a:p>
          <a:p>
            <a:pPr marL="342900" indent="-342900"/>
            <a:r>
              <a:rPr lang="es-ES" dirty="0">
                <a:solidFill>
                  <a:schemeClr val="tx1"/>
                </a:solidFill>
              </a:rPr>
              <a:t>Ref.: </a:t>
            </a:r>
            <a:r>
              <a:rPr lang="es-ES" dirty="0" smtClean="0">
                <a:solidFill>
                  <a:schemeClr val="tx1"/>
                </a:solidFill>
              </a:rPr>
              <a:t>016</a:t>
            </a: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9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Pulseras de cuero</a:t>
            </a:r>
            <a:endParaRPr lang="es-ES" sz="40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309634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5976" y="332656"/>
            <a:ext cx="4023360" cy="4005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/>
            <a:r>
              <a:rPr lang="es-ES" dirty="0">
                <a:solidFill>
                  <a:schemeClr val="tx1"/>
                </a:solidFill>
              </a:rPr>
              <a:t>Pulseras de cuero </a:t>
            </a:r>
            <a:r>
              <a:rPr lang="es-ES" dirty="0" smtClean="0">
                <a:solidFill>
                  <a:schemeClr val="tx1"/>
                </a:solidFill>
              </a:rPr>
              <a:t>cruzadas.</a:t>
            </a:r>
          </a:p>
          <a:p>
            <a:pPr marL="342900" indent="-342900"/>
            <a:r>
              <a:rPr lang="es-ES" dirty="0" smtClean="0">
                <a:solidFill>
                  <a:schemeClr val="tx1"/>
                </a:solidFill>
              </a:rPr>
              <a:t> PVP 2,50 </a:t>
            </a:r>
            <a:r>
              <a:rPr lang="es-ES" dirty="0" smtClean="0">
                <a:solidFill>
                  <a:schemeClr val="tx1"/>
                </a:solidFill>
              </a:rPr>
              <a:t>€/Ud.</a:t>
            </a:r>
            <a:endParaRPr lang="es-ES" dirty="0">
              <a:solidFill>
                <a:schemeClr val="tx1"/>
              </a:solidFill>
            </a:endParaRPr>
          </a:p>
          <a:p>
            <a:pPr marL="342900" indent="-342900"/>
            <a:r>
              <a:rPr lang="es-ES" dirty="0" smtClean="0">
                <a:solidFill>
                  <a:schemeClr val="tx1"/>
                </a:solidFill>
              </a:rPr>
              <a:t>Ref:017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Velas flotantes</a:t>
            </a:r>
            <a:endParaRPr lang="es-ES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16835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7984" y="692696"/>
            <a:ext cx="4023360" cy="34563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Velas </a:t>
            </a:r>
            <a:r>
              <a:rPr lang="es-ES" dirty="0" smtClean="0">
                <a:solidFill>
                  <a:schemeClr val="tx1"/>
                </a:solidFill>
              </a:rPr>
              <a:t>artesanales.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 P.V.P. 2,50 €/6u.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Ref. </a:t>
            </a:r>
            <a:r>
              <a:rPr lang="es-ES" dirty="0" smtClean="0">
                <a:solidFill>
                  <a:schemeClr val="tx1"/>
                </a:solidFill>
              </a:rPr>
              <a:t>:018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Tobilleras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788024" y="1124744"/>
            <a:ext cx="3826768" cy="31683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T</a:t>
            </a:r>
            <a:r>
              <a:rPr lang="es-ES" sz="2800" dirty="0" smtClean="0">
                <a:solidFill>
                  <a:schemeClr val="tx1"/>
                </a:solidFill>
              </a:rPr>
              <a:t>obilleras artesanales.</a:t>
            </a:r>
          </a:p>
          <a:p>
            <a:r>
              <a:rPr lang="es-ES" sz="2800" dirty="0" smtClean="0">
                <a:solidFill>
                  <a:schemeClr val="tx1"/>
                </a:solidFill>
              </a:rPr>
              <a:t> P.V.P</a:t>
            </a:r>
            <a:r>
              <a:rPr lang="es-ES" sz="2800" dirty="0">
                <a:solidFill>
                  <a:schemeClr val="tx1"/>
                </a:solidFill>
              </a:rPr>
              <a:t>. :</a:t>
            </a:r>
            <a:r>
              <a:rPr lang="es-ES" sz="2800" dirty="0" smtClean="0">
                <a:solidFill>
                  <a:schemeClr val="tx1"/>
                </a:solidFill>
              </a:rPr>
              <a:t>2,50 </a:t>
            </a:r>
            <a:r>
              <a:rPr lang="es-ES" sz="2800" dirty="0" smtClean="0">
                <a:solidFill>
                  <a:schemeClr val="tx1"/>
                </a:solidFill>
              </a:rPr>
              <a:t>€/Ud.</a:t>
            </a:r>
            <a:endParaRPr lang="es-ES" sz="2800" dirty="0">
              <a:solidFill>
                <a:schemeClr val="tx1"/>
              </a:solidFill>
            </a:endParaRPr>
          </a:p>
          <a:p>
            <a:pPr marL="342900" indent="-342900"/>
            <a:r>
              <a:rPr lang="es-ES" sz="2800" dirty="0">
                <a:solidFill>
                  <a:schemeClr val="tx1"/>
                </a:solidFill>
              </a:rPr>
              <a:t>Ref. </a:t>
            </a:r>
            <a:r>
              <a:rPr lang="es-ES" sz="2800" dirty="0" smtClean="0">
                <a:solidFill>
                  <a:schemeClr val="tx1"/>
                </a:solidFill>
              </a:rPr>
              <a:t>:019</a:t>
            </a:r>
            <a:endParaRPr lang="es-ES" sz="2800" dirty="0">
              <a:solidFill>
                <a:schemeClr val="tx1"/>
              </a:solidFill>
            </a:endParaRPr>
          </a:p>
          <a:p>
            <a:pPr algn="r"/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7" y="1340768"/>
            <a:ext cx="3960440" cy="2534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Llaveros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Llaveros artesanales. </a:t>
            </a:r>
          </a:p>
          <a:p>
            <a:r>
              <a:rPr lang="es-ES" dirty="0">
                <a:solidFill>
                  <a:schemeClr val="tx1"/>
                </a:solidFill>
              </a:rPr>
              <a:t>3 €</a:t>
            </a:r>
            <a:r>
              <a:rPr lang="es-ES" dirty="0" smtClean="0">
                <a:solidFill>
                  <a:schemeClr val="tx1"/>
                </a:solidFill>
              </a:rPr>
              <a:t>/Ud. 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Ref:020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11 Marcador de contenido" descr="Sin títul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2832779" cy="198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56992"/>
            <a:ext cx="191397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61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44816" cy="1080120"/>
          </a:xfrm>
        </p:spPr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085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i="1" dirty="0" smtClean="0"/>
              <a:t>                             </a:t>
            </a:r>
            <a:endParaRPr lang="es-ES" i="1" dirty="0" smtClean="0"/>
          </a:p>
          <a:p>
            <a:pPr marL="0" indent="0" algn="ctr">
              <a:buNone/>
            </a:pPr>
            <a:r>
              <a:rPr lang="es-ES" b="1" i="1" dirty="0" smtClean="0"/>
              <a:t>     </a:t>
            </a:r>
            <a:r>
              <a:rPr lang="es-ES" b="1" i="1" dirty="0" smtClean="0"/>
              <a:t>Productos típicos de Madrid </a:t>
            </a:r>
            <a:r>
              <a:rPr lang="es-ES" b="1" i="1" dirty="0" smtClean="0"/>
              <a:t>como:</a:t>
            </a:r>
          </a:p>
          <a:p>
            <a:pPr marL="320040" lvl="1" indent="0" algn="ctr">
              <a:buNone/>
            </a:pPr>
            <a:r>
              <a:rPr lang="es-ES" i="1" dirty="0" smtClean="0"/>
              <a:t> </a:t>
            </a:r>
          </a:p>
          <a:p>
            <a:pPr marL="2873375" lvl="1" indent="-271463"/>
            <a:r>
              <a:rPr lang="es-ES" i="1" dirty="0" smtClean="0"/>
              <a:t> Caramelos Violeta.		</a:t>
            </a:r>
          </a:p>
          <a:p>
            <a:pPr marL="2873375" lvl="1" indent="-271463"/>
            <a:r>
              <a:rPr lang="es-ES" i="1" dirty="0" smtClean="0"/>
              <a:t>Queso de oveja curado.</a:t>
            </a:r>
          </a:p>
          <a:p>
            <a:pPr marL="2873375" lvl="1" indent="-271463"/>
            <a:r>
              <a:rPr lang="es-ES" i="1" dirty="0" smtClean="0"/>
              <a:t>Velas de cera.</a:t>
            </a:r>
          </a:p>
          <a:p>
            <a:pPr marL="2873375" lvl="1" indent="-271463"/>
            <a:r>
              <a:rPr lang="es-ES" i="1" dirty="0" smtClean="0"/>
              <a:t>Aceite de Carabaña.</a:t>
            </a:r>
          </a:p>
          <a:p>
            <a:pPr marL="2873375" lvl="1" indent="-271463"/>
            <a:r>
              <a:rPr lang="es-ES" i="1" dirty="0" smtClean="0"/>
              <a:t>Miel ecológica.</a:t>
            </a:r>
          </a:p>
          <a:p>
            <a:pPr marL="2873375" lvl="1" indent="-271463"/>
            <a:r>
              <a:rPr lang="es-ES" i="1" dirty="0" smtClean="0"/>
              <a:t>Jabones de miel</a:t>
            </a:r>
            <a:r>
              <a:rPr lang="es-ES" i="1" dirty="0" smtClean="0"/>
              <a:t>.</a:t>
            </a:r>
          </a:p>
          <a:p>
            <a:pPr marL="2873375" lvl="1" indent="-271463"/>
            <a:r>
              <a:rPr lang="es-ES" i="1" dirty="0" smtClean="0"/>
              <a:t> Sacos térmicos de alba.</a:t>
            </a:r>
          </a:p>
          <a:p>
            <a:pPr marL="2873375" lvl="1" indent="-271463"/>
            <a:r>
              <a:rPr lang="es-ES" i="1" dirty="0" smtClean="0"/>
              <a:t>Mermelada </a:t>
            </a:r>
          </a:p>
          <a:p>
            <a:pPr marL="2873375" lvl="1" indent="-271463"/>
            <a:r>
              <a:rPr lang="es-ES" i="1" dirty="0" smtClean="0"/>
              <a:t>Garbanzos de </a:t>
            </a:r>
            <a:r>
              <a:rPr lang="es-ES" i="1" dirty="0" err="1" smtClean="0"/>
              <a:t>daganzo</a:t>
            </a:r>
            <a:r>
              <a:rPr lang="es-ES" i="1" dirty="0" smtClean="0"/>
              <a:t>. </a:t>
            </a:r>
          </a:p>
          <a:p>
            <a:pPr marL="2873375" lvl="1" indent="-271463"/>
            <a:r>
              <a:rPr lang="es-ES" i="1" dirty="0" smtClean="0"/>
              <a:t>Queso de campo real oro viejo</a:t>
            </a:r>
            <a:endParaRPr lang="es-ES" i="1" dirty="0" smtClean="0"/>
          </a:p>
          <a:p>
            <a:pPr marL="2873375" lvl="1" indent="-271463"/>
            <a:r>
              <a:rPr lang="es-ES" i="1" dirty="0" smtClean="0"/>
              <a:t>Pulseras cruzadas.</a:t>
            </a:r>
          </a:p>
          <a:p>
            <a:pPr marL="2873375" lvl="1" indent="-271463"/>
            <a:r>
              <a:rPr lang="es-ES" i="1" dirty="0" smtClean="0"/>
              <a:t>Pulseras de cuero.</a:t>
            </a:r>
          </a:p>
          <a:p>
            <a:pPr marL="2873375" lvl="1" indent="-271463"/>
            <a:r>
              <a:rPr lang="es-ES" i="1" dirty="0" smtClean="0"/>
              <a:t>Velas flotantes.</a:t>
            </a:r>
          </a:p>
          <a:p>
            <a:pPr marL="2873375" lvl="1" indent="-271463"/>
            <a:r>
              <a:rPr lang="es-ES" i="1" dirty="0" smtClean="0"/>
              <a:t>Tobilleras</a:t>
            </a:r>
          </a:p>
          <a:p>
            <a:pPr marL="2873375" lvl="1" indent="-271463"/>
            <a:r>
              <a:rPr lang="es-ES" i="1" dirty="0" smtClean="0"/>
              <a:t>Llaveros</a:t>
            </a:r>
            <a:endParaRPr lang="es-ES" i="1" dirty="0" smtClean="0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6296" y="4293096"/>
            <a:ext cx="1681904" cy="216024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405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3820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Todos los precios llevan el IVA incluido </a:t>
            </a:r>
          </a:p>
          <a:p>
            <a:pPr marL="0" indent="0" algn="ctr">
              <a:buNone/>
            </a:pPr>
            <a:r>
              <a:rPr lang="es-ES" dirty="0" smtClean="0"/>
              <a:t>Los portes  son a cargo del comprador </a:t>
            </a:r>
          </a:p>
          <a:p>
            <a:pPr marL="0" indent="0" algn="ctr">
              <a:buNone/>
            </a:pPr>
            <a:r>
              <a:rPr lang="es-ES" dirty="0" smtClean="0"/>
              <a:t>Pedidos a : </a:t>
            </a:r>
            <a:r>
              <a:rPr lang="es-ES" dirty="0" smtClean="0">
                <a:hlinkClick r:id="rId2"/>
              </a:rPr>
              <a:t>endulzavida@gmail.com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/>
              <a:t> M</a:t>
            </a:r>
            <a:r>
              <a:rPr lang="es-ES" dirty="0" smtClean="0"/>
              <a:t>uchas 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8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572000"/>
            <a:ext cx="7200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Productos típicos de Madrid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"/>
            <a:ext cx="8424936" cy="4581128"/>
          </a:xfrm>
          <a:prstGeom prst="rect">
            <a:avLst/>
          </a:prstGeom>
        </p:spPr>
      </p:pic>
      <p:pic>
        <p:nvPicPr>
          <p:cNvPr id="4" name="0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6296" y="4437112"/>
            <a:ext cx="1681904" cy="208823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675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7852" y="4589220"/>
            <a:ext cx="6781800" cy="1600200"/>
          </a:xfrm>
        </p:spPr>
        <p:txBody>
          <a:bodyPr>
            <a:normAutofit/>
          </a:bodyPr>
          <a:lstStyle/>
          <a:p>
            <a:r>
              <a:rPr lang="es-ES" sz="4000" dirty="0"/>
              <a:t>Caramelos Violeta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5976" y="332656"/>
            <a:ext cx="4330824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Caramelos violeta típicos de </a:t>
            </a:r>
            <a:r>
              <a:rPr lang="es-ES" sz="2000" dirty="0">
                <a:solidFill>
                  <a:schemeClr val="tx1"/>
                </a:solidFill>
              </a:rPr>
              <a:t>M</a:t>
            </a:r>
            <a:r>
              <a:rPr lang="es-ES" sz="2000" dirty="0" smtClean="0">
                <a:solidFill>
                  <a:schemeClr val="tx1"/>
                </a:solidFill>
              </a:rPr>
              <a:t>adrid</a:t>
            </a:r>
            <a:endParaRPr lang="es-ES" sz="2000" dirty="0">
              <a:solidFill>
                <a:schemeClr val="tx1"/>
              </a:solidFill>
            </a:endParaRP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 1º-PVP: </a:t>
            </a:r>
            <a:r>
              <a:rPr lang="es-ES" sz="2000" dirty="0" smtClean="0">
                <a:solidFill>
                  <a:schemeClr val="tx1"/>
                </a:solidFill>
              </a:rPr>
              <a:t>1,95 €- caja 100gr</a:t>
            </a:r>
          </a:p>
          <a:p>
            <a:pPr marL="320040" lvl="1" indent="0"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  Ref.: 001</a:t>
            </a:r>
            <a:endParaRPr lang="es-ES" sz="1600" dirty="0">
              <a:solidFill>
                <a:schemeClr val="tx1"/>
              </a:solidFill>
            </a:endParaRPr>
          </a:p>
          <a:p>
            <a:endParaRPr lang="es-ES" sz="2000" dirty="0" smtClean="0">
              <a:solidFill>
                <a:schemeClr val="tx1"/>
              </a:solidFill>
            </a:endParaRP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 smtClean="0">
                <a:solidFill>
                  <a:schemeClr val="tx1"/>
                </a:solidFill>
              </a:rPr>
              <a:t>   2º- </a:t>
            </a:r>
            <a:r>
              <a:rPr lang="es-ES" sz="2000" dirty="0">
                <a:solidFill>
                  <a:schemeClr val="tx1"/>
                </a:solidFill>
              </a:rPr>
              <a:t>PVP: </a:t>
            </a:r>
            <a:r>
              <a:rPr lang="es-ES" sz="2000" dirty="0" smtClean="0">
                <a:solidFill>
                  <a:schemeClr val="tx1"/>
                </a:solidFill>
              </a:rPr>
              <a:t>2,95 €- bolsa 200gr</a:t>
            </a:r>
          </a:p>
          <a:p>
            <a:pPr marL="320040" lvl="1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smtClean="0">
                <a:solidFill>
                  <a:schemeClr val="tx1"/>
                </a:solidFill>
              </a:rPr>
              <a:t> Ref.: 002</a:t>
            </a:r>
            <a:endParaRPr lang="es-E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  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 smtClean="0">
                <a:solidFill>
                  <a:schemeClr val="tx1"/>
                </a:solidFill>
              </a:rPr>
              <a:t> 3º- </a:t>
            </a:r>
            <a:r>
              <a:rPr lang="es-ES" sz="2000" dirty="0">
                <a:solidFill>
                  <a:schemeClr val="tx1"/>
                </a:solidFill>
              </a:rPr>
              <a:t>PVP: </a:t>
            </a:r>
            <a:r>
              <a:rPr lang="es-ES" sz="2000" dirty="0" smtClean="0">
                <a:solidFill>
                  <a:schemeClr val="tx1"/>
                </a:solidFill>
              </a:rPr>
              <a:t>3,95 €- caja ¼ kg</a:t>
            </a:r>
          </a:p>
          <a:p>
            <a:pPr marL="320040" lvl="1" indent="0"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  Ref. : 003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22924" r="22329" b="26089"/>
          <a:stretch/>
        </p:blipFill>
        <p:spPr>
          <a:xfrm>
            <a:off x="2404785" y="620688"/>
            <a:ext cx="1823967" cy="175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1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1953025" cy="194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60" y="3717032"/>
            <a:ext cx="1944216" cy="174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39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581128"/>
            <a:ext cx="6781800" cy="16002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Queso de oveja curado de la Sierra de Madrid</a:t>
            </a:r>
            <a:endParaRPr lang="es-ES" sz="40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55" y="908720"/>
            <a:ext cx="30406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464496" cy="4005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Queso de oveja curado de leche cruda de oveja.</a:t>
            </a:r>
          </a:p>
          <a:p>
            <a:pPr marL="342900" lvl="1" indent="-342900"/>
            <a:r>
              <a:rPr lang="es-ES" sz="2000" dirty="0">
                <a:solidFill>
                  <a:schemeClr val="tx1"/>
                </a:solidFill>
              </a:rPr>
              <a:t>Peso </a:t>
            </a:r>
            <a:r>
              <a:rPr lang="es-ES" sz="2000" dirty="0" smtClean="0">
                <a:solidFill>
                  <a:schemeClr val="tx1"/>
                </a:solidFill>
              </a:rPr>
              <a:t>aproximado cuña 250g/3,25 </a:t>
            </a:r>
            <a:r>
              <a:rPr lang="es-ES" sz="2000" dirty="0">
                <a:solidFill>
                  <a:schemeClr val="tx1"/>
                </a:solidFill>
              </a:rPr>
              <a:t>€</a:t>
            </a:r>
            <a:r>
              <a:rPr lang="es-ES" sz="2000" dirty="0">
                <a:solidFill>
                  <a:schemeClr val="tx1"/>
                </a:solidFill>
              </a:rPr>
              <a:t>. </a:t>
            </a:r>
            <a:endParaRPr lang="es-ES" sz="2000" dirty="0">
              <a:solidFill>
                <a:schemeClr val="tx1"/>
              </a:solidFill>
            </a:endParaRPr>
          </a:p>
          <a:p>
            <a:pPr marL="342900" lvl="1" indent="-342900"/>
            <a:r>
              <a:rPr lang="es-ES" sz="2000" dirty="0">
                <a:solidFill>
                  <a:schemeClr val="tx1"/>
                </a:solidFill>
              </a:rPr>
              <a:t>13 €/kilo</a:t>
            </a:r>
            <a:endParaRPr lang="es-ES" sz="2000" dirty="0">
              <a:solidFill>
                <a:schemeClr val="tx1"/>
              </a:solidFill>
            </a:endParaRPr>
          </a:p>
          <a:p>
            <a:pPr marL="342900" lvl="1" indent="-342900"/>
            <a:r>
              <a:rPr lang="es-ES" sz="2000" dirty="0">
                <a:solidFill>
                  <a:schemeClr val="tx1"/>
                </a:solidFill>
              </a:rPr>
              <a:t>Ref</a:t>
            </a:r>
            <a:r>
              <a:rPr lang="es-ES" sz="2000" dirty="0">
                <a:solidFill>
                  <a:schemeClr val="tx1"/>
                </a:solidFill>
              </a:rPr>
              <a:t>.: </a:t>
            </a:r>
            <a:r>
              <a:rPr lang="es-ES" sz="2000" dirty="0" smtClean="0">
                <a:solidFill>
                  <a:schemeClr val="tx1"/>
                </a:solidFill>
              </a:rPr>
              <a:t>004</a:t>
            </a:r>
            <a:endParaRPr lang="es-ES" sz="2000" dirty="0">
              <a:solidFill>
                <a:schemeClr val="tx1"/>
              </a:solidFill>
            </a:endParaRP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35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Velas de cera</a:t>
            </a:r>
            <a:endParaRPr lang="es-ES" sz="40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280831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23360" cy="3172960"/>
          </a:xfrm>
          <a:prstGeom prst="rect">
            <a:avLst/>
          </a:prstGeom>
        </p:spPr>
        <p:txBody>
          <a:bodyPr/>
          <a:lstStyle/>
          <a:p>
            <a:pPr marL="342900" indent="-342900"/>
            <a:endParaRPr lang="es-ES" dirty="0">
              <a:solidFill>
                <a:schemeClr val="tx1"/>
              </a:solidFill>
            </a:endParaRP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Vela de cera natural con olor a miel.</a:t>
            </a:r>
          </a:p>
          <a:p>
            <a:pPr marL="342900" indent="-342900"/>
            <a:r>
              <a:rPr lang="es-ES" sz="2000" dirty="0" smtClean="0">
                <a:solidFill>
                  <a:schemeClr val="tx1"/>
                </a:solidFill>
              </a:rPr>
              <a:t>1 €/Ud.</a:t>
            </a:r>
          </a:p>
          <a:p>
            <a:pPr marL="342900" indent="-342900"/>
            <a:r>
              <a:rPr lang="es-ES" sz="2000" dirty="0" smtClean="0">
                <a:solidFill>
                  <a:schemeClr val="tx1"/>
                </a:solidFill>
              </a:rPr>
              <a:t>Ref</a:t>
            </a:r>
            <a:r>
              <a:rPr lang="es-ES" sz="2000" dirty="0">
                <a:solidFill>
                  <a:schemeClr val="tx1"/>
                </a:solidFill>
              </a:rPr>
              <a:t>.: </a:t>
            </a:r>
            <a:r>
              <a:rPr lang="es-ES" sz="2000" dirty="0" smtClean="0">
                <a:solidFill>
                  <a:schemeClr val="tx1"/>
                </a:solidFill>
              </a:rPr>
              <a:t>005</a:t>
            </a:r>
            <a:endParaRPr lang="es-ES" sz="20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5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/>
              <a:t>Aceite de </a:t>
            </a:r>
            <a:r>
              <a:rPr lang="es-ES" sz="4000" dirty="0" smtClean="0"/>
              <a:t>Carabaña(Madrid)</a:t>
            </a:r>
            <a:endParaRPr lang="es-ES" sz="40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9" y="908720"/>
            <a:ext cx="216024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39952" y="404664"/>
            <a:ext cx="4023360" cy="374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/>
            <a:endParaRPr lang="es-ES" dirty="0">
              <a:solidFill>
                <a:schemeClr val="tx1"/>
              </a:solidFill>
            </a:endParaRP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Botella de plástico 4,50 €/</a:t>
            </a:r>
            <a:r>
              <a:rPr lang="es-ES" sz="2000" dirty="0" smtClean="0">
                <a:solidFill>
                  <a:schemeClr val="tx1"/>
                </a:solidFill>
              </a:rPr>
              <a:t>Litro</a:t>
            </a:r>
          </a:p>
          <a:p>
            <a:pPr marL="320040" lvl="1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Ref.: 006</a:t>
            </a:r>
            <a:endParaRPr lang="es-ES" sz="1600" dirty="0">
              <a:solidFill>
                <a:schemeClr val="tx1"/>
              </a:solidFill>
            </a:endParaRP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Botella cristal ½  : </a:t>
            </a:r>
            <a:r>
              <a:rPr lang="es-ES" sz="2000" dirty="0" smtClean="0">
                <a:solidFill>
                  <a:schemeClr val="tx1"/>
                </a:solidFill>
              </a:rPr>
              <a:t>5,00 €</a:t>
            </a:r>
            <a:endParaRPr lang="es-ES" sz="2000" dirty="0">
              <a:solidFill>
                <a:schemeClr val="tx1"/>
              </a:solidFill>
            </a:endParaRPr>
          </a:p>
          <a:p>
            <a:pPr marL="320040" lvl="1" indent="0"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</a:rPr>
              <a:t>Ref</a:t>
            </a:r>
            <a:r>
              <a:rPr lang="es-ES" sz="1600" dirty="0">
                <a:solidFill>
                  <a:schemeClr val="tx1"/>
                </a:solidFill>
              </a:rPr>
              <a:t>: 007</a:t>
            </a:r>
            <a:endParaRPr lang="es-ES" sz="16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29402" y="4221088"/>
            <a:ext cx="363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Aceite de Oliva Virgen Extra obtenido directamente de aceitunas cornicabra y redondilla, mediante procedimientos mecánicos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2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Miel ecológica de Madrid.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266429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39952" y="609600"/>
            <a:ext cx="4392488" cy="4187551"/>
          </a:xfrm>
        </p:spPr>
        <p:txBody>
          <a:bodyPr>
            <a:normAutofit/>
          </a:bodyPr>
          <a:lstStyle/>
          <a:p>
            <a:pPr marL="342900" indent="-342900"/>
            <a:r>
              <a:rPr lang="es-ES" sz="2200" dirty="0">
                <a:solidFill>
                  <a:schemeClr val="tx1"/>
                </a:solidFill>
              </a:rPr>
              <a:t>Miel  ecológica disponible en los sabores: </a:t>
            </a:r>
            <a:r>
              <a:rPr lang="es-ES" sz="2200" dirty="0" smtClean="0">
                <a:solidFill>
                  <a:schemeClr val="tx1"/>
                </a:solidFill>
              </a:rPr>
              <a:t>castaño, brezo  </a:t>
            </a:r>
            <a:r>
              <a:rPr lang="es-ES" sz="2200" dirty="0">
                <a:solidFill>
                  <a:schemeClr val="tx1"/>
                </a:solidFill>
              </a:rPr>
              <a:t>y roble.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    </a:t>
            </a:r>
            <a:r>
              <a:rPr lang="es-ES" sz="2200" dirty="0">
                <a:solidFill>
                  <a:schemeClr val="tx1"/>
                </a:solidFill>
              </a:rPr>
              <a:t>PVP</a:t>
            </a:r>
            <a:r>
              <a:rPr lang="es-ES" sz="2200" dirty="0">
                <a:solidFill>
                  <a:schemeClr val="tx1"/>
                </a:solidFill>
              </a:rPr>
              <a:t>: </a:t>
            </a:r>
            <a:r>
              <a:rPr lang="es-ES" sz="2200" dirty="0">
                <a:solidFill>
                  <a:schemeClr val="tx1"/>
                </a:solidFill>
              </a:rPr>
              <a:t>2,70 </a:t>
            </a:r>
            <a:r>
              <a:rPr lang="es-ES" sz="2200" dirty="0" smtClean="0">
                <a:solidFill>
                  <a:schemeClr val="tx1"/>
                </a:solidFill>
              </a:rPr>
              <a:t>€ (tarro </a:t>
            </a:r>
            <a:r>
              <a:rPr lang="es-ES" sz="2200" dirty="0">
                <a:solidFill>
                  <a:schemeClr val="tx1"/>
                </a:solidFill>
              </a:rPr>
              <a:t>250 </a:t>
            </a:r>
            <a:r>
              <a:rPr lang="es-ES" sz="2200" dirty="0" smtClean="0">
                <a:solidFill>
                  <a:schemeClr val="tx1"/>
                </a:solidFill>
              </a:rPr>
              <a:t>gr)</a:t>
            </a:r>
          </a:p>
          <a:p>
            <a:r>
              <a:rPr lang="es-ES" sz="2200" dirty="0" smtClean="0">
                <a:solidFill>
                  <a:schemeClr val="tx1"/>
                </a:solidFill>
              </a:rPr>
              <a:t> Ref</a:t>
            </a:r>
            <a:r>
              <a:rPr lang="es-ES" sz="2200" dirty="0">
                <a:solidFill>
                  <a:schemeClr val="tx1"/>
                </a:solidFill>
              </a:rPr>
              <a:t>.: </a:t>
            </a:r>
            <a:r>
              <a:rPr lang="es-ES" sz="2200" dirty="0" smtClean="0">
                <a:solidFill>
                  <a:schemeClr val="tx1"/>
                </a:solidFill>
              </a:rPr>
              <a:t>008</a:t>
            </a:r>
            <a:endParaRPr lang="es-E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200" dirty="0">
              <a:solidFill>
                <a:schemeClr val="tx1"/>
              </a:solidFill>
            </a:endParaRPr>
          </a:p>
          <a:p>
            <a:pPr marL="342900" indent="-342900"/>
            <a:r>
              <a:rPr lang="es-ES" sz="2200" dirty="0">
                <a:solidFill>
                  <a:schemeClr val="tx1"/>
                </a:solidFill>
              </a:rPr>
              <a:t>Tarro multiflora </a:t>
            </a:r>
            <a:r>
              <a:rPr lang="es-ES" sz="2200" dirty="0" smtClean="0">
                <a:solidFill>
                  <a:schemeClr val="tx1"/>
                </a:solidFill>
              </a:rPr>
              <a:t>PVP: 2,42 € </a:t>
            </a:r>
            <a:endParaRPr lang="es-E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</a:rPr>
              <a:t>   </a:t>
            </a:r>
            <a:r>
              <a:rPr lang="es-ES" sz="2200" dirty="0" smtClean="0">
                <a:solidFill>
                  <a:schemeClr val="tx1"/>
                </a:solidFill>
              </a:rPr>
              <a:t>   </a:t>
            </a:r>
            <a:r>
              <a:rPr lang="es-ES" sz="2200" dirty="0">
                <a:solidFill>
                  <a:schemeClr val="tx1"/>
                </a:solidFill>
              </a:rPr>
              <a:t>Ref.: </a:t>
            </a:r>
            <a:r>
              <a:rPr lang="es-ES" sz="2200" dirty="0" smtClean="0">
                <a:solidFill>
                  <a:schemeClr val="tx1"/>
                </a:solidFill>
              </a:rPr>
              <a:t>009</a:t>
            </a:r>
            <a:endParaRPr lang="es-ES" sz="22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26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Jabones artesanos de miel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266429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4023360" cy="33169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Jabones artesanos de miel, salea, propóleos, polen.</a:t>
            </a:r>
          </a:p>
          <a:p>
            <a:pPr marL="342900" indent="-342900"/>
            <a:r>
              <a:rPr lang="es-ES" sz="2000" dirty="0" smtClean="0">
                <a:solidFill>
                  <a:schemeClr val="tx1"/>
                </a:solidFill>
              </a:rPr>
              <a:t>3 €/Ud.</a:t>
            </a:r>
            <a:endParaRPr lang="es-ES" sz="2000" dirty="0">
              <a:solidFill>
                <a:schemeClr val="tx1"/>
              </a:solidFill>
            </a:endParaRPr>
          </a:p>
          <a:p>
            <a:pPr marL="342900" indent="-342900"/>
            <a:r>
              <a:rPr lang="es-ES" sz="2000" dirty="0">
                <a:solidFill>
                  <a:schemeClr val="tx1"/>
                </a:solidFill>
              </a:rPr>
              <a:t>Ref.: </a:t>
            </a:r>
            <a:r>
              <a:rPr lang="es-ES" sz="2000" dirty="0" smtClean="0">
                <a:solidFill>
                  <a:schemeClr val="tx1"/>
                </a:solidFill>
              </a:rPr>
              <a:t>010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508</Words>
  <Application>Microsoft Office PowerPoint</Application>
  <PresentationFormat>Presentación en pantalla (4:3)</PresentationFormat>
  <Paragraphs>138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NewsPrint</vt:lpstr>
      <vt:lpstr>ENDULZA TU VIDA </vt:lpstr>
      <vt:lpstr>Introducción</vt:lpstr>
      <vt:lpstr>Productos típicos de Madrid</vt:lpstr>
      <vt:lpstr>Caramelos Violeta</vt:lpstr>
      <vt:lpstr>Queso de oveja curado de la Sierra de Madrid</vt:lpstr>
      <vt:lpstr>Velas de cera</vt:lpstr>
      <vt:lpstr>Aceite de Carabaña(Madrid)</vt:lpstr>
      <vt:lpstr>Miel ecológica de Madrid.</vt:lpstr>
      <vt:lpstr>Jabones artesanos de miel</vt:lpstr>
      <vt:lpstr>Sacos térmicos </vt:lpstr>
      <vt:lpstr>Mermelada</vt:lpstr>
      <vt:lpstr>Garbanzos de Daganzo </vt:lpstr>
      <vt:lpstr>Queso Campo Real</vt:lpstr>
      <vt:lpstr>Productos que provienen de la Fundación Nuestra Señora del Camino  ( Personas con discapacidad)</vt:lpstr>
      <vt:lpstr>Pulseras cruzadas</vt:lpstr>
      <vt:lpstr>Pulseras de cuero</vt:lpstr>
      <vt:lpstr>Velas flotantes</vt:lpstr>
      <vt:lpstr>Tobilleras</vt:lpstr>
      <vt:lpstr>Llaveros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1GAM</dc:creator>
  <cp:lastModifiedBy>1GAM</cp:lastModifiedBy>
  <cp:revision>43</cp:revision>
  <dcterms:created xsi:type="dcterms:W3CDTF">2016-03-03T12:47:05Z</dcterms:created>
  <dcterms:modified xsi:type="dcterms:W3CDTF">2016-03-11T09:48:42Z</dcterms:modified>
</cp:coreProperties>
</file>