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7.png" ContentType="image/png"/>
  <Override PartName="/ppt/media/image3.png" ContentType="image/png"/>
  <Override PartName="/ppt/media/image22.png" ContentType="image/png"/>
  <Override PartName="/ppt/media/image16.png" ContentType="image/png"/>
  <Override PartName="/ppt/media/image12.png" ContentType="image/png"/>
  <Override PartName="/ppt/media/image8.png" ContentType="image/png"/>
  <Override PartName="/ppt/media/image4.png" ContentType="image/png"/>
  <Override PartName="/ppt/media/image23.png" ContentType="image/png"/>
  <Override PartName="/ppt/media/image17.png" ContentType="image/png"/>
  <Override PartName="/ppt/media/image13.png" ContentType="image/png"/>
  <Override PartName="/ppt/media/image11.jpeg" ContentType="image/jpeg"/>
  <Override PartName="/ppt/media/image9.png" ContentType="image/png"/>
  <Override PartName="/ppt/media/image5.png" ContentType="image/png"/>
  <Override PartName="/ppt/media/image24.png" ContentType="image/png"/>
  <Override PartName="/ppt/media/image1.png" ContentType="image/png"/>
  <Override PartName="/ppt/media/image20.png" ContentType="image/png"/>
  <Override PartName="/ppt/media/image18.png" ContentType="image/png"/>
  <Override PartName="/ppt/media/image14.png" ContentType="image/png"/>
  <Override PartName="/ppt/media/image10.png" ContentType="image/png"/>
  <Override PartName="/ppt/media/image6.png" ContentType="image/png"/>
  <Override PartName="/ppt/media/image2.png" ContentType="image/png"/>
  <Override PartName="/ppt/media/image21.png" ContentType="image/png"/>
  <Override PartName="/ppt/media/image19.png" ContentType="image/png"/>
  <Override PartName="/ppt/media/image15.png" ContentType="image/pn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0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3.xml.rels" ContentType="application/vnd.openxmlformats-package.relationships+xml"/>
  <Override PartName="/ppt/slides/_rels/slide19.xml.rels" ContentType="application/vnd.openxmlformats-package.relationships+xml"/>
  <Override PartName="/ppt/slides/_rels/slide6.xml.rels" ContentType="application/vnd.openxmlformats-package.relationships+xml"/>
  <Override PartName="/ppt/slides/_rels/slide22.xml.rels" ContentType="application/vnd.openxmlformats-package.relationships+xml"/>
  <Override PartName="/ppt/slides/_rels/slide18.xml.rels" ContentType="application/vnd.openxmlformats-package.relationships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s-ES"/>
              <a:t>Pulse para editar el formato del texto de título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s-ES"/>
              <a:t>Pulse para editar los formatos del texto del esquema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s-ES"/>
              <a:t>Segundo nivel del 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s-ES"/>
              <a:t>Tercer nivel del 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s-ES"/>
              <a:t>Cuarto nivel del 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s-ES"/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ES"/>
              <a:t>Sexto nivel del 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s-ES"/>
              <a:t>Séptimo nivel del esquema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66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080720" cy="7559640"/>
          </a:xfrm>
          <a:prstGeom prst="rect">
            <a:avLst/>
          </a:prstGeom>
        </p:spPr>
      </p:pic>
      <p:sp>
        <p:nvSpPr>
          <p:cNvPr id="67" name="CustomShape 1"/>
          <p:cNvSpPr/>
          <p:nvPr/>
        </p:nvSpPr>
        <p:spPr>
          <a:xfrm>
            <a:off x="504000" y="500760"/>
            <a:ext cx="9070920" cy="1874520"/>
          </a:xfrm>
          <a:prstGeom prst="rect">
            <a:avLst/>
          </a:prstGeom>
        </p:spPr>
        <p:txBody>
          <a:bodyPr anchor="ctr" bIns="0" lIns="0" rIns="0" tIns="0"/>
          <a:p>
            <a:pPr algn="ctr"/>
            <a:r>
              <a:rPr b="1" lang="es-ES" sz="4400" u="sng">
                <a:solidFill>
                  <a:srgbClr val="4700b8"/>
                </a:solidFill>
                <a:latin typeface="Arial"/>
              </a:rPr>
              <a:t>Catálogo Astusmus S.Coop </a:t>
            </a:r>
            <a:endParaRPr/>
          </a:p>
          <a:p>
            <a:pPr algn="ctr"/>
            <a:r>
              <a:rPr b="1" lang="es-ES" sz="4400" u="sng">
                <a:solidFill>
                  <a:srgbClr val="4700b8"/>
                </a:solidFill>
                <a:latin typeface="Arial"/>
              </a:rPr>
              <a:t>2015-16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547200" y="664920"/>
            <a:ext cx="8869320" cy="633528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i="1" lang="es-ES" sz="3200">
                <a:latin typeface="Arial"/>
                <a:ea typeface="Droid Sans"/>
              </a:rPr>
              <a:t>09.Chorizo de jabalí "TIERRA ASTUR" </a:t>
            </a:r>
            <a:endParaRPr/>
          </a:p>
          <a:p>
            <a:pPr>
              <a:lnSpc>
                <a:spcPct val="100000"/>
              </a:lnSpc>
            </a:pPr>
            <a:r>
              <a:rPr b="1" lang="es-ES" sz="3200">
                <a:latin typeface="Arial"/>
                <a:ea typeface="Droid Sans"/>
              </a:rPr>
              <a:t>   </a:t>
            </a:r>
            <a:r>
              <a:rPr lang="es-ES" sz="3200">
                <a:latin typeface="Arial"/>
                <a:ea typeface="Droid Sans"/>
              </a:rPr>
              <a:t>Fabricado en exclusiva para TIERRA ASTUR, se elabora a partir de jabalíes cazados en los bosques de Asturias, donde se caracterizan por su abundancia.</a:t>
            </a:r>
            <a:endParaRPr/>
          </a:p>
          <a:p>
            <a:pPr algn="just">
              <a:lnSpc>
                <a:spcPct val="100000"/>
              </a:lnSpc>
            </a:pPr>
            <a:r>
              <a:rPr lang="es-ES" sz="3200">
                <a:latin typeface="Arial"/>
                <a:ea typeface="Droid Sans"/>
              </a:rPr>
              <a:t>   </a:t>
            </a:r>
            <a:r>
              <a:rPr b="1" lang="es-ES" sz="3200" u="sng">
                <a:latin typeface="Arial"/>
                <a:ea typeface="Droid Sans"/>
              </a:rPr>
              <a:t>Cantidad</a:t>
            </a:r>
            <a:r>
              <a:rPr lang="es-ES" sz="3200">
                <a:latin typeface="Arial"/>
                <a:ea typeface="Droid Sans"/>
              </a:rPr>
              <a:t>: 300g</a:t>
            </a:r>
            <a:endParaRPr/>
          </a:p>
          <a:p>
            <a:pPr algn="just">
              <a:lnSpc>
                <a:spcPct val="100000"/>
              </a:lnSpc>
            </a:pPr>
            <a:r>
              <a:rPr lang="es-ES" sz="3200">
                <a:latin typeface="Arial"/>
                <a:ea typeface="Droid Sans"/>
              </a:rPr>
              <a:t>   </a:t>
            </a:r>
            <a:r>
              <a:rPr b="1" lang="es-ES" sz="3200" u="sng">
                <a:latin typeface="Arial"/>
                <a:ea typeface="Droid Sans"/>
              </a:rPr>
              <a:t>Precio</a:t>
            </a:r>
            <a:r>
              <a:rPr lang="es-ES" sz="3200">
                <a:latin typeface="Arial"/>
                <a:ea typeface="Droid Sans"/>
              </a:rPr>
              <a:t>: 4,96€</a:t>
            </a:r>
            <a:endParaRPr/>
          </a:p>
        </p:txBody>
      </p:sp>
      <p:pic>
        <p:nvPicPr>
          <p:cNvPr descr="" id="98" name="2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5256000" y="4640760"/>
            <a:ext cx="4679280" cy="2630520"/>
          </a:xfrm>
          <a:prstGeom prst="rect">
            <a:avLst/>
          </a:prstGeom>
        </p:spPr>
      </p:pic>
      <p:sp>
        <p:nvSpPr>
          <p:cNvPr id="99" name="CustomShape 2"/>
          <p:cNvSpPr/>
          <p:nvPr/>
        </p:nvSpPr>
        <p:spPr>
          <a:xfrm>
            <a:off x="575640" y="14040"/>
            <a:ext cx="9070920" cy="1261440"/>
          </a:xfrm>
          <a:prstGeom prst="rect">
            <a:avLst/>
          </a:prstGeom>
        </p:spPr>
        <p:txBody>
          <a:bodyPr anchor="ctr" bIns="0" lIns="0" rIns="0" tIns="0"/>
          <a:p>
            <a:pPr>
              <a:lnSpc>
                <a:spcPct val="100000"/>
              </a:lnSpc>
            </a:pPr>
            <a:r>
              <a:rPr b="1" lang="es-ES" sz="4400" u="sng">
                <a:solidFill>
                  <a:srgbClr val="000000"/>
                </a:solidFill>
                <a:latin typeface="Arial"/>
              </a:rPr>
              <a:t>GASTRONOMÍA ASTURIANA</a:t>
            </a:r>
            <a:endParaRPr/>
          </a:p>
        </p:txBody>
      </p:sp>
    </p:spTree>
  </p:cSld>
  <p:timing>
    <p:tnLst>
      <p:par>
        <p:cTn dur="indefinite" id="19" nodeType="tmRoot" restart="never">
          <p:childTnLst>
            <p:seq>
              <p:cTn id="2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287640" y="1276200"/>
            <a:ext cx="9144000" cy="4895280"/>
          </a:xfrm>
          <a:prstGeom prst="rect">
            <a:avLst/>
          </a:prstGeom>
        </p:spPr>
        <p:txBody>
          <a:bodyPr bIns="0" lIns="0" rIns="0" tIns="0"/>
          <a:p>
            <a:pPr algn="ctr">
              <a:lnSpc>
                <a:spcPct val="100000"/>
              </a:lnSpc>
            </a:pPr>
            <a:r>
              <a:rPr b="1" i="1" lang="es-ES" sz="3200">
                <a:latin typeface="Arial"/>
                <a:ea typeface="Droid Sans"/>
              </a:rPr>
              <a:t>10.Arroz con leche “SANTAOLAYA”</a:t>
            </a:r>
            <a:endParaRPr/>
          </a:p>
          <a:p>
            <a:pPr algn="just">
              <a:lnSpc>
                <a:spcPct val="100000"/>
              </a:lnSpc>
            </a:pPr>
            <a:r>
              <a:rPr lang="es-ES" sz="3200">
                <a:latin typeface="Arial"/>
                <a:ea typeface="Droid Sans"/>
              </a:rPr>
              <a:t>    </a:t>
            </a:r>
            <a:r>
              <a:rPr lang="es-ES" sz="3200">
                <a:latin typeface="Arial"/>
                <a:ea typeface="Droid Sans"/>
              </a:rPr>
              <a:t>Exquisito postre elaborado con leche, azúcar, arroz, canela, limón, anís y sal. Libre de conservantes y colorantes artificiales. Conservando así toda la esencia y sabor del arroz con leche más tradicional.</a:t>
            </a:r>
            <a:endParaRPr/>
          </a:p>
          <a:p>
            <a:pPr algn="just">
              <a:lnSpc>
                <a:spcPct val="100000"/>
              </a:lnSpc>
            </a:pPr>
            <a:r>
              <a:rPr lang="es-ES" sz="2600">
                <a:latin typeface="Arial"/>
                <a:ea typeface="Droid Sans"/>
              </a:rPr>
              <a:t>   </a:t>
            </a:r>
            <a:r>
              <a:rPr b="1" lang="es-ES" sz="2600">
                <a:latin typeface="Arial"/>
                <a:ea typeface="Droid Sans"/>
              </a:rPr>
              <a:t> </a:t>
            </a:r>
            <a:r>
              <a:rPr b="1" lang="es-ES" sz="2600" u="sng">
                <a:latin typeface="Arial"/>
                <a:ea typeface="Droid Sans"/>
              </a:rPr>
              <a:t>Cantidad</a:t>
            </a:r>
            <a:r>
              <a:rPr lang="es-ES" sz="2600">
                <a:latin typeface="Arial"/>
                <a:ea typeface="Droid Sans"/>
              </a:rPr>
              <a:t>: 200g</a:t>
            </a:r>
            <a:endParaRPr/>
          </a:p>
          <a:p>
            <a:pPr algn="just">
              <a:lnSpc>
                <a:spcPct val="100000"/>
              </a:lnSpc>
            </a:pPr>
            <a:r>
              <a:rPr lang="es-ES" sz="2600">
                <a:latin typeface="Arial"/>
                <a:ea typeface="Droid Sans"/>
              </a:rPr>
              <a:t>   </a:t>
            </a:r>
            <a:r>
              <a:rPr b="1" lang="es-ES" sz="2600">
                <a:latin typeface="Arial"/>
                <a:ea typeface="Droid Sans"/>
              </a:rPr>
              <a:t> </a:t>
            </a:r>
            <a:r>
              <a:rPr b="1" lang="es-ES" sz="2600" u="sng">
                <a:latin typeface="Arial"/>
                <a:ea typeface="Droid Sans"/>
              </a:rPr>
              <a:t>Precio</a:t>
            </a:r>
            <a:r>
              <a:rPr lang="es-ES" sz="2600">
                <a:latin typeface="Arial"/>
                <a:ea typeface="Droid Sans"/>
              </a:rPr>
              <a:t>: 1,54€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101" name="CustomShape 2"/>
          <p:cNvSpPr/>
          <p:nvPr/>
        </p:nvSpPr>
        <p:spPr>
          <a:xfrm>
            <a:off x="5039640" y="3810960"/>
            <a:ext cx="1583640" cy="2264760"/>
          </a:xfrm>
          <a:prstGeom prst="rect">
            <a:avLst/>
          </a:prstGeom>
        </p:spPr>
      </p:sp>
      <p:pic>
        <p:nvPicPr>
          <p:cNvPr descr="" id="102" name="3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5400360" y="4068000"/>
            <a:ext cx="3476160" cy="3269160"/>
          </a:xfrm>
          <a:prstGeom prst="rect">
            <a:avLst/>
          </a:prstGeom>
        </p:spPr>
      </p:pic>
      <p:sp>
        <p:nvSpPr>
          <p:cNvPr id="103" name="CustomShape 3"/>
          <p:cNvSpPr/>
          <p:nvPr/>
        </p:nvSpPr>
        <p:spPr>
          <a:xfrm>
            <a:off x="575640" y="14040"/>
            <a:ext cx="9070920" cy="1261440"/>
          </a:xfrm>
          <a:prstGeom prst="rect">
            <a:avLst/>
          </a:prstGeom>
        </p:spPr>
        <p:txBody>
          <a:bodyPr anchor="ctr" bIns="0" lIns="0" rIns="0" tIns="0"/>
          <a:p>
            <a:pPr>
              <a:lnSpc>
                <a:spcPct val="100000"/>
              </a:lnSpc>
            </a:pPr>
            <a:r>
              <a:rPr b="1" lang="es-ES" sz="4400" u="sng">
                <a:solidFill>
                  <a:srgbClr val="000000"/>
                </a:solidFill>
                <a:latin typeface="Arial"/>
              </a:rPr>
              <a:t>GASTRONOMÍA ASTURIANA</a:t>
            </a:r>
            <a:endParaRPr/>
          </a:p>
        </p:txBody>
      </p:sp>
    </p:spTree>
  </p:cSld>
  <p:timing>
    <p:tnLst>
      <p:par>
        <p:cTn dur="indefinite" id="21" nodeType="tmRoot" restart="never">
          <p:childTnLst>
            <p:seq>
              <p:cTn id="2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287640" y="1339560"/>
            <a:ext cx="8869320" cy="4383720"/>
          </a:xfrm>
          <a:prstGeom prst="rect">
            <a:avLst/>
          </a:prstGeom>
        </p:spPr>
        <p:txBody>
          <a:bodyPr bIns="0" lIns="0" rIns="0" tIns="0"/>
          <a:p>
            <a:pPr algn="ctr">
              <a:lnSpc>
                <a:spcPct val="100000"/>
              </a:lnSpc>
            </a:pPr>
            <a:r>
              <a:rPr b="1" i="1" lang="es-ES" sz="3200">
                <a:latin typeface="Arial"/>
                <a:ea typeface="Droid Sans"/>
              </a:rPr>
              <a:t>11.Casadiellas asturianas “TIERRA ASTUR”</a:t>
            </a:r>
            <a:endParaRPr/>
          </a:p>
          <a:p>
            <a:pPr algn="just">
              <a:lnSpc>
                <a:spcPct val="100000"/>
              </a:lnSpc>
            </a:pPr>
            <a:r>
              <a:rPr lang="es-ES" sz="2600">
                <a:latin typeface="Arial"/>
                <a:ea typeface="Droid Sans"/>
              </a:rPr>
              <a:t>    </a:t>
            </a:r>
            <a:r>
              <a:rPr lang="es-ES" sz="2600">
                <a:latin typeface="Arial"/>
                <a:ea typeface="Droid Sans"/>
              </a:rPr>
              <a:t>Elaboradas de forma casera empleando diferentes ingredientes entre los cuales destaca la mezcla proporcionada de avellana y nueces ligada con mantequilla y envueltas en una fina masa hecha a base de harina de trigo que conforma un producto que se fríe en aceite de oliva virgen extra obteniendo así un regalo para los paladares más exigentes.</a:t>
            </a:r>
            <a:endParaRPr/>
          </a:p>
          <a:p>
            <a:pPr algn="just">
              <a:lnSpc>
                <a:spcPct val="100000"/>
              </a:lnSpc>
            </a:pPr>
            <a:r>
              <a:rPr lang="es-ES" sz="2600">
                <a:latin typeface="Arial"/>
                <a:ea typeface="Droid Sans"/>
              </a:rPr>
              <a:t>    </a:t>
            </a:r>
            <a:r>
              <a:rPr b="1" lang="es-ES" sz="2600" u="sng">
                <a:latin typeface="Arial"/>
                <a:ea typeface="Droid Sans"/>
              </a:rPr>
              <a:t>Cantidad</a:t>
            </a:r>
            <a:r>
              <a:rPr lang="es-ES" sz="2600">
                <a:latin typeface="Arial"/>
                <a:ea typeface="Droid Sans"/>
              </a:rPr>
              <a:t>: 6 unidades</a:t>
            </a:r>
            <a:endParaRPr/>
          </a:p>
          <a:p>
            <a:pPr algn="just">
              <a:lnSpc>
                <a:spcPct val="100000"/>
              </a:lnSpc>
            </a:pPr>
            <a:r>
              <a:rPr lang="es-ES" sz="2600">
                <a:latin typeface="Arial"/>
                <a:ea typeface="Droid Sans"/>
              </a:rPr>
              <a:t>    </a:t>
            </a:r>
            <a:r>
              <a:rPr b="1" lang="es-ES" sz="2600" u="sng">
                <a:latin typeface="Arial"/>
                <a:ea typeface="Droid Sans"/>
              </a:rPr>
              <a:t>Precio</a:t>
            </a:r>
            <a:r>
              <a:rPr lang="es-ES" sz="2600">
                <a:latin typeface="Arial"/>
                <a:ea typeface="Droid Sans"/>
              </a:rPr>
              <a:t>: 4,95€</a:t>
            </a:r>
            <a:endParaRPr/>
          </a:p>
        </p:txBody>
      </p:sp>
      <p:pic>
        <p:nvPicPr>
          <p:cNvPr descr="" id="105" name="2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5976360" y="3938760"/>
            <a:ext cx="3089520" cy="3440520"/>
          </a:xfrm>
          <a:prstGeom prst="rect">
            <a:avLst/>
          </a:prstGeom>
        </p:spPr>
      </p:pic>
      <p:sp>
        <p:nvSpPr>
          <p:cNvPr id="106" name="CustomShape 2"/>
          <p:cNvSpPr/>
          <p:nvPr/>
        </p:nvSpPr>
        <p:spPr>
          <a:xfrm>
            <a:off x="575640" y="14040"/>
            <a:ext cx="9070920" cy="1261440"/>
          </a:xfrm>
          <a:prstGeom prst="rect">
            <a:avLst/>
          </a:prstGeom>
        </p:spPr>
        <p:txBody>
          <a:bodyPr anchor="ctr" bIns="0" lIns="0" rIns="0" tIns="0"/>
          <a:p>
            <a:pPr>
              <a:lnSpc>
                <a:spcPct val="100000"/>
              </a:lnSpc>
            </a:pPr>
            <a:r>
              <a:rPr b="1" lang="es-ES" sz="4400" u="sng">
                <a:solidFill>
                  <a:srgbClr val="000000"/>
                </a:solidFill>
                <a:latin typeface="Arial"/>
              </a:rPr>
              <a:t>GASTRONOMÍA ASTURIANA</a:t>
            </a:r>
            <a:endParaRPr/>
          </a:p>
        </p:txBody>
      </p:sp>
    </p:spTree>
  </p:cSld>
  <p:timing>
    <p:tnLst>
      <p:par>
        <p:cTn dur="indefinite" id="23" nodeType="tmRoot" restart="never">
          <p:childTnLst>
            <p:seq>
              <p:cTn id="2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360360" y="393480"/>
            <a:ext cx="907236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s-ES"/>
              <a:t>
</a:t>
            </a:r>
            <a:endParaRPr/>
          </a:p>
        </p:txBody>
      </p:sp>
      <p:sp>
        <p:nvSpPr>
          <p:cNvPr id="108" name="TextShape 2"/>
          <p:cNvSpPr txBox="1"/>
          <p:nvPr/>
        </p:nvSpPr>
        <p:spPr>
          <a:xfrm>
            <a:off x="720000" y="2159640"/>
            <a:ext cx="4328640" cy="4384080"/>
          </a:xfrm>
          <a:prstGeom prst="rect">
            <a:avLst/>
          </a:prstGeom>
        </p:spPr>
        <p:txBody>
          <a:bodyPr bIns="0" lIns="0" rIns="0" tIns="0" wrap="none"/>
          <a:p>
            <a:pPr algn="ctr">
              <a:lnSpc>
                <a:spcPct val="100000"/>
              </a:lnSpc>
            </a:pPr>
            <a:r>
              <a:rPr b="1" i="1" lang="es-ES" sz="3200">
                <a:latin typeface="Arial"/>
                <a:ea typeface="Droid Sans"/>
              </a:rPr>
              <a:t>12.Suspiros del Nalón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s-ES" sz="2800"/>
              <a:t>Deliciosas y suaves pastas artesanas hechas totalmente a mano con huevos, mantequilla, margarina, azúcar y harina de trigo como manda la tradición. Enseñe a los suyos el valor del sabor auténtico de la cocina artesana.</a:t>
            </a:r>
            <a:endParaRPr/>
          </a:p>
        </p:txBody>
      </p:sp>
      <p:pic>
        <p:nvPicPr>
          <p:cNvPr descr="" id="10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5328360" y="2519640"/>
            <a:ext cx="4320360" cy="3528000"/>
          </a:xfrm>
          <a:prstGeom prst="rect">
            <a:avLst/>
          </a:prstGeom>
        </p:spPr>
      </p:pic>
      <p:sp>
        <p:nvSpPr>
          <p:cNvPr id="110" name="TextShape 3"/>
          <p:cNvSpPr txBox="1"/>
          <p:nvPr/>
        </p:nvSpPr>
        <p:spPr>
          <a:xfrm>
            <a:off x="504360" y="300960"/>
            <a:ext cx="907236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b="1" lang="es-ES" sz="4400" u="sng">
                <a:solidFill>
                  <a:srgbClr val="000000"/>
                </a:solidFill>
                <a:latin typeface="Arial"/>
              </a:rPr>
              <a:t>GASTRONOMÍA ASTURIANA</a:t>
            </a:r>
            <a:endParaRPr/>
          </a:p>
        </p:txBody>
      </p:sp>
      <p:sp>
        <p:nvSpPr>
          <p:cNvPr id="111" name="TextShape 4"/>
          <p:cNvSpPr txBox="1"/>
          <p:nvPr/>
        </p:nvSpPr>
        <p:spPr>
          <a:xfrm>
            <a:off x="884160" y="6480000"/>
            <a:ext cx="4371840" cy="1002240"/>
          </a:xfrm>
          <a:prstGeom prst="rect">
            <a:avLst/>
          </a:prstGeom>
        </p:spPr>
        <p:txBody>
          <a:bodyPr bIns="45000" lIns="90000" rIns="90000" tIns="45000" wrap="none"/>
          <a:p>
            <a:pPr algn="just">
              <a:lnSpc>
                <a:spcPct val="100000"/>
              </a:lnSpc>
            </a:pPr>
            <a:r>
              <a:rPr b="1" lang="es-ES" sz="3200" u="sng">
                <a:latin typeface="Arial"/>
                <a:ea typeface="Droid Sans"/>
              </a:rPr>
              <a:t>Cantidad</a:t>
            </a:r>
            <a:r>
              <a:rPr lang="es-ES" sz="3200">
                <a:latin typeface="Arial"/>
                <a:ea typeface="Droid Sans"/>
              </a:rPr>
              <a:t>: 600g</a:t>
            </a:r>
            <a:endParaRPr/>
          </a:p>
          <a:p>
            <a:pPr algn="just">
              <a:lnSpc>
                <a:spcPct val="100000"/>
              </a:lnSpc>
            </a:pPr>
            <a:r>
              <a:rPr lang="es-ES" sz="3200">
                <a:latin typeface="Arial"/>
                <a:ea typeface="Droid Sans"/>
              </a:rPr>
              <a:t>   </a:t>
            </a:r>
            <a:r>
              <a:rPr b="1" lang="es-ES" sz="3200" u="sng">
                <a:latin typeface="Arial"/>
                <a:ea typeface="Droid Sans"/>
              </a:rPr>
              <a:t>Precio</a:t>
            </a:r>
            <a:r>
              <a:rPr lang="es-ES" sz="3200">
                <a:latin typeface="Arial"/>
                <a:ea typeface="Droid Sans"/>
              </a:rPr>
              <a:t>: 4,13€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71640" y="1115640"/>
            <a:ext cx="9792360" cy="4383720"/>
          </a:xfrm>
          <a:prstGeom prst="rect">
            <a:avLst/>
          </a:prstGeom>
        </p:spPr>
        <p:txBody>
          <a:bodyPr bIns="0" lIns="0" rIns="0" tIns="0"/>
          <a:p>
            <a:pPr algn="ctr">
              <a:lnSpc>
                <a:spcPct val="100000"/>
              </a:lnSpc>
            </a:pPr>
            <a:r>
              <a:rPr b="1" i="1" lang="es-ES" sz="3800">
                <a:latin typeface="Arial"/>
                <a:ea typeface="Droid Sans"/>
              </a:rPr>
              <a:t>13.Bollos de marañuela “HORNO DE LUANCO”</a:t>
            </a:r>
            <a:endParaRPr/>
          </a:p>
          <a:p>
            <a:pPr algn="just">
              <a:lnSpc>
                <a:spcPct val="100000"/>
              </a:lnSpc>
            </a:pPr>
            <a:r>
              <a:rPr lang="es-ES" sz="3200">
                <a:latin typeface="Arial"/>
                <a:ea typeface="Droid Sans"/>
              </a:rPr>
              <a:t>   </a:t>
            </a:r>
            <a:r>
              <a:rPr lang="es-ES" sz="3200">
                <a:latin typeface="Arial"/>
                <a:ea typeface="Droid Sans"/>
              </a:rPr>
              <a:t>Dulce asturiano típico, elaborado artesanalmente siguiendo el método tradicional, con harina, azúcar, huevos, mantequilla cocida, impulsor y raspadura de limón. La máxima calidad de la materia prima que lo componen y su esmerada elaboración le proporcionan un inconfundible sabor que lo convierten en un dulce. Exquisito al paladar.</a:t>
            </a:r>
            <a:endParaRPr/>
          </a:p>
          <a:p>
            <a:pPr algn="just">
              <a:lnSpc>
                <a:spcPct val="100000"/>
              </a:lnSpc>
            </a:pPr>
            <a:r>
              <a:rPr lang="es-ES" sz="3200">
                <a:latin typeface="Arial"/>
                <a:ea typeface="Droid Sans"/>
              </a:rPr>
              <a:t>   </a:t>
            </a:r>
            <a:r>
              <a:rPr b="1" lang="es-ES" sz="3200" u="sng">
                <a:latin typeface="Arial"/>
                <a:ea typeface="Droid Sans"/>
              </a:rPr>
              <a:t>Cantidad</a:t>
            </a:r>
            <a:r>
              <a:rPr lang="es-ES" sz="3200">
                <a:latin typeface="Arial"/>
                <a:ea typeface="Droid Sans"/>
              </a:rPr>
              <a:t>: 12 unidades</a:t>
            </a:r>
            <a:endParaRPr/>
          </a:p>
          <a:p>
            <a:pPr algn="just">
              <a:lnSpc>
                <a:spcPct val="100000"/>
              </a:lnSpc>
            </a:pPr>
            <a:r>
              <a:rPr lang="es-ES" sz="3200">
                <a:latin typeface="Arial"/>
                <a:ea typeface="Droid Sans"/>
              </a:rPr>
              <a:t>   </a:t>
            </a:r>
            <a:r>
              <a:rPr b="1" lang="es-ES" sz="3200" u="sng">
                <a:latin typeface="Arial"/>
                <a:ea typeface="Droid Sans"/>
              </a:rPr>
              <a:t>Precio</a:t>
            </a:r>
            <a:r>
              <a:rPr lang="es-ES" sz="3200">
                <a:latin typeface="Arial"/>
                <a:ea typeface="Droid Sans"/>
              </a:rPr>
              <a:t>: 7,70€</a:t>
            </a:r>
            <a:endParaRPr/>
          </a:p>
          <a:p>
            <a:pPr algn="just">
              <a:lnSpc>
                <a:spcPct val="100000"/>
              </a:lnSpc>
            </a:pPr>
            <a:r>
              <a:rPr lang="es-ES" sz="3200">
                <a:latin typeface="Arial"/>
                <a:ea typeface="Droid Sans"/>
              </a:rPr>
              <a:t>  </a:t>
            </a:r>
            <a:endParaRPr/>
          </a:p>
        </p:txBody>
      </p:sp>
      <p:pic>
        <p:nvPicPr>
          <p:cNvPr descr="" id="113" name="2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6552360" y="5004000"/>
            <a:ext cx="2300040" cy="2252160"/>
          </a:xfrm>
          <a:prstGeom prst="rect">
            <a:avLst/>
          </a:prstGeom>
        </p:spPr>
      </p:pic>
      <p:sp>
        <p:nvSpPr>
          <p:cNvPr id="114" name="CustomShape 2"/>
          <p:cNvSpPr/>
          <p:nvPr/>
        </p:nvSpPr>
        <p:spPr>
          <a:xfrm>
            <a:off x="575640" y="14040"/>
            <a:ext cx="9070920" cy="1261440"/>
          </a:xfrm>
          <a:prstGeom prst="rect">
            <a:avLst/>
          </a:prstGeom>
        </p:spPr>
        <p:txBody>
          <a:bodyPr anchor="ctr" bIns="0" lIns="0" rIns="0" tIns="0"/>
          <a:p>
            <a:pPr>
              <a:lnSpc>
                <a:spcPct val="100000"/>
              </a:lnSpc>
            </a:pPr>
            <a:r>
              <a:rPr b="1" lang="es-ES" sz="4400" u="sng">
                <a:solidFill>
                  <a:srgbClr val="000000"/>
                </a:solidFill>
                <a:latin typeface="Arial"/>
              </a:rPr>
              <a:t>GASTRONOMÍA ASTURIANA</a:t>
            </a:r>
            <a:endParaRPr/>
          </a:p>
        </p:txBody>
      </p:sp>
    </p:spTree>
  </p:cSld>
  <p:timing>
    <p:tnLst>
      <p:par>
        <p:cTn dur="indefinite" id="25" nodeType="tmRoot" restart="never">
          <p:childTnLst>
            <p:seq>
              <p:cTn id="2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476280" y="1187640"/>
            <a:ext cx="8869320" cy="4383720"/>
          </a:xfrm>
          <a:prstGeom prst="rect">
            <a:avLst/>
          </a:prstGeom>
        </p:spPr>
        <p:txBody>
          <a:bodyPr bIns="0" lIns="0" rIns="0" tIns="0"/>
          <a:p>
            <a:pPr algn="ctr">
              <a:lnSpc>
                <a:spcPct val="100000"/>
              </a:lnSpc>
            </a:pPr>
            <a:r>
              <a:rPr b="1" i="1" lang="es-ES" sz="3200">
                <a:latin typeface="Arial"/>
                <a:ea typeface="Droid Sans"/>
              </a:rPr>
              <a:t>14.Bombones “PIEDRES DE DON PELAYO</a:t>
            </a:r>
            <a:r>
              <a:rPr b="1" lang="es-ES" sz="3200" u="sng">
                <a:latin typeface="Arial"/>
                <a:ea typeface="Droid Sans"/>
              </a:rPr>
              <a:t>”</a:t>
            </a:r>
            <a:endParaRPr/>
          </a:p>
          <a:p>
            <a:pPr algn="just">
              <a:lnSpc>
                <a:spcPct val="100000"/>
              </a:lnSpc>
            </a:pPr>
            <a:r>
              <a:rPr lang="es-ES" sz="2600">
                <a:latin typeface="Arial"/>
                <a:ea typeface="Droid Sans"/>
              </a:rPr>
              <a:t>    </a:t>
            </a:r>
            <a:r>
              <a:rPr lang="es-ES" sz="2600">
                <a:latin typeface="Arial"/>
                <a:ea typeface="Droid Sans"/>
              </a:rPr>
              <a:t>Exquisita combinación de diferentes coberturas de bombón de chocolate y crocant de almendra caramelizada. Una explosión de sabor en para paladear en momentos especiales.</a:t>
            </a:r>
            <a:endParaRPr/>
          </a:p>
          <a:p>
            <a:pPr algn="just">
              <a:lnSpc>
                <a:spcPct val="100000"/>
              </a:lnSpc>
            </a:pPr>
            <a:r>
              <a:rPr lang="es-ES" sz="2600">
                <a:latin typeface="Arial"/>
                <a:ea typeface="Droid Sans"/>
              </a:rPr>
              <a:t>    </a:t>
            </a:r>
            <a:r>
              <a:rPr lang="es-ES" sz="2600">
                <a:latin typeface="Arial"/>
                <a:ea typeface="Droid Sans"/>
              </a:rPr>
              <a:t>No requiere conservación en frío, siendo una temperatura adecuada para el mantenimiento de todas sus propiedades entre los 17º y los 21º centígrados.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es-ES" sz="2600">
                <a:latin typeface="Arial"/>
                <a:ea typeface="Droid Sans"/>
              </a:rPr>
              <a:t>    </a:t>
            </a:r>
            <a:r>
              <a:rPr b="1" lang="es-ES" sz="2600" u="sng">
                <a:latin typeface="Arial"/>
                <a:ea typeface="Droid Sans"/>
              </a:rPr>
              <a:t>Cantidad</a:t>
            </a:r>
            <a:r>
              <a:rPr lang="es-ES" sz="2600">
                <a:latin typeface="Arial"/>
                <a:ea typeface="Droid Sans"/>
              </a:rPr>
              <a:t>: 200g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es-ES" sz="2600">
                <a:latin typeface="Arial"/>
                <a:ea typeface="Droid Sans"/>
              </a:rPr>
              <a:t>    </a:t>
            </a:r>
            <a:r>
              <a:rPr b="1" lang="es-ES" sz="2600" u="sng">
                <a:latin typeface="Arial"/>
                <a:ea typeface="Droid Sans"/>
              </a:rPr>
              <a:t>Precio</a:t>
            </a:r>
            <a:r>
              <a:rPr lang="es-ES" sz="2600">
                <a:latin typeface="Arial"/>
                <a:ea typeface="Droid Sans"/>
              </a:rPr>
              <a:t>: 7,15€</a:t>
            </a:r>
            <a:endParaRPr/>
          </a:p>
        </p:txBody>
      </p:sp>
      <p:pic>
        <p:nvPicPr>
          <p:cNvPr descr="" id="116" name="2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5256360" y="4131720"/>
            <a:ext cx="3821400" cy="2959560"/>
          </a:xfrm>
          <a:prstGeom prst="rect">
            <a:avLst/>
          </a:prstGeom>
        </p:spPr>
      </p:pic>
      <p:sp>
        <p:nvSpPr>
          <p:cNvPr id="117" name="CustomShape 2"/>
          <p:cNvSpPr/>
          <p:nvPr/>
        </p:nvSpPr>
        <p:spPr>
          <a:xfrm>
            <a:off x="503640" y="14040"/>
            <a:ext cx="9070920" cy="1261440"/>
          </a:xfrm>
          <a:prstGeom prst="rect">
            <a:avLst/>
          </a:prstGeom>
        </p:spPr>
        <p:txBody>
          <a:bodyPr anchor="ctr" bIns="0" lIns="0" rIns="0" tIns="0"/>
          <a:p>
            <a:pPr>
              <a:lnSpc>
                <a:spcPct val="100000"/>
              </a:lnSpc>
            </a:pPr>
            <a:r>
              <a:rPr b="1" lang="es-ES" sz="4400" u="sng">
                <a:solidFill>
                  <a:srgbClr val="000000"/>
                </a:solidFill>
                <a:latin typeface="Arial"/>
              </a:rPr>
              <a:t>GASTRONOMÍA ASTURIANA</a:t>
            </a:r>
            <a:endParaRPr/>
          </a:p>
        </p:txBody>
      </p:sp>
    </p:spTree>
  </p:cSld>
  <p:timing>
    <p:tnLst>
      <p:par>
        <p:cTn dur="indefinite" id="27" nodeType="tmRoot" restart="never">
          <p:childTnLst>
            <p:seq>
              <p:cTn id="2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431640" y="1008000"/>
            <a:ext cx="8869320" cy="5975280"/>
          </a:xfrm>
          <a:prstGeom prst="rect">
            <a:avLst/>
          </a:prstGeom>
        </p:spPr>
        <p:txBody>
          <a:bodyPr bIns="0" lIns="0" rIns="0" tIns="0"/>
          <a:p>
            <a:pPr algn="ctr">
              <a:lnSpc>
                <a:spcPct val="100000"/>
              </a:lnSpc>
            </a:pPr>
            <a:r>
              <a:rPr lang="es-ES" sz="4400">
                <a:solidFill>
                  <a:srgbClr val="ff3333"/>
                </a:solidFill>
                <a:latin typeface="Arial"/>
                <a:ea typeface="Droid Sans"/>
              </a:rPr>
              <a:t>  </a:t>
            </a:r>
            <a:r>
              <a:rPr b="1" i="1" lang="es-ES" sz="3600">
                <a:solidFill>
                  <a:srgbClr val="000000"/>
                </a:solidFill>
                <a:latin typeface="Arial"/>
                <a:ea typeface="Droid Sans"/>
              </a:rPr>
              <a:t>15.Crema de miel “LA PUELA”</a:t>
            </a:r>
            <a:endParaRPr/>
          </a:p>
          <a:p>
            <a:pPr algn="just">
              <a:lnSpc>
                <a:spcPct val="100000"/>
              </a:lnSpc>
            </a:pPr>
            <a:r>
              <a:rPr b="1" i="1" lang="es-ES" sz="3600">
                <a:solidFill>
                  <a:srgbClr val="000000"/>
                </a:solidFill>
                <a:latin typeface="Arial"/>
                <a:ea typeface="Droid Sans"/>
              </a:rPr>
              <a:t>    </a:t>
            </a:r>
            <a:r>
              <a:rPr lang="es-ES" sz="3200">
                <a:solidFill>
                  <a:srgbClr val="000000"/>
                </a:solidFill>
                <a:latin typeface="Arial"/>
                <a:ea typeface="Droid Sans"/>
              </a:rPr>
              <a:t>Producto de sabor único y gran calidad. Es una miel de cristalización fina que se mantiene estable en el tiempo y permite untar sin derramar el producto, además mantiene las cualidades durante mayor tiempo.</a:t>
            </a:r>
            <a:endParaRPr/>
          </a:p>
          <a:p>
            <a:pPr algn="just">
              <a:lnSpc>
                <a:spcPct val="100000"/>
              </a:lnSpc>
            </a:pPr>
            <a:r>
              <a:rPr lang="es-ES" sz="2800">
                <a:solidFill>
                  <a:srgbClr val="ff3333"/>
                </a:solidFill>
                <a:latin typeface="Arial"/>
                <a:ea typeface="Droid Sans"/>
              </a:rPr>
              <a:t>   </a:t>
            </a:r>
            <a:r>
              <a:rPr b="1" lang="es-ES" sz="2800" u="sng">
                <a:solidFill>
                  <a:srgbClr val="ff3333"/>
                </a:solidFill>
                <a:latin typeface="Arial"/>
                <a:ea typeface="Droid Sans"/>
              </a:rPr>
              <a:t>Cantidad</a:t>
            </a:r>
            <a:r>
              <a:rPr lang="es-ES" sz="2800">
                <a:solidFill>
                  <a:srgbClr val="ff3333"/>
                </a:solidFill>
                <a:latin typeface="Arial"/>
                <a:ea typeface="Droid Sans"/>
              </a:rPr>
              <a:t>: 300g</a:t>
            </a:r>
            <a:endParaRPr/>
          </a:p>
          <a:p>
            <a:pPr algn="just">
              <a:lnSpc>
                <a:spcPct val="100000"/>
              </a:lnSpc>
            </a:pPr>
            <a:r>
              <a:rPr lang="es-ES" sz="2800">
                <a:solidFill>
                  <a:srgbClr val="ff3333"/>
                </a:solidFill>
                <a:latin typeface="Arial"/>
                <a:ea typeface="Droid Sans"/>
              </a:rPr>
              <a:t>   </a:t>
            </a:r>
            <a:r>
              <a:rPr b="1" lang="es-ES" sz="2800" u="sng">
                <a:solidFill>
                  <a:srgbClr val="ff3333"/>
                </a:solidFill>
                <a:latin typeface="Arial"/>
                <a:ea typeface="Droid Sans"/>
              </a:rPr>
              <a:t>Precio</a:t>
            </a:r>
            <a:r>
              <a:rPr lang="es-ES" sz="2800">
                <a:solidFill>
                  <a:srgbClr val="ff3333"/>
                </a:solidFill>
                <a:latin typeface="Arial"/>
                <a:ea typeface="Droid Sans"/>
              </a:rPr>
              <a:t>: 5,39€</a:t>
            </a:r>
            <a:endParaRPr/>
          </a:p>
        </p:txBody>
      </p:sp>
      <p:pic>
        <p:nvPicPr>
          <p:cNvPr descr="" id="119" name="2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5011560" y="4392000"/>
            <a:ext cx="4636440" cy="3060000"/>
          </a:xfrm>
          <a:prstGeom prst="rect">
            <a:avLst/>
          </a:prstGeom>
        </p:spPr>
      </p:pic>
      <p:sp>
        <p:nvSpPr>
          <p:cNvPr id="120" name="CustomShape 2"/>
          <p:cNvSpPr/>
          <p:nvPr/>
        </p:nvSpPr>
        <p:spPr>
          <a:xfrm>
            <a:off x="575640" y="14040"/>
            <a:ext cx="9070920" cy="1261440"/>
          </a:xfrm>
          <a:prstGeom prst="rect">
            <a:avLst/>
          </a:prstGeom>
        </p:spPr>
        <p:txBody>
          <a:bodyPr anchor="ctr" bIns="0" lIns="0" rIns="0" tIns="0"/>
          <a:p>
            <a:pPr>
              <a:lnSpc>
                <a:spcPct val="100000"/>
              </a:lnSpc>
            </a:pPr>
            <a:r>
              <a:rPr b="1" lang="es-ES" sz="4400" u="sng">
                <a:solidFill>
                  <a:srgbClr val="000000"/>
                </a:solidFill>
                <a:latin typeface="Arial"/>
              </a:rPr>
              <a:t>GASTRONOMÍA ASTURIANA</a:t>
            </a:r>
            <a:endParaRPr/>
          </a:p>
        </p:txBody>
      </p:sp>
    </p:spTree>
  </p:cSld>
  <p:timing>
    <p:tnLst>
      <p:par>
        <p:cTn dur="indefinite" id="29" nodeType="tmRoot" restart="never">
          <p:childTnLst>
            <p:seq>
              <p:cTn id="3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431640" y="1115640"/>
            <a:ext cx="8869320" cy="4384080"/>
          </a:xfrm>
          <a:prstGeom prst="rect">
            <a:avLst/>
          </a:prstGeom>
        </p:spPr>
        <p:txBody>
          <a:bodyPr bIns="0" lIns="0" rIns="0" tIns="0"/>
          <a:p>
            <a:pPr algn="ctr">
              <a:lnSpc>
                <a:spcPct val="100000"/>
              </a:lnSpc>
            </a:pPr>
            <a:r>
              <a:rPr b="1" i="1" lang="es-ES" sz="3200">
                <a:latin typeface="Arial"/>
                <a:ea typeface="Droid Sans"/>
              </a:rPr>
              <a:t>16.Galletas de manzana “TIERRA ASTUR”</a:t>
            </a:r>
            <a:endParaRPr/>
          </a:p>
          <a:p>
            <a:pPr algn="just">
              <a:lnSpc>
                <a:spcPct val="100000"/>
              </a:lnSpc>
            </a:pPr>
            <a:r>
              <a:rPr lang="es-ES" sz="2800">
                <a:latin typeface="Arial"/>
                <a:ea typeface="Droid Sans"/>
              </a:rPr>
              <a:t>   </a:t>
            </a:r>
            <a:r>
              <a:rPr lang="es-ES" sz="2800">
                <a:latin typeface="Arial"/>
                <a:ea typeface="Droid Sans"/>
              </a:rPr>
              <a:t>Están elaboradas de forma artesanal en exclusiva para nuestra marca bajo los más estrictos controles de calidad con los ingredientes más tradicionales, y con un agradable aroma y sabor a manzana, que le viene dado por la utilización de auténtica mermelada de manzana en su producción.</a:t>
            </a:r>
            <a:endParaRPr/>
          </a:p>
          <a:p>
            <a:pPr algn="just">
              <a:lnSpc>
                <a:spcPct val="100000"/>
              </a:lnSpc>
            </a:pPr>
            <a:r>
              <a:rPr lang="es-ES" sz="2800">
                <a:latin typeface="Arial"/>
                <a:ea typeface="Droid Sans"/>
              </a:rPr>
              <a:t>  </a:t>
            </a:r>
            <a:r>
              <a:rPr b="1" lang="es-ES" sz="2800">
                <a:latin typeface="Arial"/>
                <a:ea typeface="Droid Sans"/>
              </a:rPr>
              <a:t> </a:t>
            </a:r>
            <a:r>
              <a:rPr b="1" lang="es-ES" sz="2800" u="sng">
                <a:latin typeface="Arial"/>
                <a:ea typeface="Droid Sans"/>
              </a:rPr>
              <a:t>Cantidad</a:t>
            </a:r>
            <a:r>
              <a:rPr lang="es-ES" sz="2800">
                <a:latin typeface="Arial"/>
                <a:ea typeface="Droid Sans"/>
              </a:rPr>
              <a:t>: 380g</a:t>
            </a:r>
            <a:endParaRPr/>
          </a:p>
          <a:p>
            <a:pPr algn="just">
              <a:lnSpc>
                <a:spcPct val="100000"/>
              </a:lnSpc>
            </a:pPr>
            <a:r>
              <a:rPr lang="es-ES" sz="2800">
                <a:latin typeface="Arial"/>
                <a:ea typeface="Droid Sans"/>
              </a:rPr>
              <a:t>   </a:t>
            </a:r>
            <a:r>
              <a:rPr b="1" lang="es-ES" sz="2800" u="sng">
                <a:latin typeface="Arial"/>
                <a:ea typeface="Droid Sans"/>
              </a:rPr>
              <a:t>Precio</a:t>
            </a:r>
            <a:r>
              <a:rPr lang="es-ES" sz="2800">
                <a:latin typeface="Arial"/>
                <a:ea typeface="Droid Sans"/>
              </a:rPr>
              <a:t>: 6,55€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pic>
        <p:nvPicPr>
          <p:cNvPr descr="" id="122" name="2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5256360" y="4258080"/>
            <a:ext cx="2951640" cy="3013200"/>
          </a:xfrm>
          <a:prstGeom prst="rect">
            <a:avLst/>
          </a:prstGeom>
        </p:spPr>
      </p:pic>
      <p:sp>
        <p:nvSpPr>
          <p:cNvPr id="123" name="CustomShape 2"/>
          <p:cNvSpPr/>
          <p:nvPr/>
        </p:nvSpPr>
        <p:spPr>
          <a:xfrm>
            <a:off x="431640" y="14040"/>
            <a:ext cx="9070920" cy="1261440"/>
          </a:xfrm>
          <a:prstGeom prst="rect">
            <a:avLst/>
          </a:prstGeom>
        </p:spPr>
        <p:txBody>
          <a:bodyPr anchor="ctr" bIns="0" lIns="0" rIns="0" tIns="0"/>
          <a:p>
            <a:pPr>
              <a:lnSpc>
                <a:spcPct val="100000"/>
              </a:lnSpc>
            </a:pPr>
            <a:r>
              <a:rPr b="1" lang="es-ES" sz="4400" u="sng">
                <a:solidFill>
                  <a:srgbClr val="000000"/>
                </a:solidFill>
                <a:latin typeface="Arial"/>
              </a:rPr>
              <a:t>GASTRONOMÍA ASTURIANA</a:t>
            </a:r>
            <a:endParaRPr/>
          </a:p>
        </p:txBody>
      </p:sp>
    </p:spTree>
  </p:cSld>
  <p:timing>
    <p:tnLst>
      <p:par>
        <p:cTn dur="indefinite" id="31" nodeType="tmRoot" restart="never">
          <p:childTnLst>
            <p:seq>
              <p:cTn id="3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287640" y="1115640"/>
            <a:ext cx="9086400" cy="4384080"/>
          </a:xfrm>
          <a:prstGeom prst="rect">
            <a:avLst/>
          </a:prstGeom>
        </p:spPr>
        <p:txBody>
          <a:bodyPr bIns="0" lIns="0" rIns="0" tIns="0"/>
          <a:p>
            <a:pPr algn="ctr">
              <a:lnSpc>
                <a:spcPct val="100000"/>
              </a:lnSpc>
            </a:pPr>
            <a:r>
              <a:rPr b="1" i="1" lang="es-ES" sz="3200">
                <a:latin typeface="Arial"/>
                <a:ea typeface="Droid Sans"/>
              </a:rPr>
              <a:t>17.Castañas en almíbar “TIERRA DEL ARTESANO”</a:t>
            </a:r>
            <a:endParaRPr/>
          </a:p>
          <a:p>
            <a:pPr algn="just">
              <a:lnSpc>
                <a:spcPct val="100000"/>
              </a:lnSpc>
            </a:pPr>
            <a:r>
              <a:rPr lang="es-ES" sz="3200">
                <a:latin typeface="Arial"/>
                <a:ea typeface="Droid Sans"/>
              </a:rPr>
              <a:t>   </a:t>
            </a:r>
            <a:r>
              <a:rPr lang="es-ES" sz="3200">
                <a:latin typeface="Arial"/>
                <a:ea typeface="Droid Sans"/>
              </a:rPr>
              <a:t>Castañas seleccionadas, peladas a mano y cocidas a fuego lento, en un baño de almíbar, para llegar a su domicilio con todas las garantías de la calidad y la tradición asturianas. Sorprenda a sus comensales con un plato delicioso y totalmente artesanal.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es-ES" sz="3200">
                <a:latin typeface="Arial"/>
                <a:ea typeface="Droid Sans"/>
              </a:rPr>
              <a:t>   </a:t>
            </a:r>
            <a:r>
              <a:rPr b="1" lang="es-ES" sz="3200" u="sng">
                <a:latin typeface="Arial"/>
                <a:ea typeface="Droid Sans"/>
              </a:rPr>
              <a:t>Cantidad</a:t>
            </a:r>
            <a:r>
              <a:rPr lang="es-ES" sz="3200">
                <a:latin typeface="Arial"/>
                <a:ea typeface="Droid Sans"/>
              </a:rPr>
              <a:t>: 350g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es-ES" sz="3200">
                <a:latin typeface="Arial"/>
                <a:ea typeface="Droid Sans"/>
              </a:rPr>
              <a:t>    </a:t>
            </a:r>
            <a:r>
              <a:rPr b="1" lang="es-ES" sz="3200" u="sng">
                <a:latin typeface="Arial"/>
                <a:ea typeface="Droid Sans"/>
              </a:rPr>
              <a:t>Precio</a:t>
            </a:r>
            <a:r>
              <a:rPr lang="es-ES" sz="3200">
                <a:latin typeface="Arial"/>
                <a:ea typeface="Droid Sans"/>
              </a:rPr>
              <a:t>:  6,55€</a:t>
            </a:r>
            <a:endParaRPr/>
          </a:p>
          <a:p>
            <a:pPr algn="just">
              <a:lnSpc>
                <a:spcPct val="100000"/>
              </a:lnSpc>
            </a:pPr>
            <a:r>
              <a:rPr lang="es-ES" sz="3200">
                <a:latin typeface="Arial"/>
                <a:ea typeface="Droid Sans"/>
              </a:rPr>
              <a:t>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es-ES" sz="3200">
                <a:latin typeface="Arial"/>
                <a:ea typeface="Droid Sans"/>
              </a:rPr>
              <a:t>  </a:t>
            </a:r>
            <a:endParaRPr/>
          </a:p>
        </p:txBody>
      </p:sp>
      <p:pic>
        <p:nvPicPr>
          <p:cNvPr descr="" id="125" name="2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6336000" y="4536000"/>
            <a:ext cx="2952000" cy="2951640"/>
          </a:xfrm>
          <a:prstGeom prst="rect">
            <a:avLst/>
          </a:prstGeom>
        </p:spPr>
      </p:pic>
      <p:sp>
        <p:nvSpPr>
          <p:cNvPr id="126" name="CustomShape 2"/>
          <p:cNvSpPr/>
          <p:nvPr/>
        </p:nvSpPr>
        <p:spPr>
          <a:xfrm>
            <a:off x="575640" y="14040"/>
            <a:ext cx="9070920" cy="1261440"/>
          </a:xfrm>
          <a:prstGeom prst="rect">
            <a:avLst/>
          </a:prstGeom>
        </p:spPr>
        <p:txBody>
          <a:bodyPr anchor="ctr" bIns="0" lIns="0" rIns="0" tIns="0"/>
          <a:p>
            <a:pPr>
              <a:lnSpc>
                <a:spcPct val="100000"/>
              </a:lnSpc>
            </a:pPr>
            <a:r>
              <a:rPr b="1" lang="es-ES" sz="4400" u="sng">
                <a:solidFill>
                  <a:srgbClr val="000000"/>
                </a:solidFill>
                <a:latin typeface="Arial"/>
              </a:rPr>
              <a:t>GASTRONOMÍA ASTURIANA</a:t>
            </a:r>
            <a:endParaRPr/>
          </a:p>
        </p:txBody>
      </p:sp>
    </p:spTree>
  </p:cSld>
  <p:timing>
    <p:tnLst>
      <p:par>
        <p:cTn dur="indefinite" id="33" nodeType="tmRoot" restart="never">
          <p:childTnLst>
            <p:seq>
              <p:cTn id="3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544320" y="179280"/>
            <a:ext cx="9070920" cy="126144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es-ES" sz="4400" u="sng">
                <a:latin typeface="Arial"/>
              </a:rPr>
              <a:t>PRODUCTOS DE ASTURIAS</a:t>
            </a:r>
            <a:endParaRPr/>
          </a:p>
        </p:txBody>
      </p:sp>
      <p:sp>
        <p:nvSpPr>
          <p:cNvPr id="128" name="CustomShape 2"/>
          <p:cNvSpPr/>
          <p:nvPr/>
        </p:nvSpPr>
        <p:spPr>
          <a:xfrm>
            <a:off x="554760" y="1640520"/>
            <a:ext cx="8869320" cy="4383720"/>
          </a:xfrm>
          <a:prstGeom prst="rect">
            <a:avLst/>
          </a:prstGeom>
        </p:spPr>
        <p:txBody>
          <a:bodyPr bIns="0" lIns="0" rIns="0" tIns="0"/>
          <a:p>
            <a:pPr algn="ctr">
              <a:lnSpc>
                <a:spcPct val="100000"/>
              </a:lnSpc>
            </a:pPr>
            <a:r>
              <a:rPr b="1" i="1" lang="es-ES" sz="3200">
                <a:latin typeface="Arial"/>
                <a:ea typeface="Droid Sans"/>
              </a:rPr>
              <a:t>18.Montera picona</a:t>
            </a:r>
            <a:endParaRPr/>
          </a:p>
          <a:p>
            <a:pPr algn="just">
              <a:lnSpc>
                <a:spcPct val="100000"/>
              </a:lnSpc>
            </a:pPr>
            <a:r>
              <a:rPr lang="es-ES" sz="3200">
                <a:latin typeface="Arial"/>
                <a:ea typeface="Droid Sans"/>
              </a:rPr>
              <a:t>   </a:t>
            </a:r>
            <a:r>
              <a:rPr lang="es-ES" sz="3200">
                <a:latin typeface="Arial"/>
                <a:ea typeface="Droid Sans"/>
              </a:rPr>
              <a:t>La montera picona no se emplea en la vida cotidiana, aunque se mantiene como un símbolo de asturiana y es parte del traje tradicional asturiano. Se usa en fiestas, actos folclóricos y como parte de la indumentaria común de las bandas de gaitas.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es-ES" sz="3200">
                <a:latin typeface="Arial"/>
                <a:ea typeface="Droid Sans"/>
              </a:rPr>
              <a:t>   </a:t>
            </a:r>
            <a:r>
              <a:rPr b="1" lang="es-ES" sz="3200" u="sng">
                <a:latin typeface="Arial"/>
                <a:ea typeface="Droid Sans"/>
              </a:rPr>
              <a:t>Precio</a:t>
            </a:r>
            <a:r>
              <a:rPr b="1" lang="es-ES" sz="3200">
                <a:latin typeface="Arial"/>
                <a:ea typeface="Droid Sans"/>
              </a:rPr>
              <a:t>: </a:t>
            </a:r>
            <a:r>
              <a:rPr lang="es-ES" sz="3200">
                <a:latin typeface="Arial"/>
                <a:ea typeface="Droid Sans"/>
              </a:rPr>
              <a:t>8.00 €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129" name="CustomShape 3"/>
          <p:cNvSpPr/>
          <p:nvPr/>
        </p:nvSpPr>
        <p:spPr>
          <a:xfrm>
            <a:off x="4989600" y="3569760"/>
            <a:ext cx="180000" cy="5248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0" name="CustomShape 4"/>
          <p:cNvSpPr/>
          <p:nvPr/>
        </p:nvSpPr>
        <p:spPr>
          <a:xfrm>
            <a:off x="4989600" y="3569760"/>
            <a:ext cx="180000" cy="5248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31" name="5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5472360" y="5004000"/>
            <a:ext cx="2860560" cy="2231280"/>
          </a:xfrm>
          <a:prstGeom prst="rect">
            <a:avLst/>
          </a:prstGeom>
        </p:spPr>
      </p:pic>
    </p:spTree>
  </p:cSld>
  <p:timing>
    <p:tnLst>
      <p:par>
        <p:cTn dur="indefinite" id="35" nodeType="tmRoot" restart="never">
          <p:childTnLst>
            <p:seq>
              <p:cTn id="3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489960" y="1113840"/>
            <a:ext cx="9070920" cy="126144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i="1" lang="es-ES" sz="4000">
                <a:latin typeface="Arial"/>
              </a:rPr>
              <a:t>01.Queso “afuega'l pitu atrancau tierra de tineo” rojo</a:t>
            </a:r>
            <a:endParaRPr/>
          </a:p>
        </p:txBody>
      </p:sp>
      <p:sp>
        <p:nvSpPr>
          <p:cNvPr id="69" name="CustomShape 2"/>
          <p:cNvSpPr/>
          <p:nvPr/>
        </p:nvSpPr>
        <p:spPr>
          <a:xfrm>
            <a:off x="215640" y="1835640"/>
            <a:ext cx="8869320" cy="524772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es-ES" sz="2800">
                <a:latin typeface="Arial"/>
                <a:ea typeface="Droid Sans"/>
              </a:rPr>
              <a:t>   </a:t>
            </a:r>
            <a:endParaRPr/>
          </a:p>
          <a:p>
            <a:pPr algn="just">
              <a:lnSpc>
                <a:spcPct val="100000"/>
              </a:lnSpc>
            </a:pPr>
            <a:r>
              <a:rPr lang="es-ES" sz="2800">
                <a:latin typeface="Arial"/>
                <a:ea typeface="Droid Sans"/>
              </a:rPr>
              <a:t>Elaborado con leche pasteurizada de vaca, fermentos lácticos, sal y cuajo animal. Puede tener moho en su corteza, ya que el mismo forma parte de su proceso natural de maduración, y no lleva ningún tratamiento químico anti moho.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es-ES" sz="3200">
                <a:latin typeface="Arial"/>
                <a:ea typeface="Droid Sans"/>
              </a:rPr>
              <a:t>   </a:t>
            </a:r>
            <a:r>
              <a:rPr b="1" lang="es-ES" sz="3200" u="sng">
                <a:latin typeface="Arial"/>
                <a:ea typeface="Droid Sans"/>
              </a:rPr>
              <a:t>Cantidad:</a:t>
            </a:r>
            <a:r>
              <a:rPr lang="es-ES" sz="3200">
                <a:latin typeface="Arial"/>
                <a:ea typeface="Droid Sans"/>
              </a:rPr>
              <a:t> 300g                                  </a:t>
            </a:r>
            <a:endParaRPr/>
          </a:p>
          <a:p>
            <a:pPr algn="just">
              <a:lnSpc>
                <a:spcPct val="100000"/>
              </a:lnSpc>
            </a:pPr>
            <a:r>
              <a:rPr lang="es-ES" sz="3200">
                <a:latin typeface="Arial"/>
                <a:ea typeface="Droid Sans"/>
              </a:rPr>
              <a:t>   </a:t>
            </a:r>
            <a:r>
              <a:rPr b="1" lang="es-ES" sz="3200" u="sng">
                <a:latin typeface="Arial"/>
                <a:ea typeface="Droid Sans"/>
              </a:rPr>
              <a:t>Precio:</a:t>
            </a:r>
            <a:r>
              <a:rPr lang="es-ES" sz="3200">
                <a:latin typeface="Arial"/>
                <a:ea typeface="Droid Sans"/>
              </a:rPr>
              <a:t> 4,34€</a:t>
            </a:r>
            <a:endParaRPr/>
          </a:p>
        </p:txBody>
      </p:sp>
      <p:pic>
        <p:nvPicPr>
          <p:cNvPr descr="" id="70" name="3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4838760" y="5009760"/>
            <a:ext cx="3239280" cy="2530800"/>
          </a:xfrm>
          <a:prstGeom prst="rect">
            <a:avLst/>
          </a:prstGeom>
        </p:spPr>
      </p:pic>
      <p:sp>
        <p:nvSpPr>
          <p:cNvPr id="71" name="CustomShape 3"/>
          <p:cNvSpPr/>
          <p:nvPr/>
        </p:nvSpPr>
        <p:spPr>
          <a:xfrm>
            <a:off x="504720" y="75240"/>
            <a:ext cx="9070920" cy="126144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es-ES" sz="4400" u="sng">
                <a:latin typeface="Arial"/>
              </a:rPr>
              <a:t>GASTRONOMÍA ASTURIANA</a:t>
            </a: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id="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503640" y="107280"/>
            <a:ext cx="9070920" cy="126144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es-ES" sz="4400" u="sng">
                <a:latin typeface="Arial"/>
              </a:rPr>
              <a:t>PRODUCTOS DE ASTURIAS</a:t>
            </a:r>
            <a:endParaRPr/>
          </a:p>
        </p:txBody>
      </p:sp>
      <p:sp>
        <p:nvSpPr>
          <p:cNvPr id="133" name="CustomShape 2"/>
          <p:cNvSpPr/>
          <p:nvPr/>
        </p:nvSpPr>
        <p:spPr>
          <a:xfrm>
            <a:off x="503640" y="1691640"/>
            <a:ext cx="8869320" cy="4384080"/>
          </a:xfrm>
          <a:prstGeom prst="rect">
            <a:avLst/>
          </a:prstGeom>
        </p:spPr>
        <p:txBody>
          <a:bodyPr bIns="0" lIns="0" rIns="0" tIns="0"/>
          <a:p>
            <a:pPr algn="ctr">
              <a:lnSpc>
                <a:spcPct val="100000"/>
              </a:lnSpc>
            </a:pPr>
            <a:r>
              <a:rPr b="1" i="1" lang="es-ES" sz="3200">
                <a:latin typeface="Arial"/>
                <a:ea typeface="Droid Sans"/>
              </a:rPr>
              <a:t>19.Bandera Asturias (grandes – raso)</a:t>
            </a:r>
            <a:endParaRPr/>
          </a:p>
          <a:p>
            <a:pPr>
              <a:lnSpc>
                <a:spcPct val="100000"/>
              </a:lnSpc>
            </a:pPr>
            <a:r>
              <a:rPr lang="es-ES" sz="3200">
                <a:latin typeface="Arial"/>
                <a:ea typeface="Droid Sans"/>
              </a:rPr>
              <a:t>    </a:t>
            </a:r>
            <a:r>
              <a:rPr lang="es-ES" sz="3200">
                <a:latin typeface="Arial"/>
                <a:ea typeface="Droid Sans"/>
              </a:rPr>
              <a:t>La bandera asturiana con la mítica y famosa   Cruz de la Victoria.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ES" sz="3200">
                <a:latin typeface="Arial"/>
                <a:ea typeface="Droid Sans"/>
              </a:rPr>
              <a:t>   </a:t>
            </a:r>
            <a:r>
              <a:rPr b="1" lang="es-ES" sz="3200" u="sng">
                <a:latin typeface="Arial"/>
                <a:ea typeface="Droid Sans"/>
              </a:rPr>
              <a:t>Medidas</a:t>
            </a:r>
            <a:r>
              <a:rPr lang="es-ES" sz="3200">
                <a:latin typeface="Arial"/>
                <a:ea typeface="Droid Sans"/>
              </a:rPr>
              <a:t>:1x1,5m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ES" sz="3200">
                <a:latin typeface="Arial"/>
                <a:ea typeface="Droid Sans"/>
              </a:rPr>
              <a:t>   </a:t>
            </a:r>
            <a:r>
              <a:rPr b="1" lang="es-ES" sz="3200" u="sng">
                <a:latin typeface="Arial"/>
                <a:ea typeface="Droid Sans"/>
              </a:rPr>
              <a:t>Precio</a:t>
            </a:r>
            <a:r>
              <a:rPr lang="es-ES" sz="3200">
                <a:latin typeface="Arial"/>
                <a:ea typeface="Droid Sans"/>
              </a:rPr>
              <a:t>: 9,50€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34" name="3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4680000" y="3024000"/>
            <a:ext cx="4656600" cy="3278520"/>
          </a:xfrm>
          <a:prstGeom prst="rect">
            <a:avLst/>
          </a:prstGeom>
        </p:spPr>
      </p:pic>
    </p:spTree>
  </p:cSld>
  <p:timing>
    <p:tnLst>
      <p:par>
        <p:cTn dur="indefinite" id="37" nodeType="tmRoot" restart="never">
          <p:childTnLst>
            <p:seq>
              <p:cTn id="3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544320" y="107280"/>
            <a:ext cx="9070920" cy="126144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es-ES" sz="4400" u="sng">
                <a:latin typeface="Arial"/>
              </a:rPr>
              <a:t>PRODUCTOS DE ASTURIAS</a:t>
            </a:r>
            <a:endParaRPr/>
          </a:p>
        </p:txBody>
      </p:sp>
      <p:sp>
        <p:nvSpPr>
          <p:cNvPr id="136" name="CustomShape 2"/>
          <p:cNvSpPr/>
          <p:nvPr/>
        </p:nvSpPr>
        <p:spPr>
          <a:xfrm>
            <a:off x="503640" y="1640160"/>
            <a:ext cx="8869320" cy="4384080"/>
          </a:xfrm>
          <a:prstGeom prst="rect">
            <a:avLst/>
          </a:prstGeom>
        </p:spPr>
        <p:txBody>
          <a:bodyPr bIns="0" lIns="0" rIns="0" tIns="0"/>
          <a:p>
            <a:pPr algn="ctr">
              <a:lnSpc>
                <a:spcPct val="100000"/>
              </a:lnSpc>
            </a:pPr>
            <a:r>
              <a:rPr b="1" i="1" lang="es-ES" sz="3200">
                <a:latin typeface="Arial"/>
                <a:ea typeface="Droid Sans"/>
              </a:rPr>
              <a:t>20.Gorras bordadas Cruz de la Victoria para adultos</a:t>
            </a:r>
            <a:endParaRPr/>
          </a:p>
          <a:p>
            <a:pPr>
              <a:lnSpc>
                <a:spcPct val="100000"/>
              </a:lnSpc>
            </a:pPr>
            <a:r>
              <a:rPr lang="es-ES" sz="3200">
                <a:latin typeface="Arial"/>
                <a:ea typeface="Droid Sans"/>
              </a:rPr>
              <a:t>Talla ÚNICA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ES" sz="3200">
                <a:latin typeface="Arial"/>
                <a:ea typeface="Droid Sans"/>
              </a:rPr>
              <a:t> </a:t>
            </a:r>
            <a:r>
              <a:rPr lang="es-ES" sz="3200">
                <a:latin typeface="Arial"/>
                <a:ea typeface="Droid Sans"/>
              </a:rPr>
              <a:t>Color AZÚL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s-ES" sz="3200" u="sng">
                <a:latin typeface="Arial"/>
                <a:ea typeface="Droid Sans"/>
              </a:rPr>
              <a:t>Precio:</a:t>
            </a:r>
            <a:r>
              <a:rPr lang="es-ES" sz="3200">
                <a:latin typeface="Arial"/>
                <a:ea typeface="Droid Sans"/>
              </a:rPr>
              <a:t>9.00 €</a:t>
            </a:r>
            <a:endParaRPr/>
          </a:p>
          <a:p>
            <a:pPr algn="ctr">
              <a:lnSpc>
                <a:spcPct val="100000"/>
              </a:lnSpc>
            </a:pPr>
            <a:r>
              <a:rPr lang="es-ES" sz="3200">
                <a:latin typeface="Arial"/>
                <a:ea typeface="Droid Sans"/>
              </a:rPr>
              <a:t>                            </a:t>
            </a:r>
            <a:endParaRPr/>
          </a:p>
        </p:txBody>
      </p:sp>
      <p:sp>
        <p:nvSpPr>
          <p:cNvPr id="137" name="CustomShape 3"/>
          <p:cNvSpPr/>
          <p:nvPr/>
        </p:nvSpPr>
        <p:spPr>
          <a:xfrm>
            <a:off x="3407040" y="3423240"/>
            <a:ext cx="3345480" cy="81792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ES" sz="1000">
                <a:solidFill>
                  <a:srgbClr val="000000"/>
                </a:solidFill>
                <a:latin typeface="Arial"/>
                <a:ea typeface="Droid Sans"/>
              </a:rPr>
              <a:t> </a:t>
            </a:r>
            <a:endParaRPr/>
          </a:p>
        </p:txBody>
      </p:sp>
      <p:pic>
        <p:nvPicPr>
          <p:cNvPr descr="" id="138" name="4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5112000" y="2664000"/>
            <a:ext cx="4092840" cy="3847320"/>
          </a:xfrm>
          <a:prstGeom prst="rect">
            <a:avLst/>
          </a:prstGeom>
        </p:spPr>
      </p:pic>
    </p:spTree>
  </p:cSld>
  <p:timing>
    <p:tnLst>
      <p:par>
        <p:cTn dur="indefinite" id="39" nodeType="tmRoot" restart="never">
          <p:childTnLst>
            <p:seq>
              <p:cTn id="4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503640" y="107280"/>
            <a:ext cx="9070920" cy="126144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es-ES" sz="4400" u="sng">
                <a:latin typeface="Arial"/>
              </a:rPr>
              <a:t>PRODUCTOS DE ASTURIAS</a:t>
            </a:r>
            <a:endParaRPr/>
          </a:p>
        </p:txBody>
      </p:sp>
      <p:sp>
        <p:nvSpPr>
          <p:cNvPr id="140" name="CustomShape 2"/>
          <p:cNvSpPr/>
          <p:nvPr/>
        </p:nvSpPr>
        <p:spPr>
          <a:xfrm>
            <a:off x="504000" y="1769040"/>
            <a:ext cx="8869320" cy="438408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</a:pPr>
            <a:r>
              <a:rPr b="1" i="1" lang="es-ES" sz="3200">
                <a:latin typeface="Arial"/>
                <a:ea typeface="Droid Sans"/>
              </a:rPr>
              <a:t>21.Paraguas plegable con la Cruz de la Victoria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 sz="3200">
                <a:latin typeface="Arial"/>
                <a:ea typeface="Droid Sans"/>
              </a:rPr>
              <a:t>Talla ÚNICA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s-ES" sz="3200" u="sng">
                <a:latin typeface="Arial"/>
                <a:ea typeface="Droid Sans"/>
              </a:rPr>
              <a:t>Precio:</a:t>
            </a:r>
            <a:r>
              <a:rPr lang="es-ES" sz="3200">
                <a:latin typeface="Arial"/>
                <a:ea typeface="Droid Sans"/>
              </a:rPr>
              <a:t>12.00 €</a:t>
            </a:r>
            <a:endParaRPr/>
          </a:p>
        </p:txBody>
      </p:sp>
      <p:pic>
        <p:nvPicPr>
          <p:cNvPr descr="" id="141" name="3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4543920" y="2376000"/>
            <a:ext cx="4761360" cy="4761360"/>
          </a:xfrm>
          <a:prstGeom prst="rect">
            <a:avLst/>
          </a:prstGeom>
        </p:spPr>
      </p:pic>
    </p:spTree>
  </p:cSld>
  <p:timing>
    <p:tnLst>
      <p:par>
        <p:cTn dur="indefinite" id="41" nodeType="tmRoot" restart="never">
          <p:childTnLst>
            <p:seq>
              <p:cTn id="4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503640" y="107280"/>
            <a:ext cx="9070920" cy="126144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es-ES" sz="4400" u="sng">
                <a:latin typeface="Arial"/>
              </a:rPr>
              <a:t>PRODUCTOS DE ASTURIAS</a:t>
            </a:r>
            <a:endParaRPr/>
          </a:p>
        </p:txBody>
      </p:sp>
      <p:sp>
        <p:nvSpPr>
          <p:cNvPr id="143" name="CustomShape 2"/>
          <p:cNvSpPr/>
          <p:nvPr/>
        </p:nvSpPr>
        <p:spPr>
          <a:xfrm>
            <a:off x="503640" y="1695600"/>
            <a:ext cx="8869320" cy="4384080"/>
          </a:xfrm>
          <a:prstGeom prst="rect">
            <a:avLst/>
          </a:prstGeom>
        </p:spPr>
        <p:txBody>
          <a:bodyPr bIns="0" lIns="0" rIns="0" tIns="0"/>
          <a:p>
            <a:pPr algn="ctr">
              <a:lnSpc>
                <a:spcPct val="100000"/>
              </a:lnSpc>
            </a:pPr>
            <a:r>
              <a:rPr b="1" i="1" lang="es-ES" sz="3200">
                <a:latin typeface="Arial"/>
                <a:ea typeface="Droid Sans"/>
              </a:rPr>
              <a:t>22.Chanclas Asturias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s-ES" sz="3200" u="sng">
                <a:latin typeface="Arial"/>
                <a:ea typeface="Droid Sans"/>
              </a:rPr>
              <a:t>Tallas:</a:t>
            </a:r>
            <a:r>
              <a:rPr lang="es-ES" sz="3200">
                <a:latin typeface="Arial"/>
                <a:ea typeface="Droid Sans"/>
              </a:rPr>
              <a:t> 47/46 - 41/40 - 39/38 - 37/36 - 35/34 - 33/32 – 27/26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s-ES" sz="3200" u="sng">
                <a:latin typeface="Arial"/>
                <a:ea typeface="Droid Sans"/>
              </a:rPr>
              <a:t>Precio:</a:t>
            </a:r>
            <a:r>
              <a:rPr lang="es-ES" sz="3200">
                <a:latin typeface="Arial"/>
                <a:ea typeface="Droid Sans"/>
              </a:rPr>
              <a:t>12.00 €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descr="" id="144" name="3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4104000" y="3796200"/>
            <a:ext cx="4967280" cy="3547800"/>
          </a:xfrm>
          <a:prstGeom prst="rect">
            <a:avLst/>
          </a:prstGeom>
        </p:spPr>
      </p:pic>
    </p:spTree>
  </p:cSld>
  <p:timing>
    <p:tnLst>
      <p:par>
        <p:cTn dur="indefinite" id="43" nodeType="tmRoot" restart="never">
          <p:childTnLst>
            <p:seq>
              <p:cTn id="4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504360" y="179280"/>
            <a:ext cx="9070920" cy="126144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es-ES" sz="4400" u="sng">
                <a:latin typeface="Arial"/>
              </a:rPr>
              <a:t>PRODUCTOS DE ASTURIAS</a:t>
            </a:r>
            <a:endParaRPr/>
          </a:p>
        </p:txBody>
      </p:sp>
      <p:sp>
        <p:nvSpPr>
          <p:cNvPr id="146" name="CustomShape 2"/>
          <p:cNvSpPr/>
          <p:nvPr/>
        </p:nvSpPr>
        <p:spPr>
          <a:xfrm>
            <a:off x="864000" y="1789920"/>
            <a:ext cx="8149320" cy="4384080"/>
          </a:xfrm>
          <a:prstGeom prst="rect">
            <a:avLst/>
          </a:prstGeom>
        </p:spPr>
        <p:txBody>
          <a:bodyPr bIns="0" lIns="0" rIns="0" tIns="0"/>
          <a:p>
            <a:pPr algn="ctr">
              <a:lnSpc>
                <a:spcPct val="100000"/>
              </a:lnSpc>
            </a:pPr>
            <a:r>
              <a:rPr b="1" i="1" lang="es-ES" sz="3200">
                <a:latin typeface="Arial"/>
                <a:ea typeface="Droid Sans"/>
              </a:rPr>
              <a:t>23.Funda móvil Cruz de la Victoria (con cordón)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ES" sz="3200">
                <a:latin typeface="Arial"/>
                <a:ea typeface="Droid Sans"/>
              </a:rPr>
              <a:t>Talla ÚNICA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s-ES" sz="3200" u="sng">
                <a:latin typeface="Arial"/>
                <a:ea typeface="Droid Sans"/>
              </a:rPr>
              <a:t>Precio:</a:t>
            </a:r>
            <a:r>
              <a:rPr lang="es-ES" sz="3200">
                <a:latin typeface="Arial"/>
                <a:ea typeface="Droid Sans"/>
              </a:rPr>
              <a:t>2.90 €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47" name="3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4566960" y="2772360"/>
            <a:ext cx="5009040" cy="4283640"/>
          </a:xfrm>
          <a:prstGeom prst="rect">
            <a:avLst/>
          </a:prstGeom>
        </p:spPr>
      </p:pic>
    </p:spTree>
  </p:cSld>
  <p:timing>
    <p:tnLst>
      <p:par>
        <p:cTn dur="indefinite" id="45" nodeType="tmRoot" restart="never">
          <p:childTnLst>
            <p:seq>
              <p:cTn id="4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288360" y="753840"/>
            <a:ext cx="9070920" cy="126144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lang="es-ES" sz="4400">
                <a:latin typeface="Arial"/>
              </a:rPr>
              <a:t> </a:t>
            </a:r>
            <a:r>
              <a:rPr b="1" i="1" lang="es-ES" sz="4000">
                <a:latin typeface="Arial"/>
              </a:rPr>
              <a:t>02</a:t>
            </a:r>
            <a:r>
              <a:rPr lang="es-ES" sz="4000">
                <a:latin typeface="Arial"/>
              </a:rPr>
              <a:t>.</a:t>
            </a:r>
            <a:r>
              <a:rPr b="1" i="1" lang="es-ES" sz="4000">
                <a:latin typeface="Arial"/>
              </a:rPr>
              <a:t>Queso Cabrales en cuña</a:t>
            </a:r>
            <a:endParaRPr/>
          </a:p>
        </p:txBody>
      </p:sp>
      <p:sp>
        <p:nvSpPr>
          <p:cNvPr id="73" name="CustomShape 2"/>
          <p:cNvSpPr/>
          <p:nvPr/>
        </p:nvSpPr>
        <p:spPr>
          <a:xfrm>
            <a:off x="273960" y="1944000"/>
            <a:ext cx="8869320" cy="5824080"/>
          </a:xfrm>
          <a:prstGeom prst="rect">
            <a:avLst/>
          </a:prstGeom>
        </p:spPr>
        <p:txBody>
          <a:bodyPr bIns="0" lIns="0" rIns="0" tIns="0"/>
          <a:p>
            <a:pPr algn="just">
              <a:lnSpc>
                <a:spcPct val="100000"/>
              </a:lnSpc>
            </a:pPr>
            <a:r>
              <a:rPr lang="es-ES" sz="3200">
                <a:latin typeface="Arial"/>
                <a:ea typeface="Droid Sans"/>
              </a:rPr>
              <a:t>   </a:t>
            </a:r>
            <a:r>
              <a:rPr lang="es-ES" sz="3200">
                <a:latin typeface="Arial"/>
                <a:ea typeface="Droid Sans"/>
              </a:rPr>
              <a:t>Es un queso azul de textura mantecosa, sabor fuerte, picante, intenso y un tanto ácido. Presenta corteza blanda de tonos amarillos-rojizos, corte untoso, y color blanco con pigmentaciones verde-azuladas. Dentro de su proceso de elaboración cabe destacar la maduración en cuevas naturales de los Picos de Europa.</a:t>
            </a:r>
            <a:endParaRPr/>
          </a:p>
          <a:p>
            <a:pPr algn="just">
              <a:lnSpc>
                <a:spcPct val="100000"/>
              </a:lnSpc>
            </a:pPr>
            <a:r>
              <a:rPr lang="es-ES" sz="3200">
                <a:latin typeface="Arial"/>
                <a:ea typeface="Droid Sans"/>
              </a:rPr>
              <a:t>   </a:t>
            </a:r>
            <a:r>
              <a:rPr b="1" lang="es-ES" sz="3200" u="sng">
                <a:latin typeface="Arial"/>
                <a:ea typeface="Droid Sans"/>
              </a:rPr>
              <a:t>Cantidad: </a:t>
            </a:r>
            <a:r>
              <a:rPr lang="es-ES" sz="3200">
                <a:latin typeface="Arial"/>
                <a:ea typeface="Droid Sans"/>
              </a:rPr>
              <a:t>350g</a:t>
            </a:r>
            <a:endParaRPr/>
          </a:p>
          <a:p>
            <a:pPr algn="just">
              <a:lnSpc>
                <a:spcPct val="100000"/>
              </a:lnSpc>
            </a:pPr>
            <a:r>
              <a:rPr lang="es-ES" sz="3200">
                <a:latin typeface="Arial"/>
                <a:ea typeface="Droid Sans"/>
              </a:rPr>
              <a:t>   </a:t>
            </a:r>
            <a:r>
              <a:rPr b="1" lang="es-ES" sz="3200" u="sng">
                <a:latin typeface="Arial"/>
                <a:ea typeface="Droid Sans"/>
              </a:rPr>
              <a:t>Precio:</a:t>
            </a:r>
            <a:r>
              <a:rPr lang="es-ES" sz="3200">
                <a:latin typeface="Arial"/>
                <a:ea typeface="Droid Sans"/>
              </a:rPr>
              <a:t> 7,50€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pic>
        <p:nvPicPr>
          <p:cNvPr descr="" id="74" name="3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5760000" y="5328000"/>
            <a:ext cx="2591280" cy="2087280"/>
          </a:xfrm>
          <a:prstGeom prst="rect">
            <a:avLst/>
          </a:prstGeom>
        </p:spPr>
      </p:pic>
      <p:sp>
        <p:nvSpPr>
          <p:cNvPr id="75" name="CustomShape 3"/>
          <p:cNvSpPr/>
          <p:nvPr/>
        </p:nvSpPr>
        <p:spPr>
          <a:xfrm>
            <a:off x="505080" y="75240"/>
            <a:ext cx="9070920" cy="126144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es-ES" sz="4400" u="sng">
                <a:latin typeface="Arial"/>
              </a:rPr>
              <a:t>GASTRONOMÍA ASTURIANA</a:t>
            </a:r>
            <a:endParaRPr/>
          </a:p>
        </p:txBody>
      </p:sp>
    </p:spTree>
  </p:cSld>
  <p:timing>
    <p:tnLst>
      <p:par>
        <p:cTn dur="indefinite" id="5" nodeType="tmRoot" restart="never">
          <p:childTnLst>
            <p:seq>
              <p:cTn id="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576000" y="897840"/>
            <a:ext cx="9070920" cy="126144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i="1" lang="es-ES" sz="4000">
                <a:latin typeface="Arial"/>
              </a:rPr>
              <a:t>03.Queso abredo</a:t>
            </a:r>
            <a:endParaRPr/>
          </a:p>
        </p:txBody>
      </p:sp>
      <p:sp>
        <p:nvSpPr>
          <p:cNvPr id="77" name="CustomShape 2"/>
          <p:cNvSpPr/>
          <p:nvPr/>
        </p:nvSpPr>
        <p:spPr>
          <a:xfrm>
            <a:off x="489960" y="1897560"/>
            <a:ext cx="8869320" cy="3645720"/>
          </a:xfrm>
          <a:prstGeom prst="rect">
            <a:avLst/>
          </a:prstGeom>
        </p:spPr>
        <p:txBody>
          <a:bodyPr anchor="ctr" bIns="0" lIns="0" rIns="0" tIns="0"/>
          <a:p>
            <a:pPr algn="just">
              <a:lnSpc>
                <a:spcPct val="100000"/>
              </a:lnSpc>
            </a:pPr>
            <a:r>
              <a:rPr lang="es-ES" sz="2800">
                <a:latin typeface="Arial"/>
              </a:rPr>
              <a:t>Queso de vaca muy suave y mantecoso, de pasta elástica y fundente, con aroma a mantequilla y textura grasa, y de corte amarillo uniforme. Elaborado artesanalmente con leche pasteurizada de vaca, fermentos lácticos, cloruro cálcico y cuajo.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es-ES" sz="4400" u="sng">
                <a:latin typeface="Arial"/>
              </a:rPr>
              <a:t>Cantidad:</a:t>
            </a:r>
            <a:r>
              <a:rPr lang="es-ES" sz="4400">
                <a:latin typeface="Arial"/>
              </a:rPr>
              <a:t> 600g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es-ES" sz="4400" u="sng">
                <a:latin typeface="Arial"/>
              </a:rPr>
              <a:t>Precio:</a:t>
            </a:r>
            <a:r>
              <a:rPr lang="es-ES" sz="4400">
                <a:latin typeface="Arial"/>
              </a:rPr>
              <a:t> 8,25€</a:t>
            </a:r>
            <a:endParaRPr/>
          </a:p>
        </p:txBody>
      </p:sp>
      <p:pic>
        <p:nvPicPr>
          <p:cNvPr descr="" id="78" name="3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4824000" y="4318920"/>
            <a:ext cx="4319280" cy="2952360"/>
          </a:xfrm>
          <a:prstGeom prst="rect">
            <a:avLst/>
          </a:prstGeom>
        </p:spPr>
      </p:pic>
      <p:sp>
        <p:nvSpPr>
          <p:cNvPr id="79" name="CustomShape 3"/>
          <p:cNvSpPr/>
          <p:nvPr/>
        </p:nvSpPr>
        <p:spPr>
          <a:xfrm>
            <a:off x="504360" y="75240"/>
            <a:ext cx="9070920" cy="126144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es-ES" sz="4400" u="sng">
                <a:latin typeface="Arial"/>
              </a:rPr>
              <a:t>GASTRONOMÍA ASTURIANA</a:t>
            </a:r>
            <a:endParaRPr/>
          </a:p>
        </p:txBody>
      </p:sp>
    </p:spTree>
  </p:cSld>
  <p:timing>
    <p:tnLst>
      <p:par>
        <p:cTn dur="indefinite" id="7" nodeType="tmRoot" restart="never">
          <p:childTnLst>
            <p:seq>
              <p:cTn id="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288000" y="504000"/>
            <a:ext cx="9503280" cy="550476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i="1" lang="es-ES" sz="4000">
                <a:latin typeface="Arial"/>
                <a:ea typeface="Droid Sans"/>
              </a:rPr>
              <a:t>04.Chorizo de ciervo "TIERRA ASTUR"</a:t>
            </a:r>
            <a:endParaRPr/>
          </a:p>
        </p:txBody>
      </p:sp>
      <p:pic>
        <p:nvPicPr>
          <p:cNvPr descr="" id="81" name="2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5616000" y="5328000"/>
            <a:ext cx="3383280" cy="2015280"/>
          </a:xfrm>
          <a:prstGeom prst="rect">
            <a:avLst/>
          </a:prstGeom>
        </p:spPr>
      </p:pic>
      <p:sp>
        <p:nvSpPr>
          <p:cNvPr id="82" name="CustomShape 2"/>
          <p:cNvSpPr/>
          <p:nvPr/>
        </p:nvSpPr>
        <p:spPr>
          <a:xfrm>
            <a:off x="634680" y="1872000"/>
            <a:ext cx="8869320" cy="5680080"/>
          </a:xfrm>
          <a:prstGeom prst="rect">
            <a:avLst/>
          </a:prstGeom>
        </p:spPr>
        <p:txBody>
          <a:bodyPr bIns="0" lIns="0" rIns="0" tIns="0"/>
          <a:p>
            <a:pPr algn="just">
              <a:lnSpc>
                <a:spcPct val="100000"/>
              </a:lnSpc>
            </a:pPr>
            <a:r>
              <a:rPr lang="es-ES" sz="2800">
                <a:latin typeface="Arial"/>
                <a:ea typeface="Droid Sans"/>
              </a:rPr>
              <a:t>   </a:t>
            </a:r>
            <a:endParaRPr/>
          </a:p>
          <a:p>
            <a:pPr algn="just">
              <a:lnSpc>
                <a:spcPct val="100000"/>
              </a:lnSpc>
            </a:pPr>
            <a:r>
              <a:rPr lang="es-ES" sz="2800">
                <a:latin typeface="Arial"/>
                <a:ea typeface="Droid Sans"/>
              </a:rPr>
              <a:t>Excelente embutido curado, de olor característico y color rojizo oscuro, con un grado de curación adecuado para consumirlo como entrada cortado a cuchillo junto con otros embutidos y quesos elaborados en Asturias. Elaborado a base de carnes seleccionadas de ciervo, magro de cerdo, panceta, sal y especias.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es-ES" sz="3200">
                <a:latin typeface="Arial"/>
                <a:ea typeface="Droid Sans"/>
              </a:rPr>
              <a:t>   </a:t>
            </a:r>
            <a:r>
              <a:rPr b="1" lang="es-ES" sz="3200" u="sng">
                <a:latin typeface="Arial"/>
                <a:ea typeface="Droid Sans"/>
              </a:rPr>
              <a:t>Cantidad:</a:t>
            </a:r>
            <a:r>
              <a:rPr lang="es-ES" sz="3200">
                <a:latin typeface="Arial"/>
                <a:ea typeface="Droid Sans"/>
              </a:rPr>
              <a:t> 300g</a:t>
            </a:r>
            <a:endParaRPr/>
          </a:p>
          <a:p>
            <a:pPr algn="just">
              <a:lnSpc>
                <a:spcPct val="100000"/>
              </a:lnSpc>
            </a:pPr>
            <a:r>
              <a:rPr lang="es-ES" sz="3200">
                <a:latin typeface="Arial"/>
                <a:ea typeface="Droid Sans"/>
              </a:rPr>
              <a:t>   </a:t>
            </a:r>
            <a:r>
              <a:rPr b="1" lang="es-ES" sz="3200" u="sng">
                <a:latin typeface="Arial"/>
                <a:ea typeface="Droid Sans"/>
              </a:rPr>
              <a:t>Precio:</a:t>
            </a:r>
            <a:r>
              <a:rPr lang="es-ES" sz="3200">
                <a:latin typeface="Arial"/>
                <a:ea typeface="Droid Sans"/>
              </a:rPr>
              <a:t> 4,95€</a:t>
            </a:r>
            <a:endParaRPr/>
          </a:p>
        </p:txBody>
      </p:sp>
      <p:sp>
        <p:nvSpPr>
          <p:cNvPr id="83" name="CustomShape 3"/>
          <p:cNvSpPr/>
          <p:nvPr/>
        </p:nvSpPr>
        <p:spPr>
          <a:xfrm>
            <a:off x="576000" y="-360000"/>
            <a:ext cx="9070920" cy="223200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es-ES" sz="4400" u="sng">
                <a:latin typeface="Arial"/>
              </a:rPr>
              <a:t>GASTRONOMÍA ASTURIANA</a:t>
            </a:r>
            <a:endParaRPr/>
          </a:p>
        </p:txBody>
      </p:sp>
    </p:spTree>
  </p:cSld>
  <p:timing>
    <p:tnLst>
      <p:par>
        <p:cTn dur="indefinite" id="9" nodeType="tmRoot" restart="never">
          <p:childTnLst>
            <p:seq>
              <p:cTn id="1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72720" y="1080000"/>
            <a:ext cx="9863280" cy="784800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i="1" lang="es-ES" sz="4000">
                <a:latin typeface="Arial"/>
                <a:ea typeface="Droid Sans"/>
              </a:rPr>
              <a:t>05.Morcilla asturiana "TIERRA ASTUR"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es-ES" sz="3200">
                <a:latin typeface="Arial"/>
                <a:ea typeface="Droid Sans"/>
              </a:rPr>
              <a:t>   </a:t>
            </a:r>
            <a:r>
              <a:rPr lang="es-ES" sz="3200">
                <a:latin typeface="Arial"/>
                <a:ea typeface="Droid Sans"/>
              </a:rPr>
              <a:t>Excelente morcilla asturiana elaborada con carne de cerdo, sangre, y cebolla, especial para todo tipo de potes, cocidos, fabadas, etc.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es-ES" sz="3200">
                <a:latin typeface="Arial"/>
                <a:ea typeface="Droid Sans"/>
              </a:rPr>
              <a:t>   </a:t>
            </a:r>
            <a:r>
              <a:rPr b="1" lang="es-ES" sz="3200" u="sng">
                <a:latin typeface="Arial"/>
                <a:ea typeface="Droid Sans"/>
              </a:rPr>
              <a:t>Cantidad:</a:t>
            </a:r>
            <a:r>
              <a:rPr lang="es-ES" sz="3200">
                <a:latin typeface="Arial"/>
                <a:ea typeface="Droid Sans"/>
              </a:rPr>
              <a:t> 4 Unidades</a:t>
            </a:r>
            <a:endParaRPr/>
          </a:p>
          <a:p>
            <a:pPr algn="just">
              <a:lnSpc>
                <a:spcPct val="100000"/>
              </a:lnSpc>
            </a:pPr>
            <a:r>
              <a:rPr lang="es-ES" sz="3200">
                <a:latin typeface="Arial"/>
                <a:ea typeface="Droid Sans"/>
              </a:rPr>
              <a:t>   </a:t>
            </a:r>
            <a:r>
              <a:rPr b="1" lang="es-ES" sz="3200" u="sng">
                <a:latin typeface="Arial"/>
                <a:ea typeface="Droid Sans"/>
              </a:rPr>
              <a:t>Precio:</a:t>
            </a:r>
            <a:r>
              <a:rPr lang="es-ES" sz="3200">
                <a:latin typeface="Arial"/>
                <a:ea typeface="Droid Sans"/>
              </a:rPr>
              <a:t> 4,33€</a:t>
            </a:r>
            <a:endParaRPr/>
          </a:p>
        </p:txBody>
      </p:sp>
      <p:pic>
        <p:nvPicPr>
          <p:cNvPr descr="" id="85" name="2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4896000" y="3960000"/>
            <a:ext cx="4895280" cy="3239280"/>
          </a:xfrm>
          <a:prstGeom prst="rect">
            <a:avLst/>
          </a:prstGeom>
        </p:spPr>
      </p:pic>
      <p:sp>
        <p:nvSpPr>
          <p:cNvPr id="86" name="CustomShape 2"/>
          <p:cNvSpPr/>
          <p:nvPr/>
        </p:nvSpPr>
        <p:spPr>
          <a:xfrm>
            <a:off x="576360" y="33840"/>
            <a:ext cx="9070920" cy="126144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es-ES" sz="4400" u="sng">
                <a:latin typeface="Arial"/>
              </a:rPr>
              <a:t>GASTRONOMÍA ASTURIANA</a:t>
            </a:r>
            <a:endParaRPr/>
          </a:p>
        </p:txBody>
      </p:sp>
    </p:spTree>
  </p:cSld>
  <p:timing>
    <p:tnLst>
      <p:par>
        <p:cTn dur="indefinite" id="11" nodeType="tmRoot" restart="never">
          <p:childTnLst>
            <p:seq>
              <p:cTn id="1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558360" y="1244520"/>
            <a:ext cx="8745480" cy="118620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b="1" i="1" lang="es-ES" sz="4000">
                <a:solidFill>
                  <a:srgbClr val="000000"/>
                </a:solidFill>
                <a:latin typeface="Arial"/>
                <a:ea typeface="Droid Sans"/>
              </a:rPr>
              <a:t>06.Loncheado de jamón"CRIVENCAR"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descr="" id="88" name="2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6552000" y="4896000"/>
            <a:ext cx="2807280" cy="2591280"/>
          </a:xfrm>
          <a:prstGeom prst="rect">
            <a:avLst/>
          </a:prstGeom>
        </p:spPr>
      </p:pic>
      <p:sp>
        <p:nvSpPr>
          <p:cNvPr id="89" name="CustomShape 2"/>
          <p:cNvSpPr/>
          <p:nvPr/>
        </p:nvSpPr>
        <p:spPr>
          <a:xfrm>
            <a:off x="331200" y="2137320"/>
            <a:ext cx="9451080" cy="429336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lang="es-ES" sz="3200">
                <a:solidFill>
                  <a:srgbClr val="000000"/>
                </a:solidFill>
                <a:latin typeface="Arial"/>
                <a:ea typeface="Droid Sans"/>
              </a:rPr>
              <a:t>Loncheado de Jamón proveniente de jamones elaborados especialmente para CRIVENCAR, con una curación natural de más de un año y ligeramente ahumados, lo que les atribuye un deliciosa sabor, jugoso y no salado.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es-ES" sz="3200" u="sng">
                <a:solidFill>
                  <a:srgbClr val="000000"/>
                </a:solidFill>
                <a:latin typeface="Arial"/>
                <a:ea typeface="Droid Sans"/>
              </a:rPr>
              <a:t>Cantidad:</a:t>
            </a:r>
            <a:r>
              <a:rPr lang="es-ES" sz="3200">
                <a:solidFill>
                  <a:srgbClr val="000000"/>
                </a:solidFill>
                <a:latin typeface="Arial"/>
                <a:ea typeface="Droid Sans"/>
              </a:rPr>
              <a:t> 150g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es-ES" sz="3200" u="sng">
                <a:solidFill>
                  <a:srgbClr val="000000"/>
                </a:solidFill>
                <a:latin typeface="Arial"/>
                <a:ea typeface="Droid Sans"/>
              </a:rPr>
              <a:t>Precio:</a:t>
            </a:r>
            <a:r>
              <a:rPr lang="es-ES" sz="3200">
                <a:solidFill>
                  <a:srgbClr val="000000"/>
                </a:solidFill>
                <a:latin typeface="Arial"/>
                <a:ea typeface="Droid Sans"/>
              </a:rPr>
              <a:t> 4,95€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90" name="CustomShape 3"/>
          <p:cNvSpPr/>
          <p:nvPr/>
        </p:nvSpPr>
        <p:spPr>
          <a:xfrm>
            <a:off x="576720" y="33840"/>
            <a:ext cx="9070920" cy="126144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es-ES" sz="4400" u="sng">
                <a:latin typeface="Arial"/>
              </a:rPr>
              <a:t>GASTRONOMÍA ASTURIANA</a:t>
            </a:r>
            <a:endParaRPr/>
          </a:p>
        </p:txBody>
      </p:sp>
    </p:spTree>
  </p:cSld>
  <p:timing>
    <p:tnLst>
      <p:par>
        <p:cTn dur="indefinite" id="13" nodeType="tmRoot" restart="never">
          <p:childTnLst>
            <p:seq>
              <p:cTn id="1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216360" y="1187640"/>
            <a:ext cx="9431280" cy="7017120"/>
          </a:xfrm>
          <a:prstGeom prst="rect">
            <a:avLst/>
          </a:prstGeom>
        </p:spPr>
        <p:txBody>
          <a:bodyPr bIns="0" lIns="0" rIns="0" tIns="0"/>
          <a:p>
            <a:pPr algn="ctr">
              <a:lnSpc>
                <a:spcPct val="100000"/>
              </a:lnSpc>
            </a:pPr>
            <a:r>
              <a:rPr b="1" i="1" lang="es-ES" sz="4000">
                <a:latin typeface="Arial"/>
                <a:ea typeface="Droid Sans"/>
              </a:rPr>
              <a:t>07.Chorizo casero “TIERRA ASTUR”</a:t>
            </a:r>
            <a:endParaRPr/>
          </a:p>
          <a:p>
            <a:pPr algn="just">
              <a:lnSpc>
                <a:spcPct val="100000"/>
              </a:lnSpc>
            </a:pPr>
            <a:r>
              <a:rPr lang="es-ES" sz="2600">
                <a:latin typeface="Arial"/>
                <a:ea typeface="Droid Sans"/>
              </a:rPr>
              <a:t>    </a:t>
            </a:r>
            <a:r>
              <a:rPr lang="es-ES" sz="3200">
                <a:latin typeface="Arial"/>
                <a:ea typeface="Droid Sans"/>
              </a:rPr>
              <a:t>Exquisito chorizo casero tipo tradicional, ideal para acompañar nuestro plato regional por excelencia, la fabada asturiana.</a:t>
            </a:r>
            <a:endParaRPr/>
          </a:p>
          <a:p>
            <a:pPr algn="just">
              <a:lnSpc>
                <a:spcPct val="100000"/>
              </a:lnSpc>
            </a:pPr>
            <a:r>
              <a:rPr lang="es-ES" sz="3200">
                <a:latin typeface="Arial"/>
                <a:ea typeface="Droid Sans"/>
              </a:rPr>
              <a:t>    </a:t>
            </a:r>
            <a:r>
              <a:rPr lang="es-ES" sz="3200">
                <a:latin typeface="Arial"/>
                <a:ea typeface="Droid Sans"/>
              </a:rPr>
              <a:t>Los diferentes grados de curación del chorizo asturiano hacen que su uso varíe pudiendo encontrarse en guisos de cuchara, en platos con arroz o sencillamente cortados a cuchillo.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es-ES" sz="3200">
                <a:latin typeface="Arial"/>
                <a:ea typeface="Droid Sans"/>
              </a:rPr>
              <a:t>    </a:t>
            </a:r>
            <a:r>
              <a:rPr b="1" lang="es-ES" sz="3200" u="sng">
                <a:latin typeface="Arial"/>
                <a:ea typeface="Droid Sans"/>
              </a:rPr>
              <a:t>Cantidad:</a:t>
            </a:r>
            <a:r>
              <a:rPr lang="es-ES" sz="3200">
                <a:latin typeface="Arial"/>
                <a:ea typeface="Droid Sans"/>
              </a:rPr>
              <a:t> 4 Unidades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es-ES" sz="3200">
                <a:latin typeface="Arial"/>
                <a:ea typeface="Droid Sans"/>
              </a:rPr>
              <a:t>    </a:t>
            </a:r>
            <a:r>
              <a:rPr b="1" lang="es-ES" sz="3200" u="sng">
                <a:latin typeface="Arial"/>
                <a:ea typeface="Droid Sans"/>
              </a:rPr>
              <a:t>Precio:</a:t>
            </a:r>
            <a:r>
              <a:rPr lang="es-ES" sz="3200">
                <a:latin typeface="Arial"/>
                <a:ea typeface="Droid Sans"/>
              </a:rPr>
              <a:t> 5,23€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pic>
        <p:nvPicPr>
          <p:cNvPr descr="" id="92" name="2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7344000" y="5184000"/>
            <a:ext cx="2447640" cy="2268360"/>
          </a:xfrm>
          <a:prstGeom prst="rect">
            <a:avLst/>
          </a:prstGeom>
        </p:spPr>
      </p:pic>
      <p:sp>
        <p:nvSpPr>
          <p:cNvPr id="93" name="CustomShape 2"/>
          <p:cNvSpPr/>
          <p:nvPr/>
        </p:nvSpPr>
        <p:spPr>
          <a:xfrm>
            <a:off x="576720" y="33840"/>
            <a:ext cx="9070920" cy="1261440"/>
          </a:xfrm>
          <a:prstGeom prst="rect">
            <a:avLst/>
          </a:prstGeom>
        </p:spPr>
        <p:txBody>
          <a:bodyPr anchor="ctr" bIns="0" lIns="0" rIns="0" tIns="0"/>
          <a:p>
            <a:pPr>
              <a:lnSpc>
                <a:spcPct val="100000"/>
              </a:lnSpc>
            </a:pPr>
            <a:r>
              <a:rPr b="1" lang="es-ES" sz="4400" u="sng">
                <a:solidFill>
                  <a:srgbClr val="000000"/>
                </a:solidFill>
                <a:latin typeface="Arial"/>
              </a:rPr>
              <a:t>GASTRONOMÍA ASTURIANA</a:t>
            </a:r>
            <a:endParaRPr/>
          </a:p>
        </p:txBody>
      </p:sp>
    </p:spTree>
  </p:cSld>
  <p:timing>
    <p:tnLst>
      <p:par>
        <p:cTn dur="indefinite" id="15" nodeType="tmRoot" restart="never">
          <p:childTnLst>
            <p:seq>
              <p:cTn id="1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431640" y="1187640"/>
            <a:ext cx="8869320" cy="7055280"/>
          </a:xfrm>
          <a:prstGeom prst="rect">
            <a:avLst/>
          </a:prstGeom>
        </p:spPr>
        <p:txBody>
          <a:bodyPr bIns="0" lIns="0" rIns="0" tIns="0"/>
          <a:p>
            <a:pPr algn="ctr">
              <a:lnSpc>
                <a:spcPct val="100000"/>
              </a:lnSpc>
            </a:pPr>
            <a:r>
              <a:rPr b="1" i="1" lang="es-ES" sz="3200">
                <a:latin typeface="Arial"/>
                <a:ea typeface="Droid Sans"/>
              </a:rPr>
              <a:t>08.Loncheado de jamón"CRIVENCAR" </a:t>
            </a:r>
            <a:endParaRPr/>
          </a:p>
          <a:p>
            <a:pPr algn="just">
              <a:lnSpc>
                <a:spcPct val="100000"/>
              </a:lnSpc>
            </a:pPr>
            <a:r>
              <a:rPr lang="es-ES" sz="2600">
                <a:latin typeface="Arial"/>
                <a:ea typeface="Droid Sans"/>
              </a:rPr>
              <a:t>    </a:t>
            </a:r>
            <a:r>
              <a:rPr lang="es-ES" sz="2600">
                <a:latin typeface="Arial"/>
                <a:ea typeface="Droid Sans"/>
              </a:rPr>
              <a:t>Lomo curado y embuchado en tripa natural, loncheado directamente y al momento de piezas de calidad extra. Elaborado en exclusiva para CRIVENCAR con una curación natural de más de un año y ligeramente ahumados lo que les atribuye un sabor delicado, diferente y que refleja el carácter auténtico que todo embutido debe presentar.</a:t>
            </a:r>
            <a:endParaRPr/>
          </a:p>
          <a:p>
            <a:pPr algn="just">
              <a:lnSpc>
                <a:spcPct val="100000"/>
              </a:lnSpc>
            </a:pPr>
            <a:r>
              <a:rPr lang="es-ES" sz="2600">
                <a:latin typeface="Arial"/>
                <a:ea typeface="Droid Sans"/>
              </a:rPr>
              <a:t>    </a:t>
            </a:r>
            <a:r>
              <a:rPr lang="es-ES" sz="2600">
                <a:latin typeface="Arial"/>
                <a:ea typeface="Droid Sans"/>
              </a:rPr>
              <a:t>Se presenta envasado al vacío y listo para su consumo para lo cual, únicamente es preciso abrir el envase unos minutos antes y dejarlo a temperatura ambiente.</a:t>
            </a:r>
            <a:endParaRPr/>
          </a:p>
          <a:p>
            <a:pPr algn="just">
              <a:lnSpc>
                <a:spcPct val="100000"/>
              </a:lnSpc>
            </a:pPr>
            <a:r>
              <a:rPr lang="es-ES" sz="2600">
                <a:latin typeface="Arial"/>
                <a:ea typeface="Droid Sans"/>
              </a:rPr>
              <a:t>   </a:t>
            </a:r>
            <a:r>
              <a:rPr b="1" lang="es-ES" sz="2600" u="sng">
                <a:latin typeface="Arial"/>
                <a:ea typeface="Droid Sans"/>
              </a:rPr>
              <a:t>Cantidad</a:t>
            </a:r>
            <a:r>
              <a:rPr lang="es-ES" sz="2600">
                <a:latin typeface="Arial"/>
                <a:ea typeface="Droid Sans"/>
              </a:rPr>
              <a:t>: 150g</a:t>
            </a:r>
            <a:endParaRPr/>
          </a:p>
          <a:p>
            <a:pPr algn="just">
              <a:lnSpc>
                <a:spcPct val="100000"/>
              </a:lnSpc>
            </a:pPr>
            <a:r>
              <a:rPr lang="es-ES" sz="2600">
                <a:latin typeface="Arial"/>
                <a:ea typeface="Droid Sans"/>
              </a:rPr>
              <a:t>   </a:t>
            </a:r>
            <a:r>
              <a:rPr b="1" lang="es-ES" sz="2600" u="sng">
                <a:latin typeface="Arial"/>
                <a:ea typeface="Droid Sans"/>
              </a:rPr>
              <a:t>Precio</a:t>
            </a:r>
            <a:r>
              <a:rPr lang="es-ES" sz="2600">
                <a:latin typeface="Arial"/>
                <a:ea typeface="Droid Sans"/>
              </a:rPr>
              <a:t>: 5,39€</a:t>
            </a:r>
            <a:endParaRPr/>
          </a:p>
        </p:txBody>
      </p:sp>
      <p:pic>
        <p:nvPicPr>
          <p:cNvPr descr="" id="95" name="3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5760360" y="5472000"/>
            <a:ext cx="2951640" cy="1584000"/>
          </a:xfrm>
          <a:prstGeom prst="rect">
            <a:avLst/>
          </a:prstGeom>
        </p:spPr>
      </p:pic>
      <p:sp>
        <p:nvSpPr>
          <p:cNvPr id="96" name="CustomShape 2"/>
          <p:cNvSpPr/>
          <p:nvPr/>
        </p:nvSpPr>
        <p:spPr>
          <a:xfrm>
            <a:off x="359640" y="33840"/>
            <a:ext cx="9070920" cy="1261440"/>
          </a:xfrm>
          <a:prstGeom prst="rect">
            <a:avLst/>
          </a:prstGeom>
        </p:spPr>
        <p:txBody>
          <a:bodyPr anchor="ctr" bIns="0" lIns="0" rIns="0" tIns="0"/>
          <a:p>
            <a:pPr>
              <a:lnSpc>
                <a:spcPct val="100000"/>
              </a:lnSpc>
            </a:pPr>
            <a:r>
              <a:rPr b="1" lang="es-ES" sz="4400" u="sng">
                <a:solidFill>
                  <a:srgbClr val="000000"/>
                </a:solidFill>
                <a:latin typeface="Arial"/>
              </a:rPr>
              <a:t>GASTRONOMÍA ASTURIANA</a:t>
            </a:r>
            <a:endParaRPr/>
          </a:p>
        </p:txBody>
      </p:sp>
    </p:spTree>
  </p:cSld>
  <p:timing>
    <p:tnLst>
      <p:par>
        <p:cTn dur="indefinite" id="17" nodeType="tmRoot" restart="never">
          <p:childTnLst>
            <p:seq>
              <p:cTn id="1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