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8" r:id="rId19"/>
    <p:sldId id="276" r:id="rId20"/>
    <p:sldId id="277" r:id="rId21"/>
    <p:sldId id="275"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510" autoAdjust="0"/>
    <p:restoredTop sz="94660"/>
  </p:normalViewPr>
  <p:slideViewPr>
    <p:cSldViewPr>
      <p:cViewPr varScale="1">
        <p:scale>
          <a:sx n="100" d="100"/>
          <a:sy n="100" d="100"/>
        </p:scale>
        <p:origin x="-15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7213E-A65A-4368-980D-AAB34242F1DF}" type="datetimeFigureOut">
              <a:rPr lang="es-ES" smtClean="0"/>
              <a:pPr/>
              <a:t>01/04/2016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E2F173-03D0-4D33-BC9E-E80D8BA982F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A7DE3DE2-57C3-4B3F-A074-0CAB9E00C9A6}" type="datetime1">
              <a:rPr lang="es-ES" smtClean="0"/>
              <a:pPr/>
              <a:t>01/04/2016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3E8CDF7-5BBC-4B5B-BD9A-1459EFC33417}" type="datetime1">
              <a:rPr lang="es-ES" smtClean="0"/>
              <a:pPr/>
              <a:t>01/04/2016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1E7AEB-1B03-44B5-A5C0-426CED190A01}" type="datetime1">
              <a:rPr lang="es-ES" smtClean="0"/>
              <a:pPr/>
              <a:t>01/04/2016</a:t>
            </a:fld>
            <a:endParaRPr lang="es-ES"/>
          </a:p>
        </p:txBody>
      </p:sp>
      <p:sp>
        <p:nvSpPr>
          <p:cNvPr id="5" name="4 Marcador de pie de página"/>
          <p:cNvSpPr>
            <a:spLocks noGrp="1"/>
          </p:cNvSpPr>
          <p:nvPr>
            <p:ph type="ftr" sz="quarter" idx="11"/>
          </p:nvPr>
        </p:nvSpPr>
        <p:spPr>
          <a:xfrm>
            <a:off x="2640597" y="6377459"/>
            <a:ext cx="3836404" cy="365125"/>
          </a:xfrm>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8F97120-F553-4EC8-9955-92E1ADADA24C}" type="datetime1">
              <a:rPr lang="es-ES" smtClean="0"/>
              <a:pPr/>
              <a:t>01/04/2016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32E8438-E2E9-487A-AB2A-35564547B8C8}" type="datetime1">
              <a:rPr lang="es-ES" smtClean="0"/>
              <a:pPr/>
              <a:t>01/04/2016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3F143B0-2686-4921-814E-1EA79A8792C5}" type="datetime1">
              <a:rPr lang="es-ES" smtClean="0"/>
              <a:pPr/>
              <a:t>01/04/2016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F5715A1-44FA-4E80-8C21-913CED5DD999}" type="datetime1">
              <a:rPr lang="es-ES" smtClean="0"/>
              <a:pPr/>
              <a:t>01/04/2016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4708D98-16EB-4472-8FD6-891ED82C28EC}" type="datetime1">
              <a:rPr lang="es-ES" smtClean="0"/>
              <a:pPr/>
              <a:t>01/04/2016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DB8CF8-75E9-4716-8BE2-F1881A6D2A43}" type="datetime1">
              <a:rPr lang="es-ES" smtClean="0"/>
              <a:pPr/>
              <a:t>01/04/2016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C539B33-44D9-42C7-B8B8-F4692FB4D078}" type="datetime1">
              <a:rPr lang="es-ES" smtClean="0"/>
              <a:pPr/>
              <a:t>01/04/2016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DD07D4FC-4E72-4289-AD9B-00E9B4EB4C7B}" type="datetime1">
              <a:rPr lang="es-ES" smtClean="0"/>
              <a:pPr/>
              <a:t>01/04/2016</a:t>
            </a:fld>
            <a:endParaRPr lang="es-ES"/>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S"/>
          </a:p>
        </p:txBody>
      </p:sp>
      <p:sp>
        <p:nvSpPr>
          <p:cNvPr id="7" name="6 Marcador de número de diapositiva"/>
          <p:cNvSpPr>
            <a:spLocks noGrp="1"/>
          </p:cNvSpPr>
          <p:nvPr>
            <p:ph type="sldNum" sz="quarter" idx="12"/>
          </p:nvPr>
        </p:nvSpPr>
        <p:spPr>
          <a:xfrm>
            <a:off x="8339328" y="1170432"/>
            <a:ext cx="733864" cy="201168"/>
          </a:xfrm>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80562B7-2231-4F90-AD7B-A333E28BFC58}" type="datetime1">
              <a:rPr lang="es-ES" smtClean="0"/>
              <a:pPr/>
              <a:t>01/04/2016</a:t>
            </a:fld>
            <a:endParaRPr lang="es-ES"/>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S"/>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es.wikipedia.org/wiki/Ampurd%C3%A1n"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43174" y="214290"/>
            <a:ext cx="6286544" cy="1673352"/>
          </a:xfrm>
        </p:spPr>
        <p:txBody>
          <a:bodyPr>
            <a:normAutofit/>
          </a:bodyPr>
          <a:lstStyle/>
          <a:p>
            <a:pPr algn="ctr"/>
            <a:r>
              <a:rPr lang="es-ES" sz="8800" dirty="0" err="1" smtClean="0">
                <a:solidFill>
                  <a:schemeClr val="bg1"/>
                </a:solidFill>
              </a:rPr>
              <a:t>Cap</a:t>
            </a:r>
            <a:r>
              <a:rPr lang="es-ES" sz="8800" dirty="0" smtClean="0">
                <a:solidFill>
                  <a:schemeClr val="bg1"/>
                </a:solidFill>
              </a:rPr>
              <a:t> </a:t>
            </a:r>
            <a:r>
              <a:rPr lang="es-ES" sz="8800" dirty="0" err="1" smtClean="0">
                <a:solidFill>
                  <a:schemeClr val="bg1"/>
                </a:solidFill>
              </a:rPr>
              <a:t>S.Coop</a:t>
            </a:r>
            <a:endParaRPr lang="es-ES" sz="8800" dirty="0">
              <a:solidFill>
                <a:schemeClr val="bg1"/>
              </a:solidFill>
            </a:endParaRPr>
          </a:p>
        </p:txBody>
      </p:sp>
      <p:sp>
        <p:nvSpPr>
          <p:cNvPr id="4" name="3 Subtítulo"/>
          <p:cNvSpPr>
            <a:spLocks noGrp="1"/>
          </p:cNvSpPr>
          <p:nvPr>
            <p:ph type="subTitle" idx="1"/>
          </p:nvPr>
        </p:nvSpPr>
        <p:spPr>
          <a:xfrm>
            <a:off x="1066800" y="5072074"/>
            <a:ext cx="8077200" cy="1499616"/>
          </a:xfrm>
        </p:spPr>
        <p:txBody>
          <a:bodyPr/>
          <a:lstStyle/>
          <a:p>
            <a:pPr algn="r"/>
            <a:r>
              <a:rPr lang="es-ES" b="1" dirty="0" smtClean="0"/>
              <a:t>C/ </a:t>
            </a:r>
            <a:r>
              <a:rPr lang="es-ES" b="1" dirty="0" err="1" smtClean="0"/>
              <a:t>Ponent</a:t>
            </a:r>
            <a:r>
              <a:rPr lang="es-ES" b="1" dirty="0" smtClean="0"/>
              <a:t> </a:t>
            </a:r>
            <a:r>
              <a:rPr lang="es-ES" b="1" dirty="0" smtClean="0"/>
              <a:t>, </a:t>
            </a:r>
            <a:r>
              <a:rPr lang="es-ES" b="1" dirty="0" smtClean="0"/>
              <a:t>s/n 17480 Roses</a:t>
            </a:r>
          </a:p>
          <a:p>
            <a:pPr algn="r"/>
            <a:r>
              <a:rPr lang="es-ES" b="1" dirty="0" smtClean="0"/>
              <a:t>capscoop@gmail.com</a:t>
            </a:r>
          </a:p>
          <a:p>
            <a:pPr algn="r"/>
            <a:r>
              <a:rPr lang="es-ES" b="1" dirty="0" smtClean="0"/>
              <a:t>www.capscoop.wix.com/capnorfeu </a:t>
            </a:r>
            <a:endParaRPr lang="es-ES" b="1" dirty="0"/>
          </a:p>
        </p:txBody>
      </p:sp>
      <p:pic>
        <p:nvPicPr>
          <p:cNvPr id="1026" name="Picture 2" descr="C:\Users\alumne\Desktop\pàgina web cooperativa capscoop\logo capscoop.jpg"/>
          <p:cNvPicPr>
            <a:picLocks noChangeAspect="1" noChangeArrowheads="1"/>
          </p:cNvPicPr>
          <p:nvPr/>
        </p:nvPicPr>
        <p:blipFill>
          <a:blip r:embed="rId2" cstate="print"/>
          <a:srcRect/>
          <a:stretch>
            <a:fillRect/>
          </a:stretch>
        </p:blipFill>
        <p:spPr bwMode="auto">
          <a:xfrm>
            <a:off x="785786" y="500042"/>
            <a:ext cx="1785950" cy="1523313"/>
          </a:xfrm>
          <a:prstGeom prst="rect">
            <a:avLst/>
          </a:prstGeom>
          <a:noFill/>
        </p:spPr>
      </p:pic>
      <p:pic>
        <p:nvPicPr>
          <p:cNvPr id="7" name="Picture 5" descr="http://inscapnorfeu.cat/intraweb/file.php?file=public/1213/Foto_Institut_(1).JPG"/>
          <p:cNvPicPr>
            <a:picLocks noChangeAspect="1" noChangeArrowheads="1"/>
          </p:cNvPicPr>
          <p:nvPr/>
        </p:nvPicPr>
        <p:blipFill>
          <a:blip r:embed="rId3" cstate="print"/>
          <a:srcRect/>
          <a:stretch>
            <a:fillRect/>
          </a:stretch>
        </p:blipFill>
        <p:spPr bwMode="auto">
          <a:xfrm>
            <a:off x="0" y="2500306"/>
            <a:ext cx="9144000" cy="23574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solidFill>
                  <a:schemeClr val="bg1"/>
                </a:solidFill>
              </a:rPr>
              <a:t>Carquiñoles 250g</a:t>
            </a:r>
            <a:r>
              <a:rPr lang="es-ES" dirty="0" smtClean="0"/>
              <a:t/>
            </a:r>
            <a:br>
              <a:rPr lang="es-ES" dirty="0" smtClean="0"/>
            </a:br>
            <a:r>
              <a:rPr lang="es-ES" sz="3100" dirty="0" smtClean="0"/>
              <a:t>Ref:09</a:t>
            </a:r>
            <a:endParaRPr lang="es-ES" sz="3100" dirty="0"/>
          </a:p>
        </p:txBody>
      </p:sp>
      <p:sp>
        <p:nvSpPr>
          <p:cNvPr id="3" name="2 Marcador de contenido"/>
          <p:cNvSpPr>
            <a:spLocks noGrp="1"/>
          </p:cNvSpPr>
          <p:nvPr>
            <p:ph sz="half" idx="1"/>
          </p:nvPr>
        </p:nvSpPr>
        <p:spPr>
          <a:xfrm>
            <a:off x="4139952" y="1700808"/>
            <a:ext cx="4752528" cy="4536504"/>
          </a:xfrm>
        </p:spPr>
        <p:txBody>
          <a:bodyPr>
            <a:normAutofit fontScale="92500" lnSpcReduction="10000"/>
          </a:bodyPr>
          <a:lstStyle/>
          <a:p>
            <a:pPr algn="just">
              <a:buNone/>
            </a:pPr>
            <a:r>
              <a:rPr lang="es-ES" dirty="0" smtClean="0">
                <a:latin typeface="Agency FB" pitchFamily="34" charset="0"/>
              </a:rPr>
              <a:t>DESCRIPCIÓN DEL PRODUCTO</a:t>
            </a:r>
          </a:p>
          <a:p>
            <a:pPr algn="just">
              <a:buNone/>
            </a:pPr>
            <a:endParaRPr lang="es-ES" dirty="0" smtClean="0"/>
          </a:p>
          <a:p>
            <a:pPr algn="just">
              <a:buNone/>
            </a:pPr>
            <a:r>
              <a:rPr lang="es-ES" dirty="0" smtClean="0"/>
              <a:t>     L</a:t>
            </a:r>
            <a:r>
              <a:rPr lang="es-ES" sz="2400" dirty="0" smtClean="0"/>
              <a:t>os carquiñoles son una especie de pastas secas realizadas con la técnica del biscote, produciendo un pan tostado dulce, con almendras muy típicas de Cataluña, aunque se han extendido también por Baleares y Aragón.</a:t>
            </a:r>
          </a:p>
          <a:p>
            <a:pPr algn="just">
              <a:buNone/>
            </a:pPr>
            <a:r>
              <a:rPr lang="es-ES" dirty="0" smtClean="0"/>
              <a:t>                                        </a:t>
            </a:r>
          </a:p>
          <a:p>
            <a:pPr>
              <a:buNone/>
            </a:pPr>
            <a:r>
              <a:rPr lang="es-ES" dirty="0" smtClean="0">
                <a:latin typeface="Agency FB" pitchFamily="34" charset="0"/>
              </a:rPr>
              <a:t>PRECIO</a:t>
            </a:r>
          </a:p>
          <a:p>
            <a:pPr>
              <a:buNone/>
            </a:pPr>
            <a:endParaRPr lang="es-ES" dirty="0" smtClean="0"/>
          </a:p>
          <a:p>
            <a:pPr>
              <a:buNone/>
            </a:pPr>
            <a:r>
              <a:rPr lang="es-ES" b="1" dirty="0" smtClean="0"/>
              <a:t>3,60€</a:t>
            </a:r>
          </a:p>
          <a:p>
            <a:endParaRPr lang="es-ES" dirty="0" smtClean="0"/>
          </a:p>
          <a:p>
            <a:pPr>
              <a:buNone/>
            </a:pPr>
            <a:endParaRPr lang="es-ES" dirty="0"/>
          </a:p>
        </p:txBody>
      </p:sp>
      <p:pic>
        <p:nvPicPr>
          <p:cNvPr id="22534" name="Picture 6" descr="Carquinyolis bossa 250 gr"/>
          <p:cNvPicPr>
            <a:picLocks noChangeAspect="1" noChangeArrowheads="1"/>
          </p:cNvPicPr>
          <p:nvPr/>
        </p:nvPicPr>
        <p:blipFill>
          <a:blip r:embed="rId2" cstate="print"/>
          <a:srcRect/>
          <a:stretch>
            <a:fillRect/>
          </a:stretch>
        </p:blipFill>
        <p:spPr bwMode="auto">
          <a:xfrm>
            <a:off x="285720" y="2071678"/>
            <a:ext cx="3824500" cy="3786214"/>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dirty="0" smtClean="0">
                <a:solidFill>
                  <a:schemeClr val="bg1"/>
                </a:solidFill>
              </a:rPr>
              <a:t>Pot </a:t>
            </a:r>
            <a:r>
              <a:rPr lang="fr-FR" dirty="0" err="1" smtClean="0">
                <a:solidFill>
                  <a:schemeClr val="bg1"/>
                </a:solidFill>
              </a:rPr>
              <a:t>teules</a:t>
            </a:r>
            <a:r>
              <a:rPr lang="fr-FR" dirty="0" smtClean="0">
                <a:solidFill>
                  <a:schemeClr val="bg1"/>
                </a:solidFill>
              </a:rPr>
              <a:t> </a:t>
            </a:r>
            <a:r>
              <a:rPr lang="fr-FR" dirty="0" err="1" smtClean="0">
                <a:solidFill>
                  <a:schemeClr val="bg1"/>
                </a:solidFill>
              </a:rPr>
              <a:t>Figueres</a:t>
            </a:r>
            <a:r>
              <a:rPr lang="fr-FR" dirty="0" smtClean="0">
                <a:solidFill>
                  <a:schemeClr val="bg1"/>
                </a:solidFill>
              </a:rPr>
              <a:t> 300 gr</a:t>
            </a:r>
            <a:r>
              <a:rPr lang="fr-FR" dirty="0" smtClean="0"/>
              <a:t/>
            </a:r>
            <a:br>
              <a:rPr lang="fr-FR" dirty="0" smtClean="0"/>
            </a:br>
            <a:r>
              <a:rPr lang="fr-FR" sz="3100" dirty="0" err="1" smtClean="0"/>
              <a:t>Ref</a:t>
            </a:r>
            <a:r>
              <a:rPr lang="fr-FR" sz="3100" dirty="0" smtClean="0"/>
              <a:t>:10</a:t>
            </a:r>
            <a:endParaRPr lang="fr-FR" sz="3100" dirty="0"/>
          </a:p>
        </p:txBody>
      </p:sp>
      <p:sp>
        <p:nvSpPr>
          <p:cNvPr id="4" name="3 Marcador de contenido"/>
          <p:cNvSpPr>
            <a:spLocks noGrp="1"/>
          </p:cNvSpPr>
          <p:nvPr>
            <p:ph sz="half" idx="2"/>
          </p:nvPr>
        </p:nvSpPr>
        <p:spPr/>
        <p:txBody>
          <a:bodyPr>
            <a:normAutofit/>
          </a:bodyPr>
          <a:lstStyle/>
          <a:p>
            <a:pPr algn="just">
              <a:buNone/>
            </a:pPr>
            <a:r>
              <a:rPr lang="es-ES" dirty="0" smtClean="0">
                <a:latin typeface="Agency FB" pitchFamily="34" charset="0"/>
              </a:rPr>
              <a:t>DESCRIPCIÓN DEL PRODUCTO</a:t>
            </a:r>
          </a:p>
          <a:p>
            <a:pPr algn="just">
              <a:buNone/>
            </a:pPr>
            <a:endParaRPr lang="es-ES" dirty="0" smtClean="0">
              <a:latin typeface="Candy Round BTN Cond" pitchFamily="34" charset="0"/>
            </a:endParaRPr>
          </a:p>
          <a:p>
            <a:pPr algn="just">
              <a:buNone/>
            </a:pPr>
            <a:r>
              <a:rPr lang="es-ES" sz="2200" dirty="0" smtClean="0"/>
              <a:t>      Las galletas de la Barceloneta de Figueres, son un producto estrella y mas tradicional, tiene la forma redonda y </a:t>
            </a:r>
            <a:r>
              <a:rPr lang="es-ES" sz="2200" dirty="0" err="1" smtClean="0"/>
              <a:t>semi</a:t>
            </a:r>
            <a:r>
              <a:rPr lang="es-ES" sz="2200" dirty="0" smtClean="0"/>
              <a:t>-doblada, única en el mercado</a:t>
            </a:r>
            <a:r>
              <a:rPr lang="es-ES" dirty="0" smtClean="0"/>
              <a:t>.</a:t>
            </a:r>
          </a:p>
          <a:p>
            <a:pPr>
              <a:buNone/>
            </a:pPr>
            <a:r>
              <a:rPr lang="es-ES" dirty="0" smtClean="0">
                <a:latin typeface="Candy Round BTN Cond" pitchFamily="34" charset="0"/>
              </a:rPr>
              <a:t> </a:t>
            </a:r>
          </a:p>
          <a:p>
            <a:pPr>
              <a:buNone/>
            </a:pPr>
            <a:r>
              <a:rPr lang="es-ES" dirty="0" smtClean="0">
                <a:latin typeface="Agency FB" pitchFamily="34" charset="0"/>
              </a:rPr>
              <a:t>PRECIO</a:t>
            </a:r>
          </a:p>
          <a:p>
            <a:pPr>
              <a:buNone/>
            </a:pPr>
            <a:r>
              <a:rPr lang="es-ES" b="1" dirty="0" smtClean="0"/>
              <a:t>5,25€</a:t>
            </a:r>
            <a:endParaRPr lang="ca-ES" b="1" dirty="0"/>
          </a:p>
        </p:txBody>
      </p:sp>
      <p:pic>
        <p:nvPicPr>
          <p:cNvPr id="23556" name="Picture 4" descr="Pot assortit 300 gr "/>
          <p:cNvPicPr>
            <a:picLocks noChangeAspect="1" noChangeArrowheads="1"/>
          </p:cNvPicPr>
          <p:nvPr/>
        </p:nvPicPr>
        <p:blipFill>
          <a:blip r:embed="rId2" cstate="print"/>
          <a:srcRect/>
          <a:stretch>
            <a:fillRect/>
          </a:stretch>
        </p:blipFill>
        <p:spPr bwMode="auto">
          <a:xfrm>
            <a:off x="584767" y="2636912"/>
            <a:ext cx="3523071" cy="2524870"/>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smtClean="0">
                <a:solidFill>
                  <a:schemeClr val="bg1"/>
                </a:solidFill>
              </a:rPr>
              <a:t>Galetes de Figueres</a:t>
            </a:r>
            <a:r>
              <a:rPr lang="ca-ES" dirty="0" smtClean="0"/>
              <a:t/>
            </a:r>
            <a:br>
              <a:rPr lang="ca-ES" dirty="0" smtClean="0"/>
            </a:br>
            <a:r>
              <a:rPr lang="ca-ES" sz="3100" dirty="0" err="1" smtClean="0"/>
              <a:t>Ref</a:t>
            </a:r>
            <a:r>
              <a:rPr lang="ca-ES" sz="3100" dirty="0" smtClean="0"/>
              <a:t>:11</a:t>
            </a:r>
            <a:endParaRPr lang="ca-ES" sz="3100" dirty="0"/>
          </a:p>
        </p:txBody>
      </p:sp>
      <p:sp>
        <p:nvSpPr>
          <p:cNvPr id="3" name="2 Marcador de contenido"/>
          <p:cNvSpPr>
            <a:spLocks noGrp="1"/>
          </p:cNvSpPr>
          <p:nvPr>
            <p:ph sz="half" idx="1"/>
          </p:nvPr>
        </p:nvSpPr>
        <p:spPr>
          <a:xfrm>
            <a:off x="4788024" y="1772816"/>
            <a:ext cx="4038600" cy="4623816"/>
          </a:xfrm>
        </p:spPr>
        <p:txBody>
          <a:bodyPr>
            <a:normAutofit fontScale="92500" lnSpcReduction="20000"/>
          </a:bodyPr>
          <a:lstStyle/>
          <a:p>
            <a:pPr algn="just">
              <a:buNone/>
            </a:pPr>
            <a:r>
              <a:rPr lang="es-ES" dirty="0" smtClean="0">
                <a:latin typeface="Agency FB" pitchFamily="34" charset="0"/>
              </a:rPr>
              <a:t>DESCRIPCIÓN DEL PRODUCTO</a:t>
            </a:r>
          </a:p>
          <a:p>
            <a:pPr algn="just">
              <a:buNone/>
            </a:pPr>
            <a:r>
              <a:rPr lang="ca-ES" sz="2000" dirty="0" smtClean="0"/>
              <a:t>      </a:t>
            </a:r>
          </a:p>
          <a:p>
            <a:pPr algn="just">
              <a:buNone/>
            </a:pPr>
            <a:r>
              <a:rPr lang="es-ES" sz="2000" dirty="0" smtClean="0"/>
              <a:t>       </a:t>
            </a:r>
            <a:r>
              <a:rPr lang="es-ES" sz="2200" dirty="0" smtClean="0"/>
              <a:t>Caja de galletas </a:t>
            </a:r>
            <a:r>
              <a:rPr lang="es-ES" sz="2200" dirty="0" err="1" smtClean="0"/>
              <a:t>Delicatessen</a:t>
            </a:r>
            <a:r>
              <a:rPr lang="es-ES" sz="2200" dirty="0" smtClean="0"/>
              <a:t>,  Las galletas interiores representan el pan de tres puntas de la fachada del museo </a:t>
            </a:r>
            <a:r>
              <a:rPr lang="es-ES" sz="2200" dirty="0" smtClean="0"/>
              <a:t>Dalí </a:t>
            </a:r>
            <a:r>
              <a:rPr lang="es-ES" sz="2200" dirty="0" smtClean="0"/>
              <a:t>de Figueres.</a:t>
            </a:r>
            <a:br>
              <a:rPr lang="es-ES" sz="2200" dirty="0" smtClean="0"/>
            </a:br>
            <a:r>
              <a:rPr lang="es-ES" sz="2200" dirty="0" smtClean="0"/>
              <a:t>La pasta, está formada básicamente por harina, azúcar, huevos y mantequilla y está aromatizada con ligero gusto de vainilla</a:t>
            </a:r>
            <a:r>
              <a:rPr lang="es-ES" sz="2000" dirty="0" smtClean="0"/>
              <a:t>.</a:t>
            </a:r>
            <a:endParaRPr lang="ca-ES" sz="2000" dirty="0" smtClean="0"/>
          </a:p>
          <a:p>
            <a:pPr>
              <a:buNone/>
            </a:pPr>
            <a:endParaRPr lang="es-ES" dirty="0" smtClean="0">
              <a:latin typeface="Candy Round BTN Cond" pitchFamily="34" charset="0"/>
            </a:endParaRPr>
          </a:p>
          <a:p>
            <a:pPr>
              <a:buNone/>
            </a:pPr>
            <a:r>
              <a:rPr lang="es-ES" dirty="0" smtClean="0">
                <a:latin typeface="Agency FB" pitchFamily="34" charset="0"/>
              </a:rPr>
              <a:t>PRECIO</a:t>
            </a:r>
          </a:p>
          <a:p>
            <a:pPr>
              <a:buNone/>
            </a:pPr>
            <a:endParaRPr lang="ca-ES" b="1" dirty="0" smtClean="0"/>
          </a:p>
          <a:p>
            <a:pPr>
              <a:buNone/>
            </a:pPr>
            <a:r>
              <a:rPr lang="ca-ES" b="1" dirty="0" smtClean="0"/>
              <a:t>4,25€</a:t>
            </a:r>
            <a:endParaRPr lang="ca-ES" b="1" dirty="0"/>
          </a:p>
        </p:txBody>
      </p:sp>
      <p:pic>
        <p:nvPicPr>
          <p:cNvPr id="24578" name="Picture 2" descr="http://www.fornlabarceloneta.com/uploads/imatges_productes/a81d176165bd1b787be36e291ec55e50.jpg"/>
          <p:cNvPicPr>
            <a:picLocks noChangeAspect="1" noChangeArrowheads="1"/>
          </p:cNvPicPr>
          <p:nvPr/>
        </p:nvPicPr>
        <p:blipFill>
          <a:blip r:embed="rId2" cstate="print"/>
          <a:srcRect/>
          <a:stretch>
            <a:fillRect/>
          </a:stretch>
        </p:blipFill>
        <p:spPr bwMode="auto">
          <a:xfrm>
            <a:off x="1115616" y="1844824"/>
            <a:ext cx="2590800" cy="4286250"/>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smtClean="0">
                <a:solidFill>
                  <a:schemeClr val="bg1"/>
                </a:solidFill>
              </a:rPr>
              <a:t>Rosquilles bossa 250 </a:t>
            </a:r>
            <a:r>
              <a:rPr lang="ca-ES" dirty="0" err="1" smtClean="0">
                <a:solidFill>
                  <a:schemeClr val="bg1"/>
                </a:solidFill>
              </a:rPr>
              <a:t>gr</a:t>
            </a:r>
            <a:r>
              <a:rPr lang="ca-ES" dirty="0" smtClean="0"/>
              <a:t/>
            </a:r>
            <a:br>
              <a:rPr lang="ca-ES" dirty="0" smtClean="0"/>
            </a:br>
            <a:r>
              <a:rPr lang="ca-ES" sz="3100" dirty="0" err="1" smtClean="0"/>
              <a:t>Ref</a:t>
            </a:r>
            <a:r>
              <a:rPr lang="ca-ES" sz="3100" dirty="0" smtClean="0"/>
              <a:t>:12</a:t>
            </a:r>
            <a:endParaRPr lang="ca-ES" sz="3100" dirty="0"/>
          </a:p>
        </p:txBody>
      </p:sp>
      <p:sp>
        <p:nvSpPr>
          <p:cNvPr id="4" name="3 Marcador de contenido"/>
          <p:cNvSpPr>
            <a:spLocks noGrp="1"/>
          </p:cNvSpPr>
          <p:nvPr>
            <p:ph sz="half" idx="2"/>
          </p:nvPr>
        </p:nvSpPr>
        <p:spPr/>
        <p:txBody>
          <a:bodyPr>
            <a:normAutofit fontScale="92500" lnSpcReduction="10000"/>
          </a:bodyPr>
          <a:lstStyle/>
          <a:p>
            <a:pPr algn="just">
              <a:buNone/>
            </a:pPr>
            <a:r>
              <a:rPr lang="es-ES" dirty="0" smtClean="0">
                <a:latin typeface="Agency FB" pitchFamily="34" charset="0"/>
              </a:rPr>
              <a:t>DESCRIPCIÓN DEL PRODUCTO</a:t>
            </a:r>
          </a:p>
          <a:p>
            <a:pPr algn="just">
              <a:buNone/>
            </a:pPr>
            <a:r>
              <a:rPr lang="es-ES" sz="2000" dirty="0" smtClean="0"/>
              <a:t>      </a:t>
            </a:r>
          </a:p>
          <a:p>
            <a:pPr algn="just">
              <a:buNone/>
            </a:pPr>
            <a:r>
              <a:rPr lang="es-ES" sz="2000" dirty="0" smtClean="0"/>
              <a:t>       </a:t>
            </a:r>
            <a:r>
              <a:rPr lang="es-ES" sz="2200" dirty="0" smtClean="0"/>
              <a:t>Las Rosquillas de forma redonda y uniforme, son de las galletas más tradicionales fabricadas en nuestro obrador. Se distinguen por un glaseado manual y natural, con </a:t>
            </a:r>
            <a:r>
              <a:rPr lang="es-ES" sz="2200" dirty="0" err="1" smtClean="0"/>
              <a:t>lijero</a:t>
            </a:r>
            <a:r>
              <a:rPr lang="es-ES" sz="2200" dirty="0" smtClean="0"/>
              <a:t> aroma de anís, pieza muy apreciada entre los más pequeños de la casa.</a:t>
            </a:r>
          </a:p>
          <a:p>
            <a:pPr>
              <a:buNone/>
            </a:pPr>
            <a:r>
              <a:rPr lang="es-ES" dirty="0" smtClean="0">
                <a:latin typeface="Candy Round BTN Cond" pitchFamily="34" charset="0"/>
              </a:rPr>
              <a:t> </a:t>
            </a:r>
          </a:p>
          <a:p>
            <a:pPr>
              <a:buNone/>
            </a:pPr>
            <a:r>
              <a:rPr lang="es-ES" dirty="0" smtClean="0">
                <a:latin typeface="Agency FB" pitchFamily="34" charset="0"/>
              </a:rPr>
              <a:t>PRECIO</a:t>
            </a:r>
          </a:p>
          <a:p>
            <a:pPr>
              <a:buNone/>
            </a:pPr>
            <a:endParaRPr lang="es-ES" dirty="0" smtClean="0"/>
          </a:p>
          <a:p>
            <a:pPr>
              <a:buNone/>
            </a:pPr>
            <a:r>
              <a:rPr lang="es-ES" b="1" dirty="0" smtClean="0"/>
              <a:t>4,40€</a:t>
            </a:r>
            <a:endParaRPr lang="es-ES" b="1" dirty="0"/>
          </a:p>
        </p:txBody>
      </p:sp>
      <p:pic>
        <p:nvPicPr>
          <p:cNvPr id="25602" name="Picture 2" descr="http://www.fornlabarceloneta.com/uploads/imatges_productes/855f3ba345e40daa3af7c3c876e662dc.jpg"/>
          <p:cNvPicPr>
            <a:picLocks noChangeAspect="1" noChangeArrowheads="1"/>
          </p:cNvPicPr>
          <p:nvPr/>
        </p:nvPicPr>
        <p:blipFill>
          <a:blip r:embed="rId2" cstate="print"/>
          <a:srcRect/>
          <a:stretch>
            <a:fillRect/>
          </a:stretch>
        </p:blipFill>
        <p:spPr bwMode="auto">
          <a:xfrm>
            <a:off x="179512" y="1916832"/>
            <a:ext cx="4142925" cy="3528392"/>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smtClean="0">
                <a:solidFill>
                  <a:schemeClr val="bg1"/>
                </a:solidFill>
              </a:rPr>
              <a:t>Fumet de Roses 900ml</a:t>
            </a:r>
            <a:r>
              <a:rPr lang="ca-ES" dirty="0" smtClean="0"/>
              <a:t/>
            </a:r>
            <a:br>
              <a:rPr lang="ca-ES" dirty="0" smtClean="0"/>
            </a:br>
            <a:r>
              <a:rPr lang="ca-ES" sz="3100" dirty="0" err="1" smtClean="0"/>
              <a:t>Ref</a:t>
            </a:r>
            <a:r>
              <a:rPr lang="ca-ES" sz="3100" dirty="0" smtClean="0"/>
              <a:t>:13</a:t>
            </a:r>
            <a:endParaRPr lang="ca-ES" sz="3100" dirty="0"/>
          </a:p>
        </p:txBody>
      </p:sp>
      <p:sp>
        <p:nvSpPr>
          <p:cNvPr id="3" name="2 Marcador de contenido"/>
          <p:cNvSpPr>
            <a:spLocks noGrp="1"/>
          </p:cNvSpPr>
          <p:nvPr>
            <p:ph sz="half" idx="1"/>
          </p:nvPr>
        </p:nvSpPr>
        <p:spPr>
          <a:xfrm>
            <a:off x="4716016" y="1772816"/>
            <a:ext cx="4038600" cy="4623816"/>
          </a:xfrm>
        </p:spPr>
        <p:txBody>
          <a:bodyPr/>
          <a:lstStyle/>
          <a:p>
            <a:pPr algn="just">
              <a:buNone/>
            </a:pPr>
            <a:r>
              <a:rPr lang="es-ES" dirty="0" smtClean="0">
                <a:latin typeface="Agency FB" pitchFamily="34" charset="0"/>
              </a:rPr>
              <a:t>DESCRIPCIÓN DEL PRODUCTO</a:t>
            </a:r>
          </a:p>
          <a:p>
            <a:pPr algn="just">
              <a:buNone/>
            </a:pPr>
            <a:r>
              <a:rPr lang="ca-ES" sz="2000" dirty="0" smtClean="0"/>
              <a:t>      </a:t>
            </a:r>
          </a:p>
          <a:p>
            <a:pPr algn="just">
              <a:buNone/>
            </a:pPr>
            <a:r>
              <a:rPr lang="ca-ES" sz="2000" dirty="0" smtClean="0"/>
              <a:t>      Caldo de </a:t>
            </a:r>
            <a:r>
              <a:rPr lang="ca-ES" sz="2000" dirty="0" err="1" smtClean="0"/>
              <a:t>pescado</a:t>
            </a:r>
            <a:r>
              <a:rPr lang="ca-ES" sz="2000" dirty="0" smtClean="0"/>
              <a:t> de </a:t>
            </a:r>
            <a:r>
              <a:rPr lang="ca-ES" sz="2000" dirty="0" err="1" smtClean="0"/>
              <a:t>Rosas</a:t>
            </a:r>
            <a:r>
              <a:rPr lang="ca-ES" sz="2000" dirty="0" smtClean="0"/>
              <a:t> 100% natural, sin sal y sin gluten.</a:t>
            </a:r>
          </a:p>
          <a:p>
            <a:pPr algn="just"/>
            <a:endParaRPr lang="ca-ES" dirty="0" smtClean="0"/>
          </a:p>
          <a:p>
            <a:pPr algn="just">
              <a:buNone/>
            </a:pPr>
            <a:r>
              <a:rPr lang="ca-ES" dirty="0" smtClean="0">
                <a:latin typeface="Agency FB" pitchFamily="34" charset="0"/>
              </a:rPr>
              <a:t>PRECIO</a:t>
            </a:r>
          </a:p>
          <a:p>
            <a:pPr algn="just"/>
            <a:endParaRPr lang="ca-ES" dirty="0" smtClean="0"/>
          </a:p>
          <a:p>
            <a:pPr>
              <a:buNone/>
            </a:pPr>
            <a:r>
              <a:rPr lang="ca-ES" b="1" dirty="0" smtClean="0"/>
              <a:t>  3,35€</a:t>
            </a:r>
            <a:endParaRPr lang="ca-ES" b="1" dirty="0"/>
          </a:p>
        </p:txBody>
      </p:sp>
      <p:pic>
        <p:nvPicPr>
          <p:cNvPr id="1026" name="Picture 2" descr="http://3.bp.blogspot.com/-iozKbEbQuas/U84uGr-DoAI/AAAAAAAAAB8/x7_4SahIXgI/s1600/Fumet+Pescadors+Roses+.jpg"/>
          <p:cNvPicPr>
            <a:picLocks noChangeAspect="1" noChangeArrowheads="1"/>
          </p:cNvPicPr>
          <p:nvPr/>
        </p:nvPicPr>
        <p:blipFill>
          <a:blip r:embed="rId2" cstate="print"/>
          <a:srcRect/>
          <a:stretch>
            <a:fillRect/>
          </a:stretch>
        </p:blipFill>
        <p:spPr bwMode="auto">
          <a:xfrm>
            <a:off x="395536" y="1844824"/>
            <a:ext cx="4214810" cy="4214810"/>
          </a:xfrm>
          <a:prstGeom prst="rect">
            <a:avLst/>
          </a:prstGeom>
          <a:noFill/>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solidFill>
                  <a:schemeClr val="bg1"/>
                </a:solidFill>
              </a:rPr>
              <a:t>Escalivada</a:t>
            </a:r>
            <a:r>
              <a:rPr lang="es-ES" dirty="0" smtClean="0">
                <a:solidFill>
                  <a:schemeClr val="bg1"/>
                </a:solidFill>
              </a:rPr>
              <a:t> al </a:t>
            </a:r>
            <a:r>
              <a:rPr lang="es-ES" dirty="0" err="1" smtClean="0">
                <a:solidFill>
                  <a:schemeClr val="bg1"/>
                </a:solidFill>
              </a:rPr>
              <a:t>foc</a:t>
            </a:r>
            <a:r>
              <a:rPr lang="es-ES" dirty="0" smtClean="0">
                <a:solidFill>
                  <a:schemeClr val="bg1"/>
                </a:solidFill>
              </a:rPr>
              <a:t> de brasa 250gr</a:t>
            </a:r>
            <a:r>
              <a:rPr lang="es-ES" dirty="0" smtClean="0"/>
              <a:t/>
            </a:r>
            <a:br>
              <a:rPr lang="es-ES" dirty="0" smtClean="0"/>
            </a:br>
            <a:r>
              <a:rPr lang="es-ES" sz="3100" dirty="0" smtClean="0"/>
              <a:t>Ref:14</a:t>
            </a:r>
            <a:endParaRPr lang="es-ES" sz="3100" dirty="0"/>
          </a:p>
        </p:txBody>
      </p:sp>
      <p:sp>
        <p:nvSpPr>
          <p:cNvPr id="3" name="2 Marcador de contenido"/>
          <p:cNvSpPr>
            <a:spLocks noGrp="1"/>
          </p:cNvSpPr>
          <p:nvPr>
            <p:ph sz="half" idx="1"/>
          </p:nvPr>
        </p:nvSpPr>
        <p:spPr>
          <a:xfrm>
            <a:off x="4716016" y="1772816"/>
            <a:ext cx="4038600" cy="4623816"/>
          </a:xfrm>
        </p:spPr>
        <p:txBody>
          <a:bodyPr/>
          <a:lstStyle/>
          <a:p>
            <a:pPr>
              <a:buNone/>
            </a:pPr>
            <a:r>
              <a:rPr lang="es-ES" dirty="0" smtClean="0">
                <a:latin typeface="Agency FB" pitchFamily="34" charset="0"/>
              </a:rPr>
              <a:t>DESCRIPCIÓN DEL PRODUCTO</a:t>
            </a:r>
          </a:p>
          <a:p>
            <a:pPr>
              <a:buNone/>
            </a:pPr>
            <a:endParaRPr lang="es-ES" sz="2000" b="1" dirty="0" smtClean="0"/>
          </a:p>
          <a:p>
            <a:pPr algn="just">
              <a:buNone/>
            </a:pPr>
            <a:r>
              <a:rPr lang="es-ES" sz="2000" dirty="0" smtClean="0"/>
              <a:t>      Es un plato típico de Cataluña,  que consta de verduras asadas: berenjena, pimiento, cebolla y tomate.</a:t>
            </a:r>
          </a:p>
          <a:p>
            <a:pPr algn="just">
              <a:buNone/>
            </a:pPr>
            <a:endParaRPr lang="es-ES" b="1" dirty="0" smtClean="0"/>
          </a:p>
          <a:p>
            <a:pPr>
              <a:buNone/>
            </a:pPr>
            <a:r>
              <a:rPr lang="es-ES" dirty="0" smtClean="0">
                <a:latin typeface="Agency FB" pitchFamily="34" charset="0"/>
              </a:rPr>
              <a:t>PRECIO</a:t>
            </a:r>
          </a:p>
          <a:p>
            <a:pPr>
              <a:buNone/>
            </a:pPr>
            <a:r>
              <a:rPr lang="es-ES" b="1" dirty="0" smtClean="0"/>
              <a:t> 3,90€</a:t>
            </a:r>
            <a:endParaRPr lang="es-ES" b="1" dirty="0"/>
          </a:p>
        </p:txBody>
      </p:sp>
      <p:pic>
        <p:nvPicPr>
          <p:cNvPr id="27650" name="Picture 2" descr="http://static15.gestionaweb.cat/236/pwimg-1100/escalivada-brasa4365.jpg"/>
          <p:cNvPicPr>
            <a:picLocks noChangeAspect="1" noChangeArrowheads="1"/>
          </p:cNvPicPr>
          <p:nvPr/>
        </p:nvPicPr>
        <p:blipFill>
          <a:blip r:embed="rId2" cstate="print"/>
          <a:srcRect/>
          <a:stretch>
            <a:fillRect/>
          </a:stretch>
        </p:blipFill>
        <p:spPr bwMode="auto">
          <a:xfrm>
            <a:off x="539552" y="2636912"/>
            <a:ext cx="3681347" cy="2453116"/>
          </a:xfrm>
          <a:prstGeom prst="rect">
            <a:avLst/>
          </a:prstGeom>
          <a:noFill/>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bg1"/>
                </a:solidFill>
              </a:rPr>
              <a:t>Chocolate con leche </a:t>
            </a:r>
            <a:r>
              <a:rPr lang="es-ES" dirty="0" smtClean="0"/>
              <a:t/>
            </a:r>
            <a:br>
              <a:rPr lang="es-ES" dirty="0" smtClean="0"/>
            </a:br>
            <a:r>
              <a:rPr lang="es-ES" sz="3400" dirty="0" smtClean="0"/>
              <a:t>Ref:15</a:t>
            </a:r>
            <a:endParaRPr lang="es-ES" sz="3400" dirty="0"/>
          </a:p>
        </p:txBody>
      </p:sp>
      <p:sp>
        <p:nvSpPr>
          <p:cNvPr id="4" name="3 Marcador de contenido"/>
          <p:cNvSpPr>
            <a:spLocks noGrp="1"/>
          </p:cNvSpPr>
          <p:nvPr>
            <p:ph sz="half" idx="2"/>
          </p:nvPr>
        </p:nvSpPr>
        <p:spPr/>
        <p:txBody>
          <a:bodyPr>
            <a:normAutofit fontScale="92500"/>
          </a:bodyPr>
          <a:lstStyle/>
          <a:p>
            <a:pPr>
              <a:buNone/>
            </a:pPr>
            <a:r>
              <a:rPr lang="es-ES" dirty="0" smtClean="0">
                <a:latin typeface="Agency FB" pitchFamily="34" charset="0"/>
              </a:rPr>
              <a:t>DESCRIPCIÓN DEL PRODUCTO</a:t>
            </a:r>
          </a:p>
          <a:p>
            <a:pPr>
              <a:buNone/>
            </a:pPr>
            <a:endParaRPr lang="es-ES" dirty="0" smtClean="0"/>
          </a:p>
          <a:p>
            <a:pPr>
              <a:buNone/>
            </a:pPr>
            <a:r>
              <a:rPr lang="es-ES" dirty="0" smtClean="0"/>
              <a:t>     </a:t>
            </a:r>
            <a:r>
              <a:rPr lang="es-ES" sz="2000" dirty="0" smtClean="0"/>
              <a:t>Chocolate con leche de la mejor casa de chocolates de la provincia</a:t>
            </a:r>
            <a:r>
              <a:rPr lang="es-ES" dirty="0" smtClean="0"/>
              <a:t>.</a:t>
            </a:r>
          </a:p>
          <a:p>
            <a:pPr>
              <a:buNone/>
            </a:pPr>
            <a:endParaRPr lang="es-ES" dirty="0" smtClean="0">
              <a:latin typeface="Candy Round BTN Cond" pitchFamily="34" charset="0"/>
            </a:endParaRPr>
          </a:p>
          <a:p>
            <a:pPr>
              <a:buNone/>
            </a:pPr>
            <a:endParaRPr lang="es-ES" dirty="0" smtClean="0">
              <a:latin typeface="Candy Round BTN Cond" pitchFamily="34" charset="0"/>
            </a:endParaRPr>
          </a:p>
          <a:p>
            <a:pPr>
              <a:buNone/>
            </a:pPr>
            <a:r>
              <a:rPr lang="es-ES" dirty="0" smtClean="0">
                <a:latin typeface="Agency FB" pitchFamily="34" charset="0"/>
              </a:rPr>
              <a:t>PRECIO</a:t>
            </a:r>
          </a:p>
          <a:p>
            <a:endParaRPr lang="es-ES" dirty="0" smtClean="0"/>
          </a:p>
          <a:p>
            <a:endParaRPr lang="es-ES" dirty="0" smtClean="0"/>
          </a:p>
          <a:p>
            <a:pPr>
              <a:buNone/>
            </a:pPr>
            <a:endParaRPr lang="es-ES" dirty="0" smtClean="0"/>
          </a:p>
          <a:p>
            <a:pPr>
              <a:buNone/>
            </a:pPr>
            <a:r>
              <a:rPr lang="es-ES" b="1" dirty="0" smtClean="0"/>
              <a:t>1,25€</a:t>
            </a:r>
            <a:endParaRPr lang="es-ES" b="1"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pic>
        <p:nvPicPr>
          <p:cNvPr id="1026" name="Picture 2" descr="http://www.chocolatestorras.com/botiga/image/cache/data/amb-sucre/rajoles/10-chocolate-con-leche_500-500x500.JPG"/>
          <p:cNvPicPr>
            <a:picLocks noChangeAspect="1" noChangeArrowheads="1"/>
          </p:cNvPicPr>
          <p:nvPr/>
        </p:nvPicPr>
        <p:blipFill>
          <a:blip r:embed="rId2" cstate="print"/>
          <a:srcRect/>
          <a:stretch>
            <a:fillRect/>
          </a:stretch>
        </p:blipFill>
        <p:spPr bwMode="auto">
          <a:xfrm>
            <a:off x="1071538" y="1785926"/>
            <a:ext cx="3143272" cy="44279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0" dirty="0" smtClean="0">
                <a:solidFill>
                  <a:schemeClr val="bg1"/>
                </a:solidFill>
              </a:rPr>
              <a:t>Chocolate a la taza 180 gr</a:t>
            </a:r>
            <a:r>
              <a:rPr lang="es-ES" b="0" dirty="0" smtClean="0"/>
              <a:t/>
            </a:r>
            <a:br>
              <a:rPr lang="es-ES" b="0" dirty="0" smtClean="0"/>
            </a:br>
            <a:r>
              <a:rPr lang="es-ES" sz="3400" b="0" dirty="0" smtClean="0"/>
              <a:t>Ref:16</a:t>
            </a:r>
            <a:endParaRPr lang="es-ES" sz="3400" dirty="0"/>
          </a:p>
        </p:txBody>
      </p:sp>
      <p:sp>
        <p:nvSpPr>
          <p:cNvPr id="4" name="3 Marcador de contenido"/>
          <p:cNvSpPr>
            <a:spLocks noGrp="1"/>
          </p:cNvSpPr>
          <p:nvPr>
            <p:ph sz="half" idx="2"/>
          </p:nvPr>
        </p:nvSpPr>
        <p:spPr/>
        <p:txBody>
          <a:bodyPr/>
          <a:lstStyle/>
          <a:p>
            <a:pPr>
              <a:buNone/>
            </a:pPr>
            <a:r>
              <a:rPr lang="es-ES" dirty="0" smtClean="0">
                <a:latin typeface="Agency FB" pitchFamily="34" charset="0"/>
              </a:rPr>
              <a:t>DESCRIPCIÓN DEL PRODUCTO</a:t>
            </a:r>
          </a:p>
          <a:p>
            <a:pPr>
              <a:buNone/>
            </a:pPr>
            <a:r>
              <a:rPr lang="es-ES" sz="2000" dirty="0" smtClean="0"/>
              <a:t>      </a:t>
            </a:r>
          </a:p>
          <a:p>
            <a:pPr>
              <a:buNone/>
            </a:pPr>
            <a:r>
              <a:rPr lang="es-ES" sz="2000" dirty="0" smtClean="0"/>
              <a:t>      Chocolate de la mejor calidad para disfrutar con los mas pequeños de la casa</a:t>
            </a:r>
            <a:r>
              <a:rPr lang="es-ES" dirty="0" smtClean="0"/>
              <a:t>.</a:t>
            </a:r>
          </a:p>
          <a:p>
            <a:pPr>
              <a:buNone/>
            </a:pPr>
            <a:endParaRPr lang="es-ES" dirty="0" smtClean="0"/>
          </a:p>
          <a:p>
            <a:pPr>
              <a:buNone/>
            </a:pPr>
            <a:r>
              <a:rPr lang="es-ES" dirty="0" smtClean="0">
                <a:latin typeface="Agency FB" pitchFamily="34" charset="0"/>
              </a:rPr>
              <a:t>PRECIO</a:t>
            </a:r>
          </a:p>
          <a:p>
            <a:pPr>
              <a:buNone/>
            </a:pPr>
            <a:endParaRPr lang="es-ES" dirty="0" smtClean="0"/>
          </a:p>
          <a:p>
            <a:pPr>
              <a:buNone/>
            </a:pPr>
            <a:endParaRPr lang="es-ES" dirty="0" smtClean="0"/>
          </a:p>
          <a:p>
            <a:pPr>
              <a:buNone/>
            </a:pPr>
            <a:r>
              <a:rPr lang="es-ES" b="1" dirty="0" smtClean="0"/>
              <a:t>1,30€</a:t>
            </a:r>
            <a:endParaRPr lang="es-ES" b="1"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pic>
        <p:nvPicPr>
          <p:cNvPr id="33794" name="Picture 2" descr="http://www.chocolatestorras.com/botiga/image/cache/data/amb-sucre/xocolata-a-la-tassa/222-500x500.JPG"/>
          <p:cNvPicPr>
            <a:picLocks noChangeAspect="1" noChangeArrowheads="1"/>
          </p:cNvPicPr>
          <p:nvPr/>
        </p:nvPicPr>
        <p:blipFill>
          <a:blip r:embed="rId2" cstate="print"/>
          <a:srcRect/>
          <a:stretch>
            <a:fillRect/>
          </a:stretch>
        </p:blipFill>
        <p:spPr bwMode="auto">
          <a:xfrm>
            <a:off x="251520" y="1844824"/>
            <a:ext cx="4130824" cy="413082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800" dirty="0" smtClean="0">
                <a:solidFill>
                  <a:schemeClr val="bg1"/>
                </a:solidFill>
                <a:latin typeface="Calibri" pitchFamily="34" charset="0"/>
              </a:rPr>
              <a:t>Arroz de Pals 1kg</a:t>
            </a:r>
            <a:r>
              <a:rPr lang="es-ES" sz="4800" dirty="0" smtClean="0">
                <a:solidFill>
                  <a:schemeClr val="accent1">
                    <a:lumMod val="60000"/>
                    <a:lumOff val="40000"/>
                  </a:schemeClr>
                </a:solidFill>
                <a:latin typeface="Calibri" pitchFamily="34" charset="0"/>
              </a:rPr>
              <a:t/>
            </a:r>
            <a:br>
              <a:rPr lang="es-ES" sz="4800" dirty="0" smtClean="0">
                <a:solidFill>
                  <a:schemeClr val="accent1">
                    <a:lumMod val="60000"/>
                    <a:lumOff val="40000"/>
                  </a:schemeClr>
                </a:solidFill>
                <a:latin typeface="Calibri" pitchFamily="34" charset="0"/>
              </a:rPr>
            </a:br>
            <a:r>
              <a:rPr lang="es-ES" dirty="0" smtClean="0"/>
              <a:t>ref17</a:t>
            </a:r>
            <a:endParaRPr lang="es-ES" dirty="0"/>
          </a:p>
        </p:txBody>
      </p:sp>
      <p:sp>
        <p:nvSpPr>
          <p:cNvPr id="4" name="3 Marcador de contenido"/>
          <p:cNvSpPr>
            <a:spLocks noGrp="1"/>
          </p:cNvSpPr>
          <p:nvPr>
            <p:ph sz="half" idx="2"/>
          </p:nvPr>
        </p:nvSpPr>
        <p:spPr>
          <a:xfrm>
            <a:off x="4143372" y="1773936"/>
            <a:ext cx="4543428" cy="4369708"/>
          </a:xfrm>
        </p:spPr>
        <p:txBody>
          <a:bodyPr>
            <a:normAutofit fontScale="77500" lnSpcReduction="20000"/>
          </a:bodyPr>
          <a:lstStyle/>
          <a:p>
            <a:pPr>
              <a:buNone/>
            </a:pPr>
            <a:r>
              <a:rPr lang="es-ES" dirty="0" smtClean="0">
                <a:latin typeface="Agency FB" pitchFamily="34" charset="0"/>
              </a:rPr>
              <a:t>DESCRIPCIÓN DEL PRODUCTO</a:t>
            </a:r>
          </a:p>
          <a:p>
            <a:pPr>
              <a:buNone/>
            </a:pPr>
            <a:endParaRPr lang="es-ES" sz="2900" dirty="0" smtClean="0"/>
          </a:p>
          <a:p>
            <a:pPr algn="just">
              <a:buNone/>
            </a:pPr>
            <a:r>
              <a:rPr lang="es-ES" sz="2900" dirty="0" smtClean="0"/>
              <a:t> </a:t>
            </a:r>
            <a:r>
              <a:rPr lang="es-ES" sz="2900" dirty="0" smtClean="0"/>
              <a:t>     </a:t>
            </a:r>
            <a:r>
              <a:rPr lang="es-ES" sz="2600" dirty="0" smtClean="0"/>
              <a:t>El </a:t>
            </a:r>
            <a:r>
              <a:rPr lang="es-ES" sz="2600" b="1" dirty="0" smtClean="0"/>
              <a:t>arroz de Pals</a:t>
            </a:r>
            <a:r>
              <a:rPr lang="es-ES" sz="2600" dirty="0" smtClean="0"/>
              <a:t> es un </a:t>
            </a:r>
            <a:r>
              <a:rPr lang="es-ES" sz="2600" dirty="0" smtClean="0"/>
              <a:t>arroz </a:t>
            </a:r>
            <a:r>
              <a:rPr lang="es-ES" sz="2600" dirty="0" smtClean="0"/>
              <a:t>producido en </a:t>
            </a:r>
            <a:r>
              <a:rPr lang="es-ES" sz="2600" dirty="0" smtClean="0">
                <a:hlinkClick r:id="rId2" tooltip="Ampurdán"/>
              </a:rPr>
              <a:t>“</a:t>
            </a:r>
            <a:r>
              <a:rPr lang="es-ES" sz="2600" dirty="0" err="1" smtClean="0">
                <a:hlinkClick r:id="rId2" tooltip="Ampurdán"/>
              </a:rPr>
              <a:t>L’Empordà</a:t>
            </a:r>
            <a:r>
              <a:rPr lang="es-ES" sz="2600" dirty="0" smtClean="0">
                <a:hlinkClick r:id="rId2" tooltip="Ampurdán"/>
              </a:rPr>
              <a:t>”</a:t>
            </a:r>
            <a:r>
              <a:rPr lang="es-ES" sz="2600" dirty="0" smtClean="0"/>
              <a:t> </a:t>
            </a:r>
            <a:r>
              <a:rPr lang="es-ES" sz="2600" dirty="0" smtClean="0"/>
              <a:t>Es ideal para todo tipo de platos, especialmente para cocinar el arroz a la cazuela, plato típico ampurdanés ya que el arroz no se pasta y queda poco </a:t>
            </a:r>
            <a:r>
              <a:rPr lang="es-ES" sz="2600" dirty="0" smtClean="0"/>
              <a:t>cocido.</a:t>
            </a:r>
            <a:endParaRPr lang="es-ES" sz="2600" dirty="0" smtClean="0"/>
          </a:p>
          <a:p>
            <a:pPr>
              <a:buNone/>
            </a:pPr>
            <a:endParaRPr lang="es-ES" dirty="0" smtClean="0">
              <a:latin typeface="Candy Round BTN Cond" pitchFamily="34" charset="0"/>
            </a:endParaRPr>
          </a:p>
          <a:p>
            <a:pPr>
              <a:buNone/>
            </a:pPr>
            <a:endParaRPr lang="es-ES" dirty="0" smtClean="0">
              <a:latin typeface="Candy Round BTN Cond" pitchFamily="34" charset="0"/>
            </a:endParaRPr>
          </a:p>
          <a:p>
            <a:pPr>
              <a:buNone/>
            </a:pPr>
            <a:endParaRPr lang="es-ES" dirty="0" smtClean="0">
              <a:latin typeface="Candy Round BTN Cond" pitchFamily="34" charset="0"/>
            </a:endParaRPr>
          </a:p>
          <a:p>
            <a:pPr>
              <a:buNone/>
            </a:pPr>
            <a:endParaRPr lang="es-ES" dirty="0" smtClean="0">
              <a:latin typeface="Candy Round BTN Cond" pitchFamily="34" charset="0"/>
            </a:endParaRPr>
          </a:p>
          <a:p>
            <a:pPr>
              <a:buNone/>
            </a:pPr>
            <a:r>
              <a:rPr lang="es-ES" dirty="0" smtClean="0">
                <a:latin typeface="Agency FB" pitchFamily="34" charset="0"/>
              </a:rPr>
              <a:t>PRECIO</a:t>
            </a:r>
          </a:p>
          <a:p>
            <a:pPr>
              <a:buNone/>
            </a:pPr>
            <a:r>
              <a:rPr lang="es-ES" dirty="0" smtClean="0"/>
              <a:t>1.50€</a:t>
            </a:r>
          </a:p>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pic>
        <p:nvPicPr>
          <p:cNvPr id="6" name="Picture 2" descr="https://www.ibergour.com/images/arroz_moli_pals_full.jpg"/>
          <p:cNvPicPr>
            <a:picLocks noGrp="1" noChangeAspect="1" noChangeArrowheads="1"/>
          </p:cNvPicPr>
          <p:nvPr>
            <p:ph sz="half" idx="1"/>
          </p:nvPr>
        </p:nvPicPr>
        <p:blipFill>
          <a:blip r:embed="rId3" cstate="print"/>
          <a:srcRect/>
          <a:stretch>
            <a:fillRect/>
          </a:stretch>
        </p:blipFill>
        <p:spPr bwMode="auto">
          <a:xfrm>
            <a:off x="698500" y="2307431"/>
            <a:ext cx="2801930" cy="3556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bg1"/>
                </a:solidFill>
              </a:rPr>
              <a:t>Calendario Dalí</a:t>
            </a:r>
            <a:br>
              <a:rPr lang="es-ES" dirty="0" smtClean="0">
                <a:solidFill>
                  <a:schemeClr val="bg1"/>
                </a:solidFill>
              </a:rPr>
            </a:br>
            <a:r>
              <a:rPr lang="es-ES" dirty="0" err="1" smtClean="0">
                <a:solidFill>
                  <a:srgbClr val="FFC000"/>
                </a:solidFill>
              </a:rPr>
              <a:t>ref</a:t>
            </a:r>
            <a:r>
              <a:rPr lang="es-ES" dirty="0" smtClean="0">
                <a:solidFill>
                  <a:srgbClr val="FFC000"/>
                </a:solidFill>
              </a:rPr>
              <a:t> 18 </a:t>
            </a:r>
            <a:endParaRPr lang="es-ES" dirty="0">
              <a:solidFill>
                <a:srgbClr val="FFC000"/>
              </a:solidFill>
            </a:endParaRPr>
          </a:p>
        </p:txBody>
      </p:sp>
      <p:sp>
        <p:nvSpPr>
          <p:cNvPr id="4" name="3 Marcador de contenido"/>
          <p:cNvSpPr>
            <a:spLocks noGrp="1"/>
          </p:cNvSpPr>
          <p:nvPr>
            <p:ph sz="half" idx="2"/>
          </p:nvPr>
        </p:nvSpPr>
        <p:spPr/>
        <p:txBody>
          <a:bodyPr/>
          <a:lstStyle/>
          <a:p>
            <a:pPr>
              <a:buNone/>
            </a:pPr>
            <a:r>
              <a:rPr lang="es-ES" dirty="0" smtClean="0">
                <a:latin typeface="Agency FB" pitchFamily="34" charset="0"/>
              </a:rPr>
              <a:t>DESCRIPCIÓN DEL PRODUCTO</a:t>
            </a:r>
          </a:p>
          <a:p>
            <a:endParaRPr lang="es-ES" dirty="0" smtClean="0"/>
          </a:p>
          <a:p>
            <a:pPr algn="just">
              <a:buNone/>
            </a:pPr>
            <a:r>
              <a:rPr lang="es-ES" dirty="0" smtClean="0"/>
              <a:t>     </a:t>
            </a:r>
            <a:r>
              <a:rPr lang="es-ES" sz="2000" dirty="0" smtClean="0"/>
              <a:t>Calendario de l’ </a:t>
            </a:r>
            <a:r>
              <a:rPr lang="es-ES" sz="2000" dirty="0" err="1" smtClean="0"/>
              <a:t>Empordà</a:t>
            </a:r>
            <a:r>
              <a:rPr lang="es-ES" sz="2000" dirty="0" smtClean="0"/>
              <a:t> de la tienda de Figueres del pintor Salvador Dalí.</a:t>
            </a:r>
          </a:p>
          <a:p>
            <a:pPr>
              <a:buNone/>
            </a:pPr>
            <a:r>
              <a:rPr lang="es-ES" dirty="0" smtClean="0"/>
              <a:t> </a:t>
            </a:r>
          </a:p>
          <a:p>
            <a:pPr>
              <a:buNone/>
            </a:pPr>
            <a:r>
              <a:rPr lang="es-ES" dirty="0" smtClean="0">
                <a:latin typeface="Agency FB" pitchFamily="34" charset="0"/>
              </a:rPr>
              <a:t>PRECIO</a:t>
            </a:r>
          </a:p>
          <a:p>
            <a:pPr>
              <a:buNone/>
            </a:pPr>
            <a:r>
              <a:rPr lang="es-ES" dirty="0" smtClean="0"/>
              <a:t>     </a:t>
            </a:r>
            <a:r>
              <a:rPr lang="es-ES" sz="2000" dirty="0" smtClean="0"/>
              <a:t>9.50€/la unidad</a:t>
            </a:r>
          </a:p>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pic>
        <p:nvPicPr>
          <p:cNvPr id="6" name="Picture 2"/>
          <p:cNvPicPr>
            <a:picLocks noGrp="1" noChangeAspect="1" noChangeArrowheads="1"/>
          </p:cNvPicPr>
          <p:nvPr>
            <p:ph sz="half" idx="1"/>
          </p:nvPr>
        </p:nvPicPr>
        <p:blipFill>
          <a:blip r:embed="rId2"/>
          <a:srcRect l="32394" t="27344" r="42350" b="27734"/>
          <a:stretch>
            <a:fillRect/>
          </a:stretch>
        </p:blipFill>
        <p:spPr bwMode="auto">
          <a:xfrm>
            <a:off x="833452" y="2442364"/>
            <a:ext cx="3286096" cy="32861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0"/>
            <a:ext cx="8229600" cy="1252728"/>
          </a:xfrm>
        </p:spPr>
        <p:txBody>
          <a:bodyPr>
            <a:normAutofit/>
          </a:bodyPr>
          <a:lstStyle/>
          <a:p>
            <a:r>
              <a:rPr lang="ca-ES" dirty="0" smtClean="0">
                <a:solidFill>
                  <a:schemeClr val="bg1"/>
                </a:solidFill>
              </a:rPr>
              <a:t>Magret de </a:t>
            </a:r>
            <a:r>
              <a:rPr lang="ca-ES" dirty="0" err="1" smtClean="0">
                <a:solidFill>
                  <a:schemeClr val="bg1"/>
                </a:solidFill>
              </a:rPr>
              <a:t>pato</a:t>
            </a:r>
            <a:r>
              <a:rPr lang="ca-ES" dirty="0" smtClean="0">
                <a:solidFill>
                  <a:schemeClr val="bg1"/>
                </a:solidFill>
              </a:rPr>
              <a:t> 50g</a:t>
            </a:r>
            <a:br>
              <a:rPr lang="ca-ES" dirty="0" smtClean="0">
                <a:solidFill>
                  <a:schemeClr val="bg1"/>
                </a:solidFill>
              </a:rPr>
            </a:br>
            <a:r>
              <a:rPr lang="ca-ES" sz="2800" dirty="0" err="1" smtClean="0">
                <a:solidFill>
                  <a:srgbClr val="FFC000"/>
                </a:solidFill>
              </a:rPr>
              <a:t>Ref</a:t>
            </a:r>
            <a:r>
              <a:rPr lang="ca-ES" sz="2800" dirty="0" smtClean="0">
                <a:solidFill>
                  <a:srgbClr val="FFC000"/>
                </a:solidFill>
              </a:rPr>
              <a:t>:01</a:t>
            </a:r>
            <a:endParaRPr lang="ca-ES" dirty="0">
              <a:solidFill>
                <a:srgbClr val="FFC000"/>
              </a:solidFill>
            </a:endParaRPr>
          </a:p>
        </p:txBody>
      </p:sp>
      <p:sp>
        <p:nvSpPr>
          <p:cNvPr id="3" name="2 Marcador de contenido"/>
          <p:cNvSpPr>
            <a:spLocks noGrp="1"/>
          </p:cNvSpPr>
          <p:nvPr>
            <p:ph idx="1"/>
          </p:nvPr>
        </p:nvSpPr>
        <p:spPr>
          <a:xfrm>
            <a:off x="4572000" y="1775191"/>
            <a:ext cx="4114800" cy="3868387"/>
          </a:xfrm>
        </p:spPr>
        <p:txBody>
          <a:bodyPr>
            <a:normAutofit fontScale="70000" lnSpcReduction="20000"/>
          </a:bodyPr>
          <a:lstStyle/>
          <a:p>
            <a:pPr algn="just">
              <a:buNone/>
            </a:pPr>
            <a:endParaRPr lang="es-ES" sz="3500" dirty="0" smtClean="0">
              <a:latin typeface="Candy Round BTN Cond" pitchFamily="34" charset="0"/>
            </a:endParaRPr>
          </a:p>
          <a:p>
            <a:pPr algn="just">
              <a:buNone/>
            </a:pPr>
            <a:endParaRPr lang="es-ES" sz="3500" dirty="0" smtClean="0">
              <a:latin typeface="Candy Round BTN Cond" pitchFamily="34" charset="0"/>
            </a:endParaRPr>
          </a:p>
          <a:p>
            <a:pPr algn="just">
              <a:buNone/>
            </a:pPr>
            <a:r>
              <a:rPr lang="es-ES" sz="3500" dirty="0" smtClean="0">
                <a:latin typeface="Agency FB" pitchFamily="34" charset="0"/>
              </a:rPr>
              <a:t>DESCRIPCIÓN DEL PRODUCTO</a:t>
            </a:r>
          </a:p>
          <a:p>
            <a:pPr algn="just">
              <a:buNone/>
            </a:pPr>
            <a:endParaRPr lang="es-ES" sz="3500" dirty="0" smtClean="0">
              <a:latin typeface="Candy Round BTN Cond" pitchFamily="34" charset="0"/>
            </a:endParaRPr>
          </a:p>
          <a:p>
            <a:pPr algn="just">
              <a:buNone/>
            </a:pPr>
            <a:endParaRPr lang="es-ES" sz="3500" dirty="0" smtClean="0">
              <a:latin typeface="Candy Round BTN Cond" pitchFamily="34" charset="0"/>
            </a:endParaRPr>
          </a:p>
          <a:p>
            <a:pPr>
              <a:buNone/>
            </a:pPr>
            <a:r>
              <a:rPr lang="es-ES" sz="2900" dirty="0" smtClean="0"/>
              <a:t>       Autentico </a:t>
            </a:r>
            <a:r>
              <a:rPr lang="es-ES" sz="2900" dirty="0" err="1" smtClean="0"/>
              <a:t>magret</a:t>
            </a:r>
            <a:r>
              <a:rPr lang="es-ES" sz="2900" dirty="0" smtClean="0"/>
              <a:t> de pato, se sirve envasado al vacio.</a:t>
            </a:r>
          </a:p>
          <a:p>
            <a:endParaRPr lang="es-ES" sz="3600" dirty="0" smtClean="0">
              <a:latin typeface="Candy Round BTN Cond" pitchFamily="34" charset="0"/>
            </a:endParaRPr>
          </a:p>
          <a:p>
            <a:pPr>
              <a:buNone/>
            </a:pPr>
            <a:r>
              <a:rPr lang="es-ES" sz="3600" dirty="0" smtClean="0">
                <a:latin typeface="Agency FB" pitchFamily="34" charset="0"/>
              </a:rPr>
              <a:t>PRECIO</a:t>
            </a:r>
          </a:p>
          <a:p>
            <a:pPr>
              <a:buNone/>
            </a:pPr>
            <a:endParaRPr lang="es-ES" sz="3600" dirty="0" smtClean="0">
              <a:latin typeface="Candy Round BTN Cond" pitchFamily="34" charset="0"/>
            </a:endParaRPr>
          </a:p>
          <a:p>
            <a:pPr>
              <a:buNone/>
            </a:pPr>
            <a:r>
              <a:rPr lang="es-ES" b="1" dirty="0" smtClean="0"/>
              <a:t>4,50€</a:t>
            </a:r>
          </a:p>
          <a:p>
            <a:pPr>
              <a:buNone/>
            </a:pPr>
            <a:r>
              <a:rPr lang="es-ES" dirty="0" smtClean="0"/>
              <a:t>                                                                                                                                                                </a:t>
            </a:r>
            <a:endParaRPr lang="es-ES" dirty="0"/>
          </a:p>
        </p:txBody>
      </p:sp>
      <p:pic>
        <p:nvPicPr>
          <p:cNvPr id="2050" name="Picture 2" descr="http://www.productescatalans.cat/5-large_default/magret-d-anec-curat-50-grs.jpg"/>
          <p:cNvPicPr>
            <a:picLocks noChangeAspect="1" noChangeArrowheads="1"/>
          </p:cNvPicPr>
          <p:nvPr/>
        </p:nvPicPr>
        <p:blipFill>
          <a:blip r:embed="rId2" cstate="print"/>
          <a:srcRect/>
          <a:stretch>
            <a:fillRect/>
          </a:stretch>
        </p:blipFill>
        <p:spPr bwMode="auto">
          <a:xfrm>
            <a:off x="500034" y="1928802"/>
            <a:ext cx="3648070" cy="3648071"/>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bg1"/>
                </a:solidFill>
              </a:rPr>
              <a:t>Poster Salvador </a:t>
            </a:r>
            <a:r>
              <a:rPr lang="es-ES" dirty="0" err="1" smtClean="0">
                <a:solidFill>
                  <a:schemeClr val="bg1"/>
                </a:solidFill>
              </a:rPr>
              <a:t>Dali</a:t>
            </a:r>
            <a:r>
              <a:rPr lang="es-ES" dirty="0" smtClean="0">
                <a:solidFill>
                  <a:schemeClr val="bg1"/>
                </a:solidFill>
              </a:rPr>
              <a:t> </a:t>
            </a:r>
            <a:br>
              <a:rPr lang="es-ES" dirty="0" smtClean="0">
                <a:solidFill>
                  <a:schemeClr val="bg1"/>
                </a:solidFill>
              </a:rPr>
            </a:br>
            <a:r>
              <a:rPr lang="es-ES" dirty="0" smtClean="0">
                <a:solidFill>
                  <a:srgbClr val="FFC000"/>
                </a:solidFill>
              </a:rPr>
              <a:t>ref.19</a:t>
            </a:r>
            <a:endParaRPr lang="es-ES" dirty="0"/>
          </a:p>
        </p:txBody>
      </p:sp>
      <p:sp>
        <p:nvSpPr>
          <p:cNvPr id="4" name="3 Marcador de contenido"/>
          <p:cNvSpPr>
            <a:spLocks noGrp="1"/>
          </p:cNvSpPr>
          <p:nvPr>
            <p:ph sz="half" idx="2"/>
          </p:nvPr>
        </p:nvSpPr>
        <p:spPr/>
        <p:txBody>
          <a:bodyPr/>
          <a:lstStyle/>
          <a:p>
            <a:pPr>
              <a:buNone/>
            </a:pPr>
            <a:r>
              <a:rPr lang="es-ES" dirty="0" smtClean="0">
                <a:latin typeface="Agency FB" pitchFamily="34" charset="0"/>
              </a:rPr>
              <a:t>DESCRIPCIÓN DEL PRODUCTO</a:t>
            </a:r>
          </a:p>
          <a:p>
            <a:endParaRPr lang="es-ES" dirty="0" smtClean="0"/>
          </a:p>
          <a:p>
            <a:pPr algn="just">
              <a:buNone/>
            </a:pPr>
            <a:r>
              <a:rPr lang="es-ES" dirty="0" smtClean="0"/>
              <a:t>     </a:t>
            </a:r>
            <a:r>
              <a:rPr lang="es-ES" sz="2000" dirty="0" smtClean="0"/>
              <a:t>Poster para colgar en la habitación o en el salón.</a:t>
            </a:r>
          </a:p>
          <a:p>
            <a:pPr>
              <a:buNone/>
            </a:pPr>
            <a:endParaRPr lang="es-ES" dirty="0" smtClean="0"/>
          </a:p>
          <a:p>
            <a:pPr>
              <a:buNone/>
            </a:pPr>
            <a:r>
              <a:rPr lang="es-ES" dirty="0" smtClean="0">
                <a:latin typeface="Agency FB" pitchFamily="34" charset="0"/>
              </a:rPr>
              <a:t>PRECIO</a:t>
            </a:r>
          </a:p>
          <a:p>
            <a:pPr>
              <a:buNone/>
            </a:pPr>
            <a:endParaRPr lang="es-ES" dirty="0" smtClean="0"/>
          </a:p>
          <a:p>
            <a:pPr>
              <a:buNone/>
            </a:pPr>
            <a:r>
              <a:rPr lang="es-ES" dirty="0" smtClean="0"/>
              <a:t>     </a:t>
            </a:r>
            <a:r>
              <a:rPr lang="es-ES" sz="2000" dirty="0" smtClean="0"/>
              <a:t>8€/la unidad</a:t>
            </a:r>
          </a:p>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pic>
        <p:nvPicPr>
          <p:cNvPr id="6" name="Picture 2"/>
          <p:cNvPicPr>
            <a:picLocks noGrp="1" noChangeAspect="1" noChangeArrowheads="1"/>
          </p:cNvPicPr>
          <p:nvPr>
            <p:ph sz="half" idx="1"/>
          </p:nvPr>
        </p:nvPicPr>
        <p:blipFill>
          <a:blip r:embed="rId2"/>
          <a:srcRect l="35139" t="36133" r="45644" b="37500"/>
          <a:stretch>
            <a:fillRect/>
          </a:stretch>
        </p:blipFill>
        <p:spPr bwMode="auto">
          <a:xfrm>
            <a:off x="730210" y="2571744"/>
            <a:ext cx="3270286"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sp>
        <p:nvSpPr>
          <p:cNvPr id="5" name="4 Pergamino vertical"/>
          <p:cNvSpPr/>
          <p:nvPr/>
        </p:nvSpPr>
        <p:spPr>
          <a:xfrm>
            <a:off x="395536" y="1772816"/>
            <a:ext cx="4752528" cy="223224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El transporte de nuestros artículos no esta incluido en el precio</a:t>
            </a:r>
            <a:endParaRPr lang="es-ES" sz="2800" b="1" dirty="0"/>
          </a:p>
        </p:txBody>
      </p:sp>
      <p:sp>
        <p:nvSpPr>
          <p:cNvPr id="6" name="5 Pergamino horizontal"/>
          <p:cNvSpPr/>
          <p:nvPr/>
        </p:nvSpPr>
        <p:spPr>
          <a:xfrm>
            <a:off x="3419872" y="4437112"/>
            <a:ext cx="5184576" cy="208823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El IVA esta incluido en el precio de los artículos</a:t>
            </a:r>
            <a:endParaRPr lang="es-ES" sz="2800" b="1" dirty="0"/>
          </a:p>
        </p:txBody>
      </p:sp>
      <p:sp>
        <p:nvSpPr>
          <p:cNvPr id="7" name="6 CuadroTexto"/>
          <p:cNvSpPr txBox="1"/>
          <p:nvPr/>
        </p:nvSpPr>
        <p:spPr>
          <a:xfrm>
            <a:off x="1115616" y="260648"/>
            <a:ext cx="3960440" cy="923330"/>
          </a:xfrm>
          <a:prstGeom prst="rect">
            <a:avLst/>
          </a:prstGeom>
          <a:noFill/>
        </p:spPr>
        <p:txBody>
          <a:bodyPr wrap="square" rtlCol="0">
            <a:spAutoFit/>
          </a:bodyPr>
          <a:lstStyle/>
          <a:p>
            <a:r>
              <a:rPr lang="ca-ES" sz="5400" b="1" dirty="0" smtClean="0">
                <a:solidFill>
                  <a:schemeClr val="bg1"/>
                </a:solidFill>
              </a:rPr>
              <a:t>Cap </a:t>
            </a:r>
            <a:r>
              <a:rPr lang="ca-ES" sz="5400" b="1" dirty="0" err="1" smtClean="0">
                <a:solidFill>
                  <a:schemeClr val="bg1"/>
                </a:solidFill>
              </a:rPr>
              <a:t>S.Coop</a:t>
            </a:r>
            <a:endParaRPr lang="ca-ES" sz="5400" b="1" dirty="0">
              <a:solidFill>
                <a:schemeClr val="bg1"/>
              </a:solidFill>
            </a:endParaRPr>
          </a:p>
        </p:txBody>
      </p:sp>
      <p:pic>
        <p:nvPicPr>
          <p:cNvPr id="34818" name="Picture 2" descr="https://static.wixstatic.com/media/31fec6_03717b7655014a71b8b24aa71b75e04c.jpg/v1/fill/w_201,h_118,al_c,lg_1,q_80/31fec6_03717b7655014a71b8b24aa71b75e04c.jpg"/>
          <p:cNvPicPr>
            <a:picLocks noChangeAspect="1" noChangeArrowheads="1"/>
          </p:cNvPicPr>
          <p:nvPr/>
        </p:nvPicPr>
        <p:blipFill>
          <a:blip r:embed="rId2" cstate="print"/>
          <a:srcRect/>
          <a:stretch>
            <a:fillRect/>
          </a:stretch>
        </p:blipFill>
        <p:spPr bwMode="auto">
          <a:xfrm>
            <a:off x="6858016" y="0"/>
            <a:ext cx="1963871" cy="135729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solidFill>
                  <a:schemeClr val="bg1"/>
                </a:solidFill>
              </a:rPr>
              <a:t>Butifarra de perol 250g</a:t>
            </a:r>
            <a:r>
              <a:rPr lang="es-ES" dirty="0" smtClean="0"/>
              <a:t/>
            </a:r>
            <a:br>
              <a:rPr lang="es-ES" dirty="0" smtClean="0"/>
            </a:br>
            <a:r>
              <a:rPr lang="es-ES" sz="3100" dirty="0" smtClean="0"/>
              <a:t>Ref:02</a:t>
            </a:r>
            <a:endParaRPr lang="es-ES" sz="3100" dirty="0"/>
          </a:p>
        </p:txBody>
      </p:sp>
      <p:sp>
        <p:nvSpPr>
          <p:cNvPr id="4" name="3 Marcador de contenido"/>
          <p:cNvSpPr>
            <a:spLocks noGrp="1"/>
          </p:cNvSpPr>
          <p:nvPr>
            <p:ph sz="half" idx="1"/>
          </p:nvPr>
        </p:nvSpPr>
        <p:spPr>
          <a:xfrm>
            <a:off x="4860032" y="1772816"/>
            <a:ext cx="4038600" cy="4623816"/>
          </a:xfrm>
        </p:spPr>
        <p:txBody>
          <a:bodyPr/>
          <a:lstStyle/>
          <a:p>
            <a:pPr>
              <a:buNone/>
            </a:pPr>
            <a:r>
              <a:rPr lang="es-ES" dirty="0" smtClean="0">
                <a:latin typeface="Agency FB" pitchFamily="34" charset="0"/>
              </a:rPr>
              <a:t>DESCRIPCIÓN DEL PRODUCTO</a:t>
            </a:r>
          </a:p>
          <a:p>
            <a:pPr>
              <a:buNone/>
            </a:pPr>
            <a:endParaRPr lang="es-ES" dirty="0" smtClean="0"/>
          </a:p>
          <a:p>
            <a:pPr>
              <a:buNone/>
            </a:pPr>
            <a:r>
              <a:rPr lang="es-ES" sz="2000" dirty="0" smtClean="0"/>
              <a:t>      Elaborada a partir de hembra de cerdo</a:t>
            </a:r>
            <a:r>
              <a:rPr lang="es-ES" dirty="0" smtClean="0"/>
              <a:t>.</a:t>
            </a:r>
          </a:p>
          <a:p>
            <a:endParaRPr lang="es-ES" dirty="0" smtClean="0"/>
          </a:p>
          <a:p>
            <a:pPr>
              <a:buNone/>
            </a:pPr>
            <a:r>
              <a:rPr lang="es-ES" dirty="0" smtClean="0">
                <a:latin typeface="Agency FB" pitchFamily="34" charset="0"/>
              </a:rPr>
              <a:t>PRECIO</a:t>
            </a:r>
          </a:p>
          <a:p>
            <a:pPr>
              <a:buNone/>
            </a:pPr>
            <a:endParaRPr lang="es-ES" b="1" dirty="0" smtClean="0"/>
          </a:p>
          <a:p>
            <a:pPr>
              <a:buNone/>
            </a:pPr>
            <a:r>
              <a:rPr lang="es-ES" b="1" dirty="0" smtClean="0"/>
              <a:t>2,90€</a:t>
            </a:r>
            <a:endParaRPr lang="es-ES" b="1" dirty="0"/>
          </a:p>
        </p:txBody>
      </p:sp>
      <p:pic>
        <p:nvPicPr>
          <p:cNvPr id="16388" name="Picture 4" descr="http://static19.gestionaweb.cat/236/pwimg-1024/buti-perol-prima-24978.jpg"/>
          <p:cNvPicPr>
            <a:picLocks noChangeAspect="1" noChangeArrowheads="1"/>
          </p:cNvPicPr>
          <p:nvPr/>
        </p:nvPicPr>
        <p:blipFill>
          <a:blip r:embed="rId2" cstate="print"/>
          <a:srcRect/>
          <a:stretch>
            <a:fillRect/>
          </a:stretch>
        </p:blipFill>
        <p:spPr bwMode="auto">
          <a:xfrm>
            <a:off x="395536" y="2132856"/>
            <a:ext cx="4290469" cy="2857520"/>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401080" cy="1251062"/>
          </a:xfrm>
        </p:spPr>
        <p:txBody>
          <a:bodyPr>
            <a:normAutofit fontScale="90000"/>
          </a:bodyPr>
          <a:lstStyle/>
          <a:p>
            <a:r>
              <a:rPr lang="es-ES" dirty="0" smtClean="0">
                <a:solidFill>
                  <a:schemeClr val="bg1"/>
                </a:solidFill>
              </a:rPr>
              <a:t>Anchoas de la Escala con aceite 100g</a:t>
            </a:r>
            <a:r>
              <a:rPr lang="es-ES" dirty="0" smtClean="0"/>
              <a:t/>
            </a:r>
            <a:br>
              <a:rPr lang="es-ES" dirty="0" smtClean="0"/>
            </a:br>
            <a:r>
              <a:rPr lang="es-ES" sz="3100" dirty="0" smtClean="0"/>
              <a:t>Ref:03</a:t>
            </a:r>
            <a:endParaRPr lang="es-ES" sz="3100" dirty="0"/>
          </a:p>
        </p:txBody>
      </p:sp>
      <p:sp>
        <p:nvSpPr>
          <p:cNvPr id="4" name="3 Marcador de contenido"/>
          <p:cNvSpPr>
            <a:spLocks noGrp="1"/>
          </p:cNvSpPr>
          <p:nvPr>
            <p:ph sz="half" idx="1"/>
          </p:nvPr>
        </p:nvSpPr>
        <p:spPr>
          <a:xfrm>
            <a:off x="4716016" y="1772816"/>
            <a:ext cx="4038600" cy="4623816"/>
          </a:xfrm>
        </p:spPr>
        <p:txBody>
          <a:bodyPr/>
          <a:lstStyle/>
          <a:p>
            <a:pPr algn="just">
              <a:buNone/>
            </a:pPr>
            <a:r>
              <a:rPr lang="es-ES" dirty="0" smtClean="0">
                <a:latin typeface="Agency FB" pitchFamily="34" charset="0"/>
              </a:rPr>
              <a:t>DESCRIPCIÓN DEL PRODUCTO</a:t>
            </a:r>
          </a:p>
          <a:p>
            <a:pPr>
              <a:buNone/>
            </a:pPr>
            <a:r>
              <a:rPr lang="es-ES" sz="2000" dirty="0" smtClean="0"/>
              <a:t>       </a:t>
            </a:r>
          </a:p>
          <a:p>
            <a:pPr>
              <a:buNone/>
            </a:pPr>
            <a:r>
              <a:rPr lang="es-ES" sz="2000" dirty="0" smtClean="0"/>
              <a:t>      Envasados en aceite de oliva de la mejor calidad y presentados en recipientes de vidrio.</a:t>
            </a:r>
          </a:p>
          <a:p>
            <a:endParaRPr lang="es-ES" dirty="0" smtClean="0"/>
          </a:p>
          <a:p>
            <a:pPr>
              <a:buNone/>
            </a:pPr>
            <a:r>
              <a:rPr lang="es-ES" dirty="0" smtClean="0">
                <a:latin typeface="Agency FB" pitchFamily="34" charset="0"/>
              </a:rPr>
              <a:t>PRECIO</a:t>
            </a:r>
          </a:p>
          <a:p>
            <a:pPr>
              <a:buNone/>
            </a:pPr>
            <a:endParaRPr lang="es-ES" dirty="0" smtClean="0"/>
          </a:p>
          <a:p>
            <a:pPr>
              <a:buNone/>
            </a:pPr>
            <a:r>
              <a:rPr lang="es-ES" b="1" dirty="0" smtClean="0"/>
              <a:t>6.80€</a:t>
            </a:r>
            <a:endParaRPr lang="es-ES" b="1" dirty="0"/>
          </a:p>
        </p:txBody>
      </p:sp>
      <p:pic>
        <p:nvPicPr>
          <p:cNvPr id="15362" name="Picture 2" descr="http://media-verticommnetwork1.netdna-ssl.com/wines/anchoas-en-aceite-de-oliva-100g-490162_d.jpg"/>
          <p:cNvPicPr>
            <a:picLocks noChangeAspect="1" noChangeArrowheads="1"/>
          </p:cNvPicPr>
          <p:nvPr/>
        </p:nvPicPr>
        <p:blipFill>
          <a:blip r:embed="rId2" cstate="print"/>
          <a:srcRect/>
          <a:stretch>
            <a:fillRect/>
          </a:stretch>
        </p:blipFill>
        <p:spPr bwMode="auto">
          <a:xfrm>
            <a:off x="683568" y="2132856"/>
            <a:ext cx="3643338" cy="3643338"/>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solidFill>
                  <a:schemeClr val="bg1"/>
                </a:solidFill>
              </a:rPr>
              <a:t>Oli</a:t>
            </a:r>
            <a:r>
              <a:rPr lang="es-ES" dirty="0" smtClean="0">
                <a:solidFill>
                  <a:schemeClr val="bg1"/>
                </a:solidFill>
              </a:rPr>
              <a:t> de Pau 25cl</a:t>
            </a:r>
            <a:r>
              <a:rPr lang="es-ES" dirty="0" smtClean="0"/>
              <a:t/>
            </a:r>
            <a:br>
              <a:rPr lang="es-ES" dirty="0" smtClean="0"/>
            </a:br>
            <a:r>
              <a:rPr lang="es-ES" sz="3100" dirty="0" smtClean="0"/>
              <a:t>Ref:04</a:t>
            </a:r>
            <a:endParaRPr lang="es-ES" sz="3100" dirty="0"/>
          </a:p>
        </p:txBody>
      </p:sp>
      <p:sp>
        <p:nvSpPr>
          <p:cNvPr id="4" name="3 Marcador de contenido"/>
          <p:cNvSpPr>
            <a:spLocks noGrp="1"/>
          </p:cNvSpPr>
          <p:nvPr>
            <p:ph sz="half" idx="1"/>
          </p:nvPr>
        </p:nvSpPr>
        <p:spPr>
          <a:xfrm>
            <a:off x="3786182" y="1772816"/>
            <a:ext cx="5040442" cy="4623816"/>
          </a:xfrm>
        </p:spPr>
        <p:txBody>
          <a:bodyPr>
            <a:normAutofit fontScale="85000" lnSpcReduction="20000"/>
          </a:bodyPr>
          <a:lstStyle/>
          <a:p>
            <a:pPr algn="just">
              <a:buNone/>
            </a:pPr>
            <a:r>
              <a:rPr lang="es-ES" dirty="0" smtClean="0">
                <a:latin typeface="Agency FB" pitchFamily="34" charset="0"/>
              </a:rPr>
              <a:t>DESCRIPCIÓN DEL PRODUCTO</a:t>
            </a:r>
          </a:p>
          <a:p>
            <a:pPr algn="just">
              <a:buNone/>
            </a:pPr>
            <a:endParaRPr lang="es-ES" dirty="0" smtClean="0"/>
          </a:p>
          <a:p>
            <a:pPr algn="just">
              <a:buNone/>
            </a:pPr>
            <a:r>
              <a:rPr lang="es-ES" dirty="0" smtClean="0"/>
              <a:t> </a:t>
            </a:r>
          </a:p>
          <a:p>
            <a:pPr algn="just">
              <a:buNone/>
            </a:pPr>
            <a:r>
              <a:rPr lang="es-ES" sz="2600" dirty="0" smtClean="0"/>
              <a:t>      El </a:t>
            </a:r>
            <a:r>
              <a:rPr lang="es-ES" sz="2600" dirty="0" smtClean="0"/>
              <a:t>aceite de </a:t>
            </a:r>
            <a:r>
              <a:rPr lang="es-ES" sz="2600" dirty="0" smtClean="0"/>
              <a:t>Pau de oliva extra virgen, elaborado por </a:t>
            </a:r>
            <a:r>
              <a:rPr lang="es-ES" sz="2600" dirty="0" err="1" smtClean="0"/>
              <a:t>Empordàlia</a:t>
            </a:r>
            <a:r>
              <a:rPr lang="es-ES" sz="2600" dirty="0" smtClean="0"/>
              <a:t>, se obtiene exclusivamente de aceitunas del </a:t>
            </a:r>
            <a:r>
              <a:rPr lang="es-ES" sz="2600" dirty="0" smtClean="0"/>
              <a:t>“</a:t>
            </a:r>
            <a:r>
              <a:rPr lang="es-ES" sz="2600" dirty="0" err="1" smtClean="0"/>
              <a:t>Empordà</a:t>
            </a:r>
            <a:r>
              <a:rPr lang="es-ES" sz="2600" dirty="0" smtClean="0"/>
              <a:t>” dónde </a:t>
            </a:r>
            <a:r>
              <a:rPr lang="es-ES" sz="2600" dirty="0" smtClean="0"/>
              <a:t>los olivos centenarios son la base de su  producción.</a:t>
            </a:r>
          </a:p>
          <a:p>
            <a:pPr algn="just">
              <a:buNone/>
            </a:pPr>
            <a:r>
              <a:rPr lang="es-ES" sz="2600" dirty="0" smtClean="0"/>
              <a:t>       Afrutado y verde, de mucha intensidad</a:t>
            </a:r>
          </a:p>
          <a:p>
            <a:endParaRPr lang="es-ES" dirty="0" smtClean="0"/>
          </a:p>
          <a:p>
            <a:pPr>
              <a:buNone/>
            </a:pPr>
            <a:r>
              <a:rPr lang="es-ES" b="1" dirty="0" smtClean="0">
                <a:latin typeface="Agency FB" pitchFamily="34" charset="0"/>
              </a:rPr>
              <a:t> </a:t>
            </a:r>
            <a:r>
              <a:rPr lang="es-ES" dirty="0" smtClean="0">
                <a:latin typeface="Agency FB" pitchFamily="34" charset="0"/>
              </a:rPr>
              <a:t>PRECIO</a:t>
            </a:r>
          </a:p>
          <a:p>
            <a:pPr>
              <a:buNone/>
            </a:pPr>
            <a:r>
              <a:rPr lang="es-ES" b="1" dirty="0" smtClean="0"/>
              <a:t>                               </a:t>
            </a:r>
          </a:p>
          <a:p>
            <a:pPr>
              <a:buNone/>
            </a:pPr>
            <a:endParaRPr lang="es-ES" b="1" dirty="0" smtClean="0"/>
          </a:p>
          <a:p>
            <a:pPr>
              <a:buNone/>
            </a:pPr>
            <a:r>
              <a:rPr lang="es-ES" b="1" dirty="0" smtClean="0"/>
              <a:t>4,50€</a:t>
            </a:r>
            <a:endParaRPr lang="es-ES" b="1" dirty="0"/>
          </a:p>
        </p:txBody>
      </p:sp>
      <p:pic>
        <p:nvPicPr>
          <p:cNvPr id="17410" name="Picture 2" descr="http://www.empordalia.com/web/sites/default/files/styles/wine-oil/public/Oli_Pau_25cl_0.png?itok=RCa8LGcF"/>
          <p:cNvPicPr>
            <a:picLocks noChangeAspect="1" noChangeArrowheads="1"/>
          </p:cNvPicPr>
          <p:nvPr/>
        </p:nvPicPr>
        <p:blipFill>
          <a:blip r:embed="rId2" cstate="print"/>
          <a:srcRect/>
          <a:stretch>
            <a:fillRect/>
          </a:stretch>
        </p:blipFill>
        <p:spPr bwMode="auto">
          <a:xfrm>
            <a:off x="500034" y="1071546"/>
            <a:ext cx="2714644" cy="4929222"/>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5</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solidFill>
                  <a:schemeClr val="bg1"/>
                </a:solidFill>
              </a:rPr>
              <a:t>Aigua</a:t>
            </a:r>
            <a:r>
              <a:rPr lang="es-ES" dirty="0" smtClean="0">
                <a:solidFill>
                  <a:schemeClr val="bg1"/>
                </a:solidFill>
              </a:rPr>
              <a:t> de </a:t>
            </a:r>
            <a:r>
              <a:rPr lang="es-ES" dirty="0" err="1" smtClean="0">
                <a:solidFill>
                  <a:schemeClr val="bg1"/>
                </a:solidFill>
              </a:rPr>
              <a:t>Vilajuïga</a:t>
            </a:r>
            <a:r>
              <a:rPr lang="es-ES" dirty="0" smtClean="0">
                <a:solidFill>
                  <a:schemeClr val="bg1"/>
                </a:solidFill>
              </a:rPr>
              <a:t> </a:t>
            </a:r>
            <a:r>
              <a:rPr lang="pt-BR" dirty="0" smtClean="0">
                <a:solidFill>
                  <a:schemeClr val="bg1"/>
                </a:solidFill>
              </a:rPr>
              <a:t>50 cl</a:t>
            </a:r>
            <a:r>
              <a:rPr lang="pt-BR" dirty="0" smtClean="0"/>
              <a:t/>
            </a:r>
            <a:br>
              <a:rPr lang="pt-BR" dirty="0" smtClean="0"/>
            </a:br>
            <a:r>
              <a:rPr lang="pt-BR" sz="3100" dirty="0" err="1" smtClean="0"/>
              <a:t>Ref</a:t>
            </a:r>
            <a:r>
              <a:rPr lang="pt-BR" sz="3100" dirty="0" smtClean="0"/>
              <a:t>:05</a:t>
            </a:r>
            <a:endParaRPr lang="es-ES" sz="3100" dirty="0"/>
          </a:p>
        </p:txBody>
      </p:sp>
      <p:sp>
        <p:nvSpPr>
          <p:cNvPr id="4" name="3 Marcador de contenido"/>
          <p:cNvSpPr>
            <a:spLocks noGrp="1"/>
          </p:cNvSpPr>
          <p:nvPr>
            <p:ph sz="half" idx="1"/>
          </p:nvPr>
        </p:nvSpPr>
        <p:spPr>
          <a:xfrm>
            <a:off x="4716016" y="1772816"/>
            <a:ext cx="4038600" cy="4623816"/>
          </a:xfrm>
        </p:spPr>
        <p:txBody>
          <a:bodyPr/>
          <a:lstStyle/>
          <a:p>
            <a:pPr algn="just">
              <a:buNone/>
            </a:pPr>
            <a:r>
              <a:rPr lang="es-ES" dirty="0" smtClean="0">
                <a:latin typeface="Agency FB" pitchFamily="34" charset="0"/>
              </a:rPr>
              <a:t>DESCRIPCIÓN DEL PRODUCTO</a:t>
            </a:r>
          </a:p>
          <a:p>
            <a:pPr>
              <a:buNone/>
            </a:pPr>
            <a:r>
              <a:rPr lang="es-ES" sz="2000" dirty="0" smtClean="0"/>
              <a:t>       </a:t>
            </a:r>
          </a:p>
          <a:p>
            <a:pPr algn="just">
              <a:buNone/>
            </a:pPr>
            <a:r>
              <a:rPr lang="es-ES" sz="2000" dirty="0" smtClean="0"/>
              <a:t>      Una agua diferente, sana y especial que les sorprenderá, pero de la que no podrán prescindir nunca más</a:t>
            </a:r>
            <a:r>
              <a:rPr lang="es-ES" dirty="0" smtClean="0"/>
              <a:t>.</a:t>
            </a:r>
          </a:p>
          <a:p>
            <a:pPr>
              <a:buNone/>
            </a:pPr>
            <a:endParaRPr lang="es-ES" dirty="0" smtClean="0"/>
          </a:p>
          <a:p>
            <a:pPr>
              <a:buNone/>
            </a:pPr>
            <a:r>
              <a:rPr lang="es-ES" dirty="0" smtClean="0">
                <a:latin typeface="Agency FB" pitchFamily="34" charset="0"/>
              </a:rPr>
              <a:t>PRECIO</a:t>
            </a:r>
          </a:p>
          <a:p>
            <a:pPr>
              <a:buNone/>
            </a:pPr>
            <a:endParaRPr lang="es-ES" dirty="0" smtClean="0"/>
          </a:p>
          <a:p>
            <a:pPr>
              <a:buNone/>
            </a:pPr>
            <a:r>
              <a:rPr lang="es-ES" b="1" dirty="0" smtClean="0"/>
              <a:t>1,80€</a:t>
            </a:r>
          </a:p>
          <a:p>
            <a:pPr>
              <a:buNone/>
            </a:pPr>
            <a:endParaRPr lang="es-ES" dirty="0" smtClean="0"/>
          </a:p>
          <a:p>
            <a:pPr>
              <a:buNone/>
            </a:pPr>
            <a:endParaRPr lang="es-ES" dirty="0" smtClean="0"/>
          </a:p>
          <a:p>
            <a:pPr>
              <a:buNone/>
            </a:pPr>
            <a:endParaRPr lang="es-ES" dirty="0"/>
          </a:p>
        </p:txBody>
      </p:sp>
      <p:pic>
        <p:nvPicPr>
          <p:cNvPr id="18436" name="Picture 4" descr="http://cdn.deliberry.com/images/67930/resize/200/200/3.jpg"/>
          <p:cNvPicPr>
            <a:picLocks noChangeAspect="1" noChangeArrowheads="1"/>
          </p:cNvPicPr>
          <p:nvPr/>
        </p:nvPicPr>
        <p:blipFill>
          <a:blip r:embed="rId2" cstate="print"/>
          <a:srcRect/>
          <a:stretch>
            <a:fillRect/>
          </a:stretch>
        </p:blipFill>
        <p:spPr bwMode="auto">
          <a:xfrm>
            <a:off x="625387" y="2279869"/>
            <a:ext cx="3589423" cy="3833826"/>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6</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solidFill>
                  <a:schemeClr val="bg1"/>
                </a:solidFill>
              </a:rPr>
              <a:t>Olives manzanilla 350g</a:t>
            </a:r>
            <a:br>
              <a:rPr lang="es-ES" dirty="0" smtClean="0">
                <a:solidFill>
                  <a:schemeClr val="bg1"/>
                </a:solidFill>
              </a:rPr>
            </a:br>
            <a:r>
              <a:rPr lang="es-ES" sz="3100" dirty="0" smtClean="0">
                <a:solidFill>
                  <a:srgbClr val="FFC000"/>
                </a:solidFill>
              </a:rPr>
              <a:t>Ref:06</a:t>
            </a:r>
            <a:endParaRPr lang="es-ES" sz="3100" dirty="0">
              <a:solidFill>
                <a:srgbClr val="FFC000"/>
              </a:solidFill>
            </a:endParaRPr>
          </a:p>
        </p:txBody>
      </p:sp>
      <p:sp>
        <p:nvSpPr>
          <p:cNvPr id="4" name="3 Marcador de contenido"/>
          <p:cNvSpPr>
            <a:spLocks noGrp="1"/>
          </p:cNvSpPr>
          <p:nvPr>
            <p:ph sz="half" idx="2"/>
          </p:nvPr>
        </p:nvSpPr>
        <p:spPr>
          <a:xfrm>
            <a:off x="4648200" y="1773936"/>
            <a:ext cx="4038600" cy="4155394"/>
          </a:xfrm>
        </p:spPr>
        <p:txBody>
          <a:bodyPr/>
          <a:lstStyle/>
          <a:p>
            <a:pPr algn="just">
              <a:buNone/>
            </a:pPr>
            <a:r>
              <a:rPr lang="es-ES" dirty="0" smtClean="0">
                <a:latin typeface="Agency FB" pitchFamily="34" charset="0"/>
              </a:rPr>
              <a:t>DESCRIPCIÓN DEL PRODUCTO</a:t>
            </a:r>
          </a:p>
          <a:p>
            <a:pPr algn="just">
              <a:buNone/>
            </a:pPr>
            <a:endParaRPr lang="es-ES" dirty="0" smtClean="0"/>
          </a:p>
          <a:p>
            <a:pPr algn="just">
              <a:buNone/>
            </a:pPr>
            <a:r>
              <a:rPr lang="es-ES" sz="2000" dirty="0" smtClean="0"/>
              <a:t>Olives de </a:t>
            </a:r>
            <a:r>
              <a:rPr lang="es-ES" sz="2000" dirty="0" smtClean="0"/>
              <a:t>“</a:t>
            </a:r>
            <a:r>
              <a:rPr lang="es-ES" sz="2000" dirty="0" err="1" smtClean="0"/>
              <a:t>l’Empordà”muy</a:t>
            </a:r>
            <a:r>
              <a:rPr lang="es-ES" sz="2000" dirty="0" smtClean="0"/>
              <a:t> </a:t>
            </a:r>
            <a:r>
              <a:rPr lang="es-ES" sz="2000" dirty="0" smtClean="0"/>
              <a:t>gustosas</a:t>
            </a:r>
          </a:p>
          <a:p>
            <a:pPr>
              <a:buNone/>
            </a:pPr>
            <a:endParaRPr lang="es-ES" dirty="0" smtClean="0"/>
          </a:p>
          <a:p>
            <a:pPr>
              <a:buNone/>
            </a:pPr>
            <a:r>
              <a:rPr lang="es-ES" dirty="0" smtClean="0">
                <a:latin typeface="Agency FB" pitchFamily="34" charset="0"/>
              </a:rPr>
              <a:t>PRECIO</a:t>
            </a:r>
          </a:p>
          <a:p>
            <a:pPr>
              <a:buNone/>
            </a:pPr>
            <a:r>
              <a:rPr lang="es-ES" b="1" dirty="0" smtClean="0"/>
              <a:t>2,30€</a:t>
            </a:r>
            <a:endParaRPr lang="es-ES" b="1" dirty="0"/>
          </a:p>
        </p:txBody>
      </p:sp>
      <p:pic>
        <p:nvPicPr>
          <p:cNvPr id="1026" name="Picture 2" descr="http://static10.gestionaweb.cat/236/imgf-342-257/olives-manzanilla-amb-os4337.jpg"/>
          <p:cNvPicPr>
            <a:picLocks noChangeAspect="1" noChangeArrowheads="1"/>
          </p:cNvPicPr>
          <p:nvPr/>
        </p:nvPicPr>
        <p:blipFill>
          <a:blip r:embed="rId2" cstate="print"/>
          <a:srcRect/>
          <a:stretch>
            <a:fillRect/>
          </a:stretch>
        </p:blipFill>
        <p:spPr bwMode="auto">
          <a:xfrm>
            <a:off x="785786" y="2428868"/>
            <a:ext cx="3143272" cy="3305182"/>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solidFill>
                  <a:schemeClr val="bg1"/>
                </a:solidFill>
              </a:rPr>
              <a:t>Mermelada de Manzana 150g</a:t>
            </a:r>
            <a:br>
              <a:rPr lang="es-ES" dirty="0" smtClean="0">
                <a:solidFill>
                  <a:schemeClr val="bg1"/>
                </a:solidFill>
              </a:rPr>
            </a:br>
            <a:r>
              <a:rPr lang="es-ES" sz="3100" dirty="0" smtClean="0">
                <a:solidFill>
                  <a:srgbClr val="FFC000"/>
                </a:solidFill>
              </a:rPr>
              <a:t>Ref:07</a:t>
            </a:r>
            <a:endParaRPr lang="es-ES" sz="3100" dirty="0">
              <a:solidFill>
                <a:srgbClr val="FFC000"/>
              </a:solidFill>
            </a:endParaRPr>
          </a:p>
        </p:txBody>
      </p:sp>
      <p:sp>
        <p:nvSpPr>
          <p:cNvPr id="3" name="2 Marcador de contenido"/>
          <p:cNvSpPr>
            <a:spLocks noGrp="1"/>
          </p:cNvSpPr>
          <p:nvPr>
            <p:ph sz="half" idx="1"/>
          </p:nvPr>
        </p:nvSpPr>
        <p:spPr>
          <a:xfrm>
            <a:off x="4716016" y="1772816"/>
            <a:ext cx="4038600" cy="4623816"/>
          </a:xfrm>
        </p:spPr>
        <p:txBody>
          <a:bodyPr/>
          <a:lstStyle/>
          <a:p>
            <a:pPr algn="just">
              <a:buNone/>
            </a:pPr>
            <a:r>
              <a:rPr lang="es-ES" dirty="0" smtClean="0">
                <a:latin typeface="Agency FB" pitchFamily="34" charset="0"/>
              </a:rPr>
              <a:t>DESCRIPCIÓN DEL PRODUCTO</a:t>
            </a:r>
          </a:p>
          <a:p>
            <a:pPr algn="just">
              <a:buNone/>
            </a:pPr>
            <a:r>
              <a:rPr lang="es-ES" sz="2000" dirty="0" smtClean="0"/>
              <a:t>      </a:t>
            </a:r>
          </a:p>
          <a:p>
            <a:pPr algn="just">
              <a:buNone/>
            </a:pPr>
            <a:r>
              <a:rPr lang="es-ES" sz="2000" dirty="0" smtClean="0"/>
              <a:t>      Una mermelada estupenda para acompañar los desayunos, e incluso otras comidas.</a:t>
            </a:r>
          </a:p>
          <a:p>
            <a:pPr>
              <a:buNone/>
            </a:pPr>
            <a:endParaRPr lang="es-ES" dirty="0" smtClean="0"/>
          </a:p>
          <a:p>
            <a:pPr>
              <a:buNone/>
            </a:pPr>
            <a:r>
              <a:rPr lang="es-ES" dirty="0" smtClean="0">
                <a:latin typeface="Agency FB" pitchFamily="34" charset="0"/>
              </a:rPr>
              <a:t>PRECIO</a:t>
            </a:r>
          </a:p>
          <a:p>
            <a:pPr>
              <a:buNone/>
            </a:pPr>
            <a:endParaRPr lang="es-ES" b="1" dirty="0" smtClean="0"/>
          </a:p>
          <a:p>
            <a:pPr>
              <a:buNone/>
            </a:pPr>
            <a:r>
              <a:rPr lang="es-ES" b="1" dirty="0" smtClean="0"/>
              <a:t>1,75€</a:t>
            </a:r>
            <a:endParaRPr lang="es-ES" b="1" dirty="0"/>
          </a:p>
        </p:txBody>
      </p:sp>
      <p:pic>
        <p:nvPicPr>
          <p:cNvPr id="20482" name="Picture 2" descr="http://static10.gestionaweb.cat/236/pwimg-1100/melme-poma4295.jpg"/>
          <p:cNvPicPr>
            <a:picLocks noChangeAspect="1" noChangeArrowheads="1"/>
          </p:cNvPicPr>
          <p:nvPr/>
        </p:nvPicPr>
        <p:blipFill>
          <a:blip r:embed="rId2" cstate="print"/>
          <a:srcRect/>
          <a:stretch>
            <a:fillRect/>
          </a:stretch>
        </p:blipFill>
        <p:spPr bwMode="auto">
          <a:xfrm>
            <a:off x="251520" y="2348880"/>
            <a:ext cx="4288228" cy="2857520"/>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solidFill>
                  <a:schemeClr val="bg1"/>
                </a:solidFill>
              </a:rPr>
              <a:t>Taps</a:t>
            </a:r>
            <a:r>
              <a:rPr lang="es-ES" dirty="0" smtClean="0">
                <a:solidFill>
                  <a:schemeClr val="bg1"/>
                </a:solidFill>
              </a:rPr>
              <a:t> de </a:t>
            </a:r>
            <a:r>
              <a:rPr lang="es-ES" dirty="0" err="1" smtClean="0">
                <a:solidFill>
                  <a:schemeClr val="bg1"/>
                </a:solidFill>
              </a:rPr>
              <a:t>cadaqués</a:t>
            </a:r>
            <a:r>
              <a:rPr lang="es-ES" dirty="0" smtClean="0">
                <a:solidFill>
                  <a:schemeClr val="bg1"/>
                </a:solidFill>
              </a:rPr>
              <a:t> </a:t>
            </a:r>
            <a:r>
              <a:rPr lang="es-ES" sz="4000" dirty="0" smtClean="0">
                <a:solidFill>
                  <a:schemeClr val="bg1"/>
                </a:solidFill>
              </a:rPr>
              <a:t>(12 unidades)</a:t>
            </a:r>
            <a:r>
              <a:rPr lang="es-ES" sz="4000" dirty="0" smtClean="0"/>
              <a:t/>
            </a:r>
            <a:br>
              <a:rPr lang="es-ES" sz="4000" dirty="0" smtClean="0"/>
            </a:br>
            <a:r>
              <a:rPr lang="es-ES" sz="3100" dirty="0" smtClean="0"/>
              <a:t>Ref:08</a:t>
            </a:r>
            <a:endParaRPr lang="es-ES" sz="3100" dirty="0"/>
          </a:p>
        </p:txBody>
      </p:sp>
      <p:sp>
        <p:nvSpPr>
          <p:cNvPr id="4" name="3 Marcador de contenido"/>
          <p:cNvSpPr>
            <a:spLocks noGrp="1"/>
          </p:cNvSpPr>
          <p:nvPr>
            <p:ph sz="half" idx="2"/>
          </p:nvPr>
        </p:nvSpPr>
        <p:spPr/>
        <p:txBody>
          <a:bodyPr>
            <a:normAutofit/>
          </a:bodyPr>
          <a:lstStyle/>
          <a:p>
            <a:pPr algn="just">
              <a:buNone/>
            </a:pPr>
            <a:r>
              <a:rPr lang="es-ES" dirty="0" smtClean="0">
                <a:latin typeface="Agency FB" pitchFamily="34" charset="0"/>
              </a:rPr>
              <a:t>DESCRIPCIÓN DEL PRODUCTO.</a:t>
            </a:r>
          </a:p>
          <a:p>
            <a:pPr algn="just">
              <a:buNone/>
            </a:pPr>
            <a:endParaRPr lang="es-ES" dirty="0" smtClean="0">
              <a:latin typeface="Candy Round BTN Cond" pitchFamily="34" charset="0"/>
            </a:endParaRPr>
          </a:p>
          <a:p>
            <a:pPr algn="just">
              <a:buNone/>
            </a:pPr>
            <a:r>
              <a:rPr lang="es-ES" sz="2000" dirty="0" smtClean="0"/>
              <a:t>       La base es un bizcocho elevado con azúcar, huevos y harina, untados con almíbar y con un poco de azúcar por encima.</a:t>
            </a:r>
          </a:p>
          <a:p>
            <a:pPr>
              <a:buNone/>
            </a:pPr>
            <a:r>
              <a:rPr lang="es-ES" dirty="0" smtClean="0">
                <a:latin typeface="Candy Round BTN Cond" pitchFamily="34" charset="0"/>
              </a:rPr>
              <a:t> </a:t>
            </a:r>
          </a:p>
          <a:p>
            <a:pPr>
              <a:buNone/>
            </a:pPr>
            <a:r>
              <a:rPr lang="es-ES" dirty="0" smtClean="0">
                <a:latin typeface="Agency FB" pitchFamily="34" charset="0"/>
              </a:rPr>
              <a:t>PRECIO</a:t>
            </a:r>
          </a:p>
          <a:p>
            <a:pPr>
              <a:buNone/>
            </a:pPr>
            <a:endParaRPr lang="es-ES" dirty="0" smtClean="0"/>
          </a:p>
          <a:p>
            <a:pPr>
              <a:buNone/>
            </a:pPr>
            <a:r>
              <a:rPr lang="es-ES" b="1" dirty="0" smtClean="0"/>
              <a:t>9,50€</a:t>
            </a:r>
            <a:endParaRPr lang="es-ES" b="1" dirty="0"/>
          </a:p>
        </p:txBody>
      </p:sp>
      <p:pic>
        <p:nvPicPr>
          <p:cNvPr id="1026" name="Picture 2" descr="http://2.bp.blogspot.com/-Zr0TMWLFMug/UbCQBmj8c0I/AAAAAAAAHXM/xFhi_3StLnI/s1600/IMG_20130604_205529.jpg"/>
          <p:cNvPicPr>
            <a:picLocks noChangeAspect="1" noChangeArrowheads="1"/>
          </p:cNvPicPr>
          <p:nvPr/>
        </p:nvPicPr>
        <p:blipFill>
          <a:blip r:embed="rId2" cstate="print"/>
          <a:srcRect/>
          <a:stretch>
            <a:fillRect/>
          </a:stretch>
        </p:blipFill>
        <p:spPr bwMode="auto">
          <a:xfrm>
            <a:off x="285720" y="2214554"/>
            <a:ext cx="3929090" cy="3312368"/>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9</a:t>
            </a:fld>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219</TotalTime>
  <Words>650</Words>
  <Application>Microsoft Office PowerPoint</Application>
  <PresentationFormat>Presentación en pantalla (4:3)</PresentationFormat>
  <Paragraphs>189</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Módulo</vt:lpstr>
      <vt:lpstr>Cap S.Coop</vt:lpstr>
      <vt:lpstr>Magret de pato 50g Ref:01</vt:lpstr>
      <vt:lpstr>Butifarra de perol 250g Ref:02</vt:lpstr>
      <vt:lpstr>Anchoas de la Escala con aceite 100g Ref:03</vt:lpstr>
      <vt:lpstr>Oli de Pau 25cl Ref:04</vt:lpstr>
      <vt:lpstr>Aigua de Vilajuïga 50 cl Ref:05</vt:lpstr>
      <vt:lpstr>Olives manzanilla 350g Ref:06</vt:lpstr>
      <vt:lpstr>Mermelada de Manzana 150g Ref:07</vt:lpstr>
      <vt:lpstr>Taps de cadaqués (12 unidades) Ref:08</vt:lpstr>
      <vt:lpstr>Carquiñoles 250g Ref:09</vt:lpstr>
      <vt:lpstr>Pot teules Figueres 300 gr Ref:10</vt:lpstr>
      <vt:lpstr>Galetes de Figueres Ref:11</vt:lpstr>
      <vt:lpstr>Rosquilles bossa 250 gr Ref:12</vt:lpstr>
      <vt:lpstr>Fumet de Roses 900ml Ref:13</vt:lpstr>
      <vt:lpstr>Escalivada al foc de brasa 250gr Ref:14</vt:lpstr>
      <vt:lpstr>Chocolate con leche  Ref:15</vt:lpstr>
      <vt:lpstr>Chocolate a la taza 180 gr Ref:16</vt:lpstr>
      <vt:lpstr>Arroz de Pals 1kg ref17</vt:lpstr>
      <vt:lpstr>Calendario Dalí ref 18 </vt:lpstr>
      <vt:lpstr>Poster Salvador Dali  ref.19</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 Coop</dc:title>
  <dc:creator>alumne</dc:creator>
  <cp:lastModifiedBy>super</cp:lastModifiedBy>
  <cp:revision>38</cp:revision>
  <dcterms:created xsi:type="dcterms:W3CDTF">2016-03-29T07:04:02Z</dcterms:created>
  <dcterms:modified xsi:type="dcterms:W3CDTF">2016-04-01T12:16:54Z</dcterms:modified>
</cp:coreProperties>
</file>