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009900"/>
    <a:srgbClr val="008000"/>
    <a:srgbClr val="FF6600"/>
    <a:srgbClr val="FF9900"/>
    <a:srgbClr val="FFCC00"/>
    <a:srgbClr val="996633"/>
    <a:srgbClr val="3399FF"/>
    <a:srgbClr val="CC9900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948" autoAdjust="0"/>
    <p:restoredTop sz="94660" autoAdjust="0"/>
  </p:normalViewPr>
  <p:slideViewPr>
    <p:cSldViewPr>
      <p:cViewPr>
        <p:scale>
          <a:sx n="81" d="100"/>
          <a:sy n="81" d="100"/>
        </p:scale>
        <p:origin x="-3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F4C50-DD75-4091-9090-3CE8AEEFB3DC}" type="datetimeFigureOut">
              <a:rPr lang="es-ES" smtClean="0"/>
              <a:pPr/>
              <a:t>08/04/2016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BEE56-1146-4E70-BE3B-78D0C823A9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79512" y="1700808"/>
            <a:ext cx="8856984" cy="1512168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prstTxWarp prst="textArchUp">
              <a:avLst>
                <a:gd name="adj" fmla="val 10783563"/>
              </a:avLst>
            </a:prstTxWarp>
            <a:noAutofit/>
          </a:bodyPr>
          <a:lstStyle/>
          <a:p>
            <a:r>
              <a:rPr lang="es-ES" sz="8000" spc="-150" dirty="0" smtClean="0">
                <a:ln>
                  <a:solidFill>
                    <a:srgbClr val="663300"/>
                  </a:solidFill>
                </a:ln>
                <a:solidFill>
                  <a:srgbClr val="FFFF99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</a:rPr>
              <a:t>Catálogo de productos</a:t>
            </a:r>
            <a:endParaRPr lang="es-ES" sz="8000" spc="-150" dirty="0">
              <a:ln>
                <a:solidFill>
                  <a:srgbClr val="663300"/>
                </a:solidFill>
              </a:ln>
              <a:solidFill>
                <a:srgbClr val="FFFF99"/>
              </a:solidFill>
              <a:effectLst>
                <a:glow rad="101600">
                  <a:srgbClr val="FFFF99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504" y="3643314"/>
            <a:ext cx="8893652" cy="198135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prstTxWarp prst="textDoubleWave1">
              <a:avLst>
                <a:gd name="adj1" fmla="val 5746"/>
                <a:gd name="adj2" fmla="val 0"/>
              </a:avLst>
            </a:prstTxWarp>
            <a:spAutoFit/>
          </a:bodyPr>
          <a:lstStyle/>
          <a:p>
            <a:pPr algn="ctr"/>
            <a:r>
              <a:rPr lang="es-ES" sz="6600" spc="100" dirty="0" smtClean="0">
                <a:ln>
                  <a:solidFill>
                    <a:srgbClr val="003300"/>
                  </a:solidFill>
                </a:ln>
                <a:solidFill>
                  <a:srgbClr val="66FF99"/>
                </a:solidFill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</a:rPr>
              <a:t>Cooperativa El Medinés (C.E.M.)</a:t>
            </a:r>
            <a:endParaRPr lang="es-ES" sz="6600" spc="100" dirty="0">
              <a:ln>
                <a:solidFill>
                  <a:srgbClr val="003300"/>
                </a:solidFill>
              </a:ln>
              <a:solidFill>
                <a:srgbClr val="66FF99"/>
              </a:solidFill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l"/>
            <a:r>
              <a:rPr lang="es-ES" sz="6600" dirty="0" smtClean="0">
                <a:ln w="9525"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Morcillas de RIOS</a:t>
            </a:r>
            <a:endParaRPr lang="es-ES" sz="6600" dirty="0">
              <a:ln w="9525"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504" y="126876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  <a:latin typeface="Forte" pitchFamily="66" charset="0"/>
              </a:rPr>
              <a:t> Ref</a:t>
            </a:r>
            <a:r>
              <a:rPr lang="es-ES" dirty="0" smtClean="0">
                <a:latin typeface="Forte" pitchFamily="66" charset="0"/>
              </a:rPr>
              <a:t>: </a:t>
            </a:r>
            <a:r>
              <a:rPr lang="es-ES" dirty="0" smtClean="0"/>
              <a:t>001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1772816"/>
            <a:ext cx="698477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  <a:latin typeface="Forte" pitchFamily="66" charset="0"/>
                <a:cs typeface="David" pitchFamily="34" charset="-79"/>
              </a:rPr>
              <a:t>Descripción producto</a:t>
            </a:r>
            <a:r>
              <a:rPr lang="es-ES" dirty="0" smtClean="0">
                <a:latin typeface="Forte" pitchFamily="66" charset="0"/>
              </a:rPr>
              <a:t>:</a:t>
            </a:r>
          </a:p>
          <a:p>
            <a:endParaRPr lang="es-ES" dirty="0" smtClean="0"/>
          </a:p>
          <a:p>
            <a:r>
              <a:rPr lang="es-ES" dirty="0" smtClean="0">
                <a:latin typeface="Bodoni MT" pitchFamily="18" charset="0"/>
              </a:rPr>
              <a:t>La exquisita </a:t>
            </a:r>
            <a:r>
              <a:rPr lang="es-ES" b="1" dirty="0" smtClean="0">
                <a:latin typeface="Bodoni MT" pitchFamily="18" charset="0"/>
              </a:rPr>
              <a:t>Morcilla de Burgos RIOS </a:t>
            </a:r>
            <a:r>
              <a:rPr lang="es-ES" dirty="0" smtClean="0">
                <a:latin typeface="Bodoni MT" pitchFamily="18" charset="0"/>
              </a:rPr>
              <a:t>es elaborada siguiendo la receta tradicional y es </a:t>
            </a:r>
            <a:r>
              <a:rPr lang="es-ES" b="1" dirty="0" smtClean="0">
                <a:latin typeface="Bodoni MT" pitchFamily="18" charset="0"/>
              </a:rPr>
              <a:t>100% natural</a:t>
            </a:r>
            <a:r>
              <a:rPr lang="es-ES" dirty="0" smtClean="0">
                <a:latin typeface="Bodoni MT" pitchFamily="18" charset="0"/>
              </a:rPr>
              <a:t>, sin conservantes ni aditivos. 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Presentación en </a:t>
            </a:r>
            <a:r>
              <a:rPr lang="es-ES" b="1" dirty="0" smtClean="0">
                <a:latin typeface="Bodoni MT" pitchFamily="18" charset="0"/>
              </a:rPr>
              <a:t>paquetes de tres morcillas de aproximadamente 1kg </a:t>
            </a:r>
            <a:r>
              <a:rPr lang="es-ES" dirty="0" smtClean="0">
                <a:latin typeface="Bodoni MT" pitchFamily="18" charset="0"/>
              </a:rPr>
              <a:t>envasada al vacío en las mejores condiciones.</a:t>
            </a:r>
          </a:p>
          <a:p>
            <a:endParaRPr lang="es-ES" dirty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Puede ser cocinada frita</a:t>
            </a:r>
            <a:r>
              <a:rPr lang="es-ES" dirty="0">
                <a:latin typeface="Bodoni MT" pitchFamily="18" charset="0"/>
              </a:rPr>
              <a:t>, asada al grill, en microondas, a la brasa y en cocidos </a:t>
            </a:r>
            <a:r>
              <a:rPr lang="es-ES" dirty="0" smtClean="0">
                <a:latin typeface="Bodoni MT" pitchFamily="18" charset="0"/>
              </a:rPr>
              <a:t>tradicionales, como más le guste.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79512" y="5085184"/>
            <a:ext cx="133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  <a:latin typeface="Forte" pitchFamily="66" charset="0"/>
              </a:rPr>
              <a:t>Precio</a:t>
            </a:r>
            <a:r>
              <a:rPr lang="es-ES" dirty="0" smtClean="0">
                <a:latin typeface="Forte" pitchFamily="66" charset="0"/>
              </a:rPr>
              <a:t>:</a:t>
            </a:r>
            <a:endParaRPr lang="es-ES" dirty="0">
              <a:latin typeface="Forte" pitchFamily="66" charset="0"/>
            </a:endParaRPr>
          </a:p>
        </p:txBody>
      </p:sp>
      <p:sp>
        <p:nvSpPr>
          <p:cNvPr id="11" name="10 Estrella de 7 puntas"/>
          <p:cNvSpPr/>
          <p:nvPr/>
        </p:nvSpPr>
        <p:spPr>
          <a:xfrm>
            <a:off x="1115616" y="4725144"/>
            <a:ext cx="1728192" cy="1296144"/>
          </a:xfrm>
          <a:prstGeom prst="star7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4,50€ 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Paquete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07504" y="6093296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  <a:latin typeface="Forte" pitchFamily="66" charset="0"/>
              </a:rPr>
              <a:t>Gastos de envío: NO</a:t>
            </a:r>
            <a:endParaRPr lang="es-ES" dirty="0">
              <a:latin typeface="Forte" pitchFamily="66" charset="0"/>
            </a:endParaRPr>
          </a:p>
        </p:txBody>
      </p:sp>
      <p:pic>
        <p:nvPicPr>
          <p:cNvPr id="6" name="5 Imagen" descr="mocilla-tradicional-vertic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1412776"/>
            <a:ext cx="2088232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468544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l"/>
            <a:r>
              <a:rPr lang="es-ES" sz="6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Patatas fritas Los Leones</a:t>
            </a:r>
            <a:endParaRPr lang="es-ES" sz="60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2" y="126876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3399FF"/>
                </a:solidFill>
                <a:latin typeface="Forte" pitchFamily="66" charset="0"/>
              </a:rPr>
              <a:t>Ref</a:t>
            </a:r>
            <a:r>
              <a:rPr lang="es-ES" dirty="0" smtClean="0">
                <a:latin typeface="Forte" pitchFamily="66" charset="0"/>
              </a:rPr>
              <a:t>: </a:t>
            </a:r>
            <a:r>
              <a:rPr lang="es-ES" dirty="0" smtClean="0"/>
              <a:t>002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1700808"/>
            <a:ext cx="648072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3399FF"/>
                </a:solidFill>
                <a:latin typeface="Forte" pitchFamily="66" charset="0"/>
              </a:rPr>
              <a:t>Descripción producto</a:t>
            </a:r>
            <a:r>
              <a:rPr lang="es-ES" dirty="0" smtClean="0">
                <a:latin typeface="Forte" pitchFamily="66" charset="0"/>
              </a:rPr>
              <a:t>:</a:t>
            </a:r>
          </a:p>
          <a:p>
            <a:endParaRPr lang="es-ES" dirty="0" smtClean="0">
              <a:solidFill>
                <a:srgbClr val="FFC000"/>
              </a:solidFill>
            </a:endParaRPr>
          </a:p>
          <a:p>
            <a:r>
              <a:rPr lang="es-ES" dirty="0" smtClean="0">
                <a:latin typeface="Bodoni MT" pitchFamily="18" charset="0"/>
              </a:rPr>
              <a:t>Deliciosas </a:t>
            </a:r>
            <a:r>
              <a:rPr lang="es-ES" b="1" dirty="0" smtClean="0">
                <a:latin typeface="Bodoni MT" pitchFamily="18" charset="0"/>
              </a:rPr>
              <a:t>patatas fritas artesanales </a:t>
            </a:r>
            <a:r>
              <a:rPr lang="es-ES" dirty="0" smtClean="0">
                <a:latin typeface="Bodoni MT" pitchFamily="18" charset="0"/>
              </a:rPr>
              <a:t>con un apetecible color dorado y un sabor inigualable.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Presentación en </a:t>
            </a:r>
            <a:r>
              <a:rPr lang="es-ES" b="1" dirty="0" smtClean="0">
                <a:latin typeface="Bodoni MT" pitchFamily="18" charset="0"/>
              </a:rPr>
              <a:t>bolsas de 40g la unidad</a:t>
            </a:r>
            <a:r>
              <a:rPr lang="es-ES" dirty="0" smtClean="0">
                <a:latin typeface="Bodoni MT" pitchFamily="18" charset="0"/>
              </a:rPr>
              <a:t>, con una caducidad de 150 días para un disfrute más duradero del consumidor.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Estas patatas, de </a:t>
            </a:r>
            <a:r>
              <a:rPr lang="es-ES" b="1" dirty="0" smtClean="0">
                <a:latin typeface="Bodoni MT" pitchFamily="18" charset="0"/>
              </a:rPr>
              <a:t>la mejor calidad</a:t>
            </a:r>
            <a:r>
              <a:rPr lang="es-ES" dirty="0" smtClean="0">
                <a:latin typeface="Bodoni MT" pitchFamily="18" charset="0"/>
              </a:rPr>
              <a:t>, salen al mercado siempre con las mejores condiciones, frescas y sabrosas para que los clientes disfruten de su autentico sabor.</a:t>
            </a:r>
          </a:p>
          <a:p>
            <a:endParaRPr lang="es-ES" dirty="0" smtClean="0"/>
          </a:p>
          <a:p>
            <a:r>
              <a:rPr lang="es-ES" sz="2400" dirty="0" smtClean="0">
                <a:solidFill>
                  <a:srgbClr val="3399FF"/>
                </a:solidFill>
                <a:latin typeface="Forte" pitchFamily="66" charset="0"/>
              </a:rPr>
              <a:t>Precio</a:t>
            </a:r>
            <a:r>
              <a:rPr lang="es-ES" sz="2400" dirty="0" smtClean="0">
                <a:latin typeface="Forte" pitchFamily="66" charset="0"/>
              </a:rPr>
              <a:t>:</a:t>
            </a:r>
          </a:p>
          <a:p>
            <a:endParaRPr lang="es-ES" sz="2400" dirty="0" smtClean="0">
              <a:solidFill>
                <a:srgbClr val="FFC000"/>
              </a:solidFill>
              <a:latin typeface="Forte" pitchFamily="66" charset="0"/>
            </a:endParaRPr>
          </a:p>
          <a:p>
            <a:r>
              <a:rPr lang="es-ES" sz="2400" dirty="0" smtClean="0">
                <a:solidFill>
                  <a:srgbClr val="3399FF"/>
                </a:solidFill>
                <a:latin typeface="Forte" pitchFamily="66" charset="0"/>
              </a:rPr>
              <a:t>Gastos de envío: NO</a:t>
            </a:r>
            <a:endParaRPr lang="es-ES" sz="2400" dirty="0" smtClean="0">
              <a:latin typeface="Forte" pitchFamily="66" charset="0"/>
            </a:endParaRPr>
          </a:p>
          <a:p>
            <a:endParaRPr lang="es-ES" sz="2400" dirty="0" smtClean="0">
              <a:solidFill>
                <a:srgbClr val="FFC000"/>
              </a:solidFill>
              <a:latin typeface="Forte" pitchFamily="66" charset="0"/>
            </a:endParaRPr>
          </a:p>
          <a:p>
            <a:endParaRPr lang="es-ES" sz="2400" dirty="0" smtClean="0">
              <a:solidFill>
                <a:srgbClr val="FFC000"/>
              </a:solidFill>
              <a:latin typeface="Forte" pitchFamily="66" charset="0"/>
            </a:endParaRPr>
          </a:p>
          <a:p>
            <a:endParaRPr lang="es-ES" sz="2400" dirty="0" smtClean="0">
              <a:solidFill>
                <a:srgbClr val="FFC000"/>
              </a:solidFill>
              <a:latin typeface="Forte" pitchFamily="66" charset="0"/>
            </a:endParaRP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>
              <a:solidFill>
                <a:srgbClr val="FFC000"/>
              </a:solidFill>
            </a:endParaRPr>
          </a:p>
          <a:p>
            <a:endParaRPr lang="es-ES" dirty="0" smtClean="0">
              <a:solidFill>
                <a:srgbClr val="FFC000"/>
              </a:solidFill>
            </a:endParaRP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6" name="5 Estrella de 6 puntas"/>
          <p:cNvSpPr/>
          <p:nvPr/>
        </p:nvSpPr>
        <p:spPr>
          <a:xfrm>
            <a:off x="1187624" y="4869160"/>
            <a:ext cx="1296144" cy="1008112"/>
          </a:xfrm>
          <a:prstGeom prst="star6">
            <a:avLst/>
          </a:prstGeom>
          <a:solidFill>
            <a:srgbClr val="0070C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FFC000"/>
                </a:solidFill>
              </a:rPr>
              <a:t>1€</a:t>
            </a:r>
            <a:endParaRPr lang="es-ES" sz="2400" b="1" dirty="0">
              <a:solidFill>
                <a:srgbClr val="FFC000"/>
              </a:solidFill>
            </a:endParaRPr>
          </a:p>
        </p:txBody>
      </p:sp>
      <p:pic>
        <p:nvPicPr>
          <p:cNvPr id="7" name="6 Imagen" descr="21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420888"/>
            <a:ext cx="2555776" cy="28083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l"/>
            <a:r>
              <a:rPr lang="es-ES" sz="7200" dirty="0" smtClean="0"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Queso de Espinosa</a:t>
            </a:r>
            <a:endParaRPr lang="es-ES" sz="7200" dirty="0">
              <a:effectLst>
                <a:glow rad="101600">
                  <a:schemeClr val="bg1">
                    <a:lumMod val="75000"/>
                    <a:alpha val="60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41277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  <a:latin typeface="Forte" pitchFamily="66" charset="0"/>
              </a:rPr>
              <a:t>Ref</a:t>
            </a:r>
            <a:r>
              <a:rPr lang="es-ES" sz="2400" dirty="0" smtClean="0">
                <a:latin typeface="Forte" pitchFamily="66" charset="0"/>
              </a:rPr>
              <a:t>: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  <a:latin typeface="Forte" pitchFamily="66" charset="0"/>
              </a:rPr>
              <a:t> </a:t>
            </a:r>
            <a:r>
              <a:rPr lang="es-ES" dirty="0" smtClean="0"/>
              <a:t>003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1916832"/>
            <a:ext cx="583264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  <a:latin typeface="Forte" pitchFamily="66" charset="0"/>
              </a:rPr>
              <a:t>Descripción producto</a:t>
            </a:r>
            <a:r>
              <a:rPr lang="es-ES" sz="2400" dirty="0" smtClean="0">
                <a:latin typeface="Forte" pitchFamily="66" charset="0"/>
              </a:rPr>
              <a:t>:</a:t>
            </a:r>
            <a:br>
              <a:rPr lang="es-ES" sz="2400" dirty="0" smtClean="0">
                <a:latin typeface="Forte" pitchFamily="66" charset="0"/>
              </a:rPr>
            </a:br>
            <a:endParaRPr lang="es-ES" sz="2400" dirty="0" smtClean="0">
              <a:latin typeface="Forte" pitchFamily="66" charset="0"/>
            </a:endParaRPr>
          </a:p>
          <a:p>
            <a:r>
              <a:rPr lang="es-ES" b="1" dirty="0" smtClean="0">
                <a:latin typeface="Bodoni MT" pitchFamily="18" charset="0"/>
              </a:rPr>
              <a:t>Queso puro de oveja </a:t>
            </a:r>
            <a:r>
              <a:rPr lang="es-ES" dirty="0" smtClean="0">
                <a:latin typeface="Bodoni MT" pitchFamily="18" charset="0"/>
              </a:rPr>
              <a:t>de Espinosa de los Monteros con un sabor </a:t>
            </a:r>
            <a:r>
              <a:rPr lang="es-ES" b="1" dirty="0" smtClean="0">
                <a:latin typeface="Bodoni MT" pitchFamily="18" charset="0"/>
              </a:rPr>
              <a:t>delicioso</a:t>
            </a:r>
            <a:r>
              <a:rPr lang="es-ES" dirty="0" smtClean="0">
                <a:latin typeface="Bodoni MT" pitchFamily="18" charset="0"/>
              </a:rPr>
              <a:t>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Presentación en envases de </a:t>
            </a:r>
            <a:r>
              <a:rPr lang="es-ES" b="1" dirty="0" smtClean="0">
                <a:latin typeface="Bodoni MT" pitchFamily="18" charset="0"/>
              </a:rPr>
              <a:t>entre 1 y 3kg.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El queso puro de oveja hará las delicias de los paladares más exigentes.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  <a:latin typeface="Forte" pitchFamily="66" charset="0"/>
              </a:rPr>
              <a:t>Precio</a:t>
            </a:r>
            <a:r>
              <a:rPr lang="es-ES" sz="2400" dirty="0" smtClean="0">
                <a:latin typeface="Forte" pitchFamily="66" charset="0"/>
              </a:rPr>
              <a:t>:</a:t>
            </a:r>
          </a:p>
          <a:p>
            <a:endParaRPr lang="es-ES" dirty="0" smtClean="0">
              <a:latin typeface="Bodoni MT" pitchFamily="18" charset="0"/>
            </a:endParaRPr>
          </a:p>
          <a:p>
            <a:endParaRPr lang="es-ES" sz="2400" dirty="0" smtClean="0">
              <a:solidFill>
                <a:schemeClr val="bg1">
                  <a:lumMod val="65000"/>
                </a:schemeClr>
              </a:solidFill>
              <a:latin typeface="Forte" pitchFamily="66" charset="0"/>
            </a:endParaRPr>
          </a:p>
          <a:p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  <a:latin typeface="Forte" pitchFamily="66" charset="0"/>
              </a:rPr>
              <a:t>Gastos de envío: NO</a:t>
            </a:r>
            <a:endParaRPr lang="es-ES" sz="2400" dirty="0" smtClean="0">
              <a:latin typeface="Forte" pitchFamily="66" charset="0"/>
            </a:endParaRPr>
          </a:p>
          <a:p>
            <a:endParaRPr lang="es-ES" sz="2400" dirty="0" smtClean="0">
              <a:latin typeface="Forte" pitchFamily="66" charset="0"/>
            </a:endParaRPr>
          </a:p>
          <a:p>
            <a:endParaRPr lang="es-ES" sz="2400" dirty="0" smtClean="0">
              <a:solidFill>
                <a:schemeClr val="bg1">
                  <a:lumMod val="65000"/>
                </a:schemeClr>
              </a:solidFill>
              <a:latin typeface="Forte" pitchFamily="66" charset="0"/>
            </a:endParaRPr>
          </a:p>
          <a:p>
            <a:endParaRPr lang="es-ES" sz="2400" dirty="0">
              <a:solidFill>
                <a:schemeClr val="bg1">
                  <a:lumMod val="65000"/>
                </a:schemeClr>
              </a:solidFill>
              <a:latin typeface="Forte" pitchFamily="66" charset="0"/>
            </a:endParaRPr>
          </a:p>
        </p:txBody>
      </p:sp>
      <p:sp>
        <p:nvSpPr>
          <p:cNvPr id="7" name="6 Pergamino horizontal"/>
          <p:cNvSpPr/>
          <p:nvPr/>
        </p:nvSpPr>
        <p:spPr>
          <a:xfrm>
            <a:off x="1214414" y="4500570"/>
            <a:ext cx="2286016" cy="1285884"/>
          </a:xfrm>
          <a:prstGeom prst="horizontalScroll">
            <a:avLst/>
          </a:prstGeom>
          <a:solidFill>
            <a:srgbClr val="C0C0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*Cuña 400 g</a:t>
            </a:r>
            <a:r>
              <a:rPr lang="es-ES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s-ES" b="1" dirty="0" smtClean="0">
                <a:solidFill>
                  <a:schemeClr val="tx1"/>
                </a:solidFill>
                <a:sym typeface="Wingdings" pitchFamily="2" charset="2"/>
              </a:rPr>
              <a:t> 5€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  <a:sym typeface="Wingdings" pitchFamily="2" charset="2"/>
              </a:rPr>
              <a:t>2,7kg10,90€</a:t>
            </a:r>
          </a:p>
        </p:txBody>
      </p:sp>
      <p:pic>
        <p:nvPicPr>
          <p:cNvPr id="8" name="7 Imagen" descr="queso-oveja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132856"/>
            <a:ext cx="3024336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11 CuadroTexto"/>
          <p:cNvSpPr txBox="1"/>
          <p:nvPr/>
        </p:nvSpPr>
        <p:spPr>
          <a:xfrm>
            <a:off x="5732301" y="5500702"/>
            <a:ext cx="3411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*</a:t>
            </a:r>
            <a:r>
              <a:rPr lang="es-ES" b="1" dirty="0" smtClean="0">
                <a:latin typeface="Bodoni MT" pitchFamily="18" charset="0"/>
              </a:rPr>
              <a:t>Tenemos disponibles distintos tipos de tamaños y quesos.</a:t>
            </a:r>
          </a:p>
          <a:p>
            <a:pPr algn="ctr"/>
            <a:r>
              <a:rPr lang="es-ES" b="1" dirty="0" smtClean="0">
                <a:latin typeface="Bodoni MT" pitchFamily="18" charset="0"/>
              </a:rPr>
              <a:t>Si queréis consultarlo, </a:t>
            </a:r>
          </a:p>
          <a:p>
            <a:pPr algn="ctr"/>
            <a:r>
              <a:rPr lang="es-ES" b="1" dirty="0" smtClean="0">
                <a:latin typeface="Bodoni MT" pitchFamily="18" charset="0"/>
              </a:rPr>
              <a:t>contactad con nosotros.</a:t>
            </a:r>
            <a:endParaRPr lang="es-ES" b="1" dirty="0">
              <a:latin typeface="Bodoni MT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l"/>
            <a:r>
              <a:rPr lang="es-ES" sz="6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Pastas Santa Clara</a:t>
            </a:r>
            <a:endParaRPr lang="es-ES" sz="66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2" y="141277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C9900"/>
                </a:solidFill>
                <a:latin typeface="Forte" pitchFamily="66" charset="0"/>
              </a:rPr>
              <a:t>Ref</a:t>
            </a:r>
            <a:r>
              <a:rPr lang="es-ES" sz="2400" dirty="0" smtClean="0">
                <a:latin typeface="Forte" pitchFamily="66" charset="0"/>
              </a:rPr>
              <a:t>: </a:t>
            </a:r>
            <a:r>
              <a:rPr lang="es-ES" dirty="0" smtClean="0"/>
              <a:t>004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916832"/>
            <a:ext cx="61926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C9900"/>
                </a:solidFill>
                <a:latin typeface="Forte" pitchFamily="66" charset="0"/>
              </a:rPr>
              <a:t>Descripción producto</a:t>
            </a:r>
            <a:r>
              <a:rPr lang="es-ES" sz="2400" dirty="0" smtClean="0">
                <a:latin typeface="Forte" pitchFamily="66" charset="0"/>
              </a:rPr>
              <a:t>:</a:t>
            </a:r>
          </a:p>
          <a:p>
            <a:endParaRPr lang="es-ES" sz="2400" dirty="0" smtClean="0">
              <a:latin typeface="Forte" pitchFamily="66" charset="0"/>
            </a:endParaRPr>
          </a:p>
          <a:p>
            <a:r>
              <a:rPr lang="es-ES" dirty="0" smtClean="0">
                <a:latin typeface="Bodoni MT" pitchFamily="18" charset="0"/>
              </a:rPr>
              <a:t>Pastas elaboradas por las clarisas del convento de santa Clara de Medina de Pomar.</a:t>
            </a:r>
          </a:p>
          <a:p>
            <a:endParaRPr lang="es-ES" sz="2400" dirty="0" smtClean="0">
              <a:latin typeface="Forte" pitchFamily="66" charset="0"/>
            </a:endParaRPr>
          </a:p>
          <a:p>
            <a:r>
              <a:rPr lang="es-ES" dirty="0" smtClean="0">
                <a:latin typeface="Bodoni MT" pitchFamily="18" charset="0"/>
              </a:rPr>
              <a:t>Presentación en cajas de 250g y 500g.</a:t>
            </a:r>
          </a:p>
          <a:p>
            <a:endParaRPr lang="es-ES" sz="2400" dirty="0" smtClean="0">
              <a:latin typeface="Forte" pitchFamily="66" charset="0"/>
            </a:endParaRPr>
          </a:p>
          <a:p>
            <a:r>
              <a:rPr lang="es-ES" dirty="0" smtClean="0">
                <a:latin typeface="Bodoni MT" pitchFamily="18" charset="0"/>
              </a:rPr>
              <a:t>Estas </a:t>
            </a:r>
            <a:r>
              <a:rPr lang="es-ES" b="1" dirty="0" smtClean="0">
                <a:latin typeface="Bodoni MT" pitchFamily="18" charset="0"/>
              </a:rPr>
              <a:t>deliciosas</a:t>
            </a:r>
            <a:r>
              <a:rPr lang="es-ES" dirty="0" smtClean="0">
                <a:latin typeface="Bodoni MT" pitchFamily="18" charset="0"/>
              </a:rPr>
              <a:t> pastas son </a:t>
            </a:r>
            <a:r>
              <a:rPr lang="es-ES" b="1" dirty="0" smtClean="0">
                <a:latin typeface="Bodoni MT" pitchFamily="18" charset="0"/>
              </a:rPr>
              <a:t>elaboradas a mano </a:t>
            </a:r>
            <a:r>
              <a:rPr lang="es-ES" dirty="0" smtClean="0">
                <a:latin typeface="Bodoni MT" pitchFamily="18" charset="0"/>
              </a:rPr>
              <a:t>por las clarisas del convento con una </a:t>
            </a:r>
            <a:r>
              <a:rPr lang="es-ES" b="1" dirty="0" smtClean="0">
                <a:latin typeface="Bodoni MT" pitchFamily="18" charset="0"/>
              </a:rPr>
              <a:t>receta secreta.</a:t>
            </a:r>
          </a:p>
          <a:p>
            <a:endParaRPr lang="es-ES" b="1" dirty="0" smtClean="0">
              <a:latin typeface="Bodoni MT" pitchFamily="18" charset="0"/>
            </a:endParaRPr>
          </a:p>
          <a:p>
            <a:r>
              <a:rPr lang="es-ES" sz="2400" dirty="0" smtClean="0">
                <a:solidFill>
                  <a:srgbClr val="CC9900"/>
                </a:solidFill>
                <a:latin typeface="Forte" pitchFamily="66" charset="0"/>
              </a:rPr>
              <a:t>Precio</a:t>
            </a:r>
            <a:r>
              <a:rPr lang="es-ES" sz="2400" dirty="0" smtClean="0">
                <a:latin typeface="Forte" pitchFamily="66" charset="0"/>
              </a:rPr>
              <a:t>:</a:t>
            </a:r>
          </a:p>
          <a:p>
            <a:endParaRPr lang="es-ES" dirty="0" smtClean="0">
              <a:latin typeface="Forte" pitchFamily="66" charset="0"/>
            </a:endParaRPr>
          </a:p>
          <a:p>
            <a:endParaRPr lang="es-ES" sz="2400" dirty="0" smtClean="0">
              <a:solidFill>
                <a:srgbClr val="CC9900"/>
              </a:solidFill>
              <a:latin typeface="Forte" pitchFamily="66" charset="0"/>
            </a:endParaRPr>
          </a:p>
          <a:p>
            <a:r>
              <a:rPr lang="es-ES" sz="2400" dirty="0" smtClean="0">
                <a:solidFill>
                  <a:srgbClr val="CC9900"/>
                </a:solidFill>
                <a:latin typeface="Forte" pitchFamily="66" charset="0"/>
              </a:rPr>
              <a:t>Gastos de envío: NO</a:t>
            </a:r>
            <a:endParaRPr lang="es-ES" sz="2400" dirty="0">
              <a:latin typeface="Forte" pitchFamily="66" charset="0"/>
            </a:endParaRPr>
          </a:p>
        </p:txBody>
      </p:sp>
      <p:sp>
        <p:nvSpPr>
          <p:cNvPr id="8" name="7 Pentágono"/>
          <p:cNvSpPr/>
          <p:nvPr/>
        </p:nvSpPr>
        <p:spPr>
          <a:xfrm>
            <a:off x="1259632" y="4941168"/>
            <a:ext cx="1800200" cy="720080"/>
          </a:xfrm>
          <a:prstGeom prst="homePlate">
            <a:avLst/>
          </a:prstGeom>
          <a:solidFill>
            <a:srgbClr val="CC9900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Caja 250g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6€</a:t>
            </a:r>
          </a:p>
          <a:p>
            <a:pPr algn="ctr"/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Caja 500g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9€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8 Imagen" descr="11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2204864"/>
            <a:ext cx="298782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26876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l"/>
            <a:r>
              <a:rPr lang="es-ES" sz="6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Crema para la piel</a:t>
            </a:r>
            <a:endParaRPr lang="es-ES" sz="66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19675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Forte" pitchFamily="66" charset="0"/>
              </a:rPr>
              <a:t>Ref</a:t>
            </a:r>
            <a:r>
              <a:rPr lang="es-ES" sz="2400" dirty="0" smtClean="0">
                <a:latin typeface="Forte" pitchFamily="66" charset="0"/>
              </a:rPr>
              <a:t>: </a:t>
            </a:r>
            <a:r>
              <a:rPr lang="es-ES" dirty="0" smtClean="0"/>
              <a:t>005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1700808"/>
            <a:ext cx="59766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Forte" pitchFamily="66" charset="0"/>
              </a:rPr>
              <a:t>Descripción producto</a:t>
            </a:r>
            <a:r>
              <a:rPr lang="es-ES" b="1" dirty="0" smtClean="0">
                <a:latin typeface="Forte" pitchFamily="66" charset="0"/>
              </a:rPr>
              <a:t>: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Estupendas </a:t>
            </a:r>
            <a:r>
              <a:rPr lang="es-ES" b="1" dirty="0" smtClean="0">
                <a:latin typeface="Bodoni MT" pitchFamily="18" charset="0"/>
              </a:rPr>
              <a:t>cremas a base de plantas </a:t>
            </a:r>
            <a:r>
              <a:rPr lang="es-ES" dirty="0" smtClean="0">
                <a:latin typeface="Bodoni MT" pitchFamily="18" charset="0"/>
              </a:rPr>
              <a:t>para tratar problemas de la piel.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Presentación en </a:t>
            </a:r>
            <a:r>
              <a:rPr lang="es-ES" b="1" dirty="0" smtClean="0">
                <a:latin typeface="Bodoni MT" pitchFamily="18" charset="0"/>
              </a:rPr>
              <a:t>tarros</a:t>
            </a:r>
            <a:r>
              <a:rPr lang="es-ES" dirty="0" smtClean="0">
                <a:latin typeface="Bodoni MT" pitchFamily="18" charset="0"/>
              </a:rPr>
              <a:t> que, posteriormente, son etiquetados con la marca de la crema y su fecha de elaboración.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Esta magnífica crema elaborada por las monjas de clausura del monasterio de Santa Clara </a:t>
            </a:r>
            <a:r>
              <a:rPr lang="es-ES" b="1" dirty="0" smtClean="0">
                <a:latin typeface="Bodoni MT" pitchFamily="18" charset="0"/>
              </a:rPr>
              <a:t>esta elaborada con diversas plantas medicinales que ayudan al cuidado de la piel </a:t>
            </a:r>
            <a:r>
              <a:rPr lang="es-ES" dirty="0" smtClean="0">
                <a:latin typeface="Bodoni MT" pitchFamily="18" charset="0"/>
              </a:rPr>
              <a:t>(aloe vera, saúco, hiedra y caléndula).</a:t>
            </a:r>
          </a:p>
          <a:p>
            <a:endParaRPr lang="es-ES" dirty="0" smtClean="0"/>
          </a:p>
          <a:p>
            <a:r>
              <a:rPr lang="es-E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Forte" pitchFamily="66" charset="0"/>
              </a:rPr>
              <a:t>Precio</a:t>
            </a:r>
            <a:r>
              <a:rPr lang="es-ES" b="1" dirty="0" smtClean="0">
                <a:latin typeface="Forte" pitchFamily="66" charset="0"/>
              </a:rPr>
              <a:t>: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Forte" pitchFamily="66" charset="0"/>
              </a:rPr>
              <a:t>Gastos de envío: NO</a:t>
            </a:r>
            <a:endParaRPr lang="es-ES" b="1" dirty="0" smtClean="0">
              <a:latin typeface="Forte" pitchFamily="66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Preparación"/>
          <p:cNvSpPr/>
          <p:nvPr/>
        </p:nvSpPr>
        <p:spPr>
          <a:xfrm>
            <a:off x="1259632" y="5229200"/>
            <a:ext cx="1224136" cy="792088"/>
          </a:xfrm>
          <a:prstGeom prst="flowChartPreparation">
            <a:avLst/>
          </a:prstGeom>
          <a:solidFill>
            <a:srgbClr val="CC99FF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 8€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6" name="5 Imagen" descr="crem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2492896"/>
            <a:ext cx="2880319" cy="237626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l"/>
            <a:r>
              <a:rPr lang="es-ES" sz="8000" b="1" dirty="0" smtClean="0">
                <a:effectLst>
                  <a:glow rad="101600">
                    <a:srgbClr val="996633">
                      <a:alpha val="6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Sobaos</a:t>
            </a:r>
            <a:endParaRPr lang="es-ES" sz="8000" b="1" dirty="0">
              <a:effectLst>
                <a:glow rad="101600">
                  <a:srgbClr val="996633">
                    <a:alpha val="60000"/>
                  </a:srgb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48478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996633"/>
                </a:solidFill>
                <a:latin typeface="Forte" pitchFamily="66" charset="0"/>
              </a:rPr>
              <a:t>Ref</a:t>
            </a:r>
            <a:r>
              <a:rPr lang="es-ES" sz="2400" dirty="0" smtClean="0">
                <a:latin typeface="Forte" pitchFamily="66" charset="0"/>
              </a:rPr>
              <a:t>:</a:t>
            </a:r>
            <a:r>
              <a:rPr lang="es-ES" dirty="0" smtClean="0"/>
              <a:t> 006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2060848"/>
            <a:ext cx="6048672" cy="4536504"/>
          </a:xfrm>
          <a:prstGeom prst="rect">
            <a:avLst/>
          </a:prstGeom>
          <a:noFill/>
        </p:spPr>
        <p:txBody>
          <a:bodyPr wrap="square" bIns="0" rtlCol="0">
            <a:normAutofit fontScale="92500" lnSpcReduction="10000"/>
          </a:bodyPr>
          <a:lstStyle/>
          <a:p>
            <a:r>
              <a:rPr lang="es-ES" sz="2400" dirty="0" smtClean="0">
                <a:solidFill>
                  <a:srgbClr val="996633"/>
                </a:solidFill>
                <a:latin typeface="Forte" pitchFamily="66" charset="0"/>
              </a:rPr>
              <a:t>Descripción producto</a:t>
            </a:r>
            <a:r>
              <a:rPr lang="es-ES" sz="2400" dirty="0" smtClean="0">
                <a:latin typeface="Forte" pitchFamily="66" charset="0"/>
              </a:rPr>
              <a:t>:</a:t>
            </a:r>
          </a:p>
          <a:p>
            <a:endParaRPr lang="es-ES" b="1" dirty="0" smtClean="0"/>
          </a:p>
          <a:p>
            <a:r>
              <a:rPr lang="es-ES" b="1" dirty="0" smtClean="0">
                <a:latin typeface="Bodoni MT" pitchFamily="18" charset="0"/>
              </a:rPr>
              <a:t>Sobaos pasiegos</a:t>
            </a:r>
            <a:r>
              <a:rPr lang="es-ES" dirty="0" smtClean="0">
                <a:latin typeface="Bodoni MT" pitchFamily="18" charset="0"/>
              </a:rPr>
              <a:t> hechos con masa de pan, como se hacían en origen. Constituyen por su sabor único y cualidades, el dulce más popular y conocido del Valle de Pas.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Presentación en </a:t>
            </a:r>
            <a:r>
              <a:rPr lang="es-ES" b="1" dirty="0" smtClean="0">
                <a:latin typeface="Bodoni MT" pitchFamily="18" charset="0"/>
              </a:rPr>
              <a:t>cajas de 50g </a:t>
            </a:r>
            <a:r>
              <a:rPr lang="es-ES" dirty="0" smtClean="0">
                <a:latin typeface="Bodoni MT" pitchFamily="18" charset="0"/>
              </a:rPr>
              <a:t>que contienen 12 unidades.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latin typeface="Bodoni MT" pitchFamily="18" charset="0"/>
              </a:rPr>
              <a:t>El sobao se ha convertido en un dulce que ha traspasado fronteras, siendo ya conocido y consumido en todo el país y fuera de él.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sz="2400" dirty="0" smtClean="0">
                <a:solidFill>
                  <a:srgbClr val="996633"/>
                </a:solidFill>
                <a:latin typeface="Forte" pitchFamily="66" charset="0"/>
              </a:rPr>
              <a:t>Precio</a:t>
            </a:r>
            <a:r>
              <a:rPr lang="es-ES" sz="2400" dirty="0" smtClean="0">
                <a:latin typeface="Forte" pitchFamily="66" charset="0"/>
              </a:rPr>
              <a:t>:</a:t>
            </a:r>
          </a:p>
          <a:p>
            <a:endParaRPr lang="es-ES" sz="2400" dirty="0" smtClean="0">
              <a:latin typeface="Forte" pitchFamily="66" charset="0"/>
            </a:endParaRPr>
          </a:p>
          <a:p>
            <a:r>
              <a:rPr lang="es-ES" sz="2400" dirty="0" smtClean="0">
                <a:solidFill>
                  <a:srgbClr val="996633"/>
                </a:solidFill>
                <a:latin typeface="Forte" pitchFamily="66" charset="0"/>
              </a:rPr>
              <a:t>Gastos de envío: NO</a:t>
            </a:r>
            <a:endParaRPr lang="es-ES" sz="2400" dirty="0" smtClean="0">
              <a:latin typeface="Forte" pitchFamily="66" charset="0"/>
            </a:endParaRPr>
          </a:p>
        </p:txBody>
      </p:sp>
      <p:sp>
        <p:nvSpPr>
          <p:cNvPr id="5" name="4 Cinta hacia arriba"/>
          <p:cNvSpPr/>
          <p:nvPr/>
        </p:nvSpPr>
        <p:spPr>
          <a:xfrm>
            <a:off x="1115616" y="5229200"/>
            <a:ext cx="1440160" cy="576064"/>
          </a:xfrm>
          <a:prstGeom prst="ribbon2">
            <a:avLst>
              <a:gd name="adj1" fmla="val 16096"/>
              <a:gd name="adj2" fmla="val 75000"/>
            </a:avLst>
          </a:prstGeom>
          <a:solidFill>
            <a:srgbClr val="996633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Caja</a:t>
            </a:r>
            <a:r>
              <a:rPr lang="es-ES" sz="14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s-ES" sz="1400" b="1" dirty="0" smtClean="0">
                <a:solidFill>
                  <a:schemeClr val="tx1"/>
                </a:solidFill>
                <a:sym typeface="Wingdings" pitchFamily="2" charset="2"/>
              </a:rPr>
              <a:t>3,50€</a:t>
            </a:r>
            <a:endParaRPr lang="es-ES" sz="1400" b="1" dirty="0">
              <a:solidFill>
                <a:schemeClr val="tx1"/>
              </a:solidFill>
            </a:endParaRPr>
          </a:p>
        </p:txBody>
      </p:sp>
      <p:pic>
        <p:nvPicPr>
          <p:cNvPr id="6" name="5 Imagen" descr="sobaos_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2204864"/>
            <a:ext cx="2880320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l"/>
            <a:r>
              <a:rPr lang="es-ES" sz="6000" dirty="0" smtClean="0">
                <a:effectLst>
                  <a:glow rad="101600">
                    <a:srgbClr val="008000">
                      <a:alpha val="6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Pastas Santa Casilda</a:t>
            </a:r>
            <a:endParaRPr lang="es-ES" sz="6000" dirty="0">
              <a:effectLst>
                <a:glow rad="101600">
                  <a:srgbClr val="008000">
                    <a:alpha val="60000"/>
                  </a:srgb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1" y="1340768"/>
            <a:ext cx="5976663" cy="5517232"/>
          </a:xfrm>
          <a:prstGeom prst="rect">
            <a:avLst/>
          </a:prstGeom>
          <a:noFill/>
          <a:ln>
            <a:noFill/>
          </a:ln>
        </p:spPr>
        <p:txBody>
          <a:bodyPr vert="horz" wrap="square" bIns="0" rtlCol="0" anchor="t" anchorCtr="0">
            <a:normAutofit lnSpcReduction="10000"/>
          </a:bodyPr>
          <a:lstStyle/>
          <a:p>
            <a:r>
              <a:rPr lang="es-ES" sz="2400" dirty="0" smtClean="0">
                <a:solidFill>
                  <a:srgbClr val="008000"/>
                </a:solidFill>
                <a:latin typeface="Forte" pitchFamily="66" charset="0"/>
              </a:rPr>
              <a:t>Ref</a:t>
            </a:r>
            <a:r>
              <a:rPr lang="es-ES" sz="2400" dirty="0" smtClean="0">
                <a:latin typeface="Forte" pitchFamily="66" charset="0"/>
              </a:rPr>
              <a:t>:</a:t>
            </a:r>
            <a:r>
              <a:rPr lang="es-ES" dirty="0" smtClean="0"/>
              <a:t> 007</a:t>
            </a:r>
          </a:p>
          <a:p>
            <a:endParaRPr lang="es-ES" dirty="0" smtClean="0"/>
          </a:p>
          <a:p>
            <a:r>
              <a:rPr lang="es-ES" sz="2400" dirty="0" smtClean="0">
                <a:solidFill>
                  <a:srgbClr val="008000"/>
                </a:solidFill>
                <a:latin typeface="Forte" pitchFamily="66" charset="0"/>
              </a:rPr>
              <a:t>Descripción producto</a:t>
            </a:r>
            <a:r>
              <a:rPr lang="es-ES" sz="2400" dirty="0" smtClean="0">
                <a:latin typeface="Forte" pitchFamily="66" charset="0"/>
              </a:rPr>
              <a:t>:</a:t>
            </a:r>
          </a:p>
          <a:p>
            <a:endParaRPr lang="es-ES" dirty="0" smtClean="0"/>
          </a:p>
          <a:p>
            <a:r>
              <a:rPr lang="es-ES" dirty="0" smtClean="0">
                <a:latin typeface="Bodoni MT" pitchFamily="18" charset="0"/>
              </a:rPr>
              <a:t>Pastas y galletas </a:t>
            </a:r>
            <a:r>
              <a:rPr lang="es-ES" b="1" dirty="0" smtClean="0">
                <a:latin typeface="Bodoni MT" pitchFamily="18" charset="0"/>
              </a:rPr>
              <a:t>hechas a mano </a:t>
            </a:r>
            <a:r>
              <a:rPr lang="es-ES" dirty="0" smtClean="0">
                <a:latin typeface="Bodoni MT" pitchFamily="18" charset="0"/>
              </a:rPr>
              <a:t>por una empresa familiar que lleva mas de medio siglo elaborándolas con la misma receta de hace décadas.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Presentación en cajas de </a:t>
            </a:r>
            <a:r>
              <a:rPr lang="es-ES" b="1" dirty="0" smtClean="0">
                <a:latin typeface="Bodoni MT" pitchFamily="18" charset="0"/>
              </a:rPr>
              <a:t>surtidos clásicos de 600gr </a:t>
            </a:r>
            <a:r>
              <a:rPr lang="es-ES" dirty="0" smtClean="0">
                <a:latin typeface="Bodoni MT" pitchFamily="18" charset="0"/>
              </a:rPr>
              <a:t>y de </a:t>
            </a:r>
            <a:r>
              <a:rPr lang="es-ES" b="1" dirty="0" smtClean="0">
                <a:latin typeface="Bodoni MT" pitchFamily="18" charset="0"/>
              </a:rPr>
              <a:t>2kg</a:t>
            </a:r>
            <a:r>
              <a:rPr lang="es-ES" dirty="0" smtClean="0">
                <a:latin typeface="Bodoni MT" pitchFamily="18" charset="0"/>
              </a:rPr>
              <a:t> y en </a:t>
            </a:r>
            <a:r>
              <a:rPr lang="es-ES" b="1" dirty="0" smtClean="0">
                <a:latin typeface="Bodoni MT" pitchFamily="18" charset="0"/>
              </a:rPr>
              <a:t>caja de 4 tipos de pastas de 2kg</a:t>
            </a:r>
            <a:r>
              <a:rPr lang="es-ES" dirty="0" smtClean="0">
                <a:latin typeface="Bodoni MT" pitchFamily="18" charset="0"/>
              </a:rPr>
              <a:t>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Las pastas de Santa Casilda son tan apreciadas, porque saben como las que hacían nuestras abuelas con buena mantequilla, huevos frescos, azúcar,…</a:t>
            </a:r>
          </a:p>
          <a:p>
            <a:endParaRPr lang="es-ES" dirty="0" smtClean="0"/>
          </a:p>
          <a:p>
            <a:r>
              <a:rPr lang="es-ES" sz="2400" dirty="0" smtClean="0">
                <a:solidFill>
                  <a:srgbClr val="008000"/>
                </a:solidFill>
                <a:latin typeface="Forte" pitchFamily="66" charset="0"/>
              </a:rPr>
              <a:t>Precio</a:t>
            </a:r>
            <a:r>
              <a:rPr lang="es-ES" sz="2400" dirty="0" smtClean="0">
                <a:latin typeface="Forte" pitchFamily="66" charset="0"/>
              </a:rPr>
              <a:t>: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sz="2400" dirty="0" smtClean="0">
              <a:solidFill>
                <a:srgbClr val="008000"/>
              </a:solidFill>
              <a:latin typeface="Forte" pitchFamily="66" charset="0"/>
            </a:endParaRPr>
          </a:p>
          <a:p>
            <a:r>
              <a:rPr lang="es-ES" sz="2400" dirty="0" smtClean="0">
                <a:solidFill>
                  <a:srgbClr val="008000"/>
                </a:solidFill>
                <a:latin typeface="Forte" pitchFamily="66" charset="0"/>
              </a:rPr>
              <a:t>Gastos de envío: NO</a:t>
            </a:r>
            <a:endParaRPr lang="es-ES" sz="2400" dirty="0" smtClean="0">
              <a:latin typeface="Forte" pitchFamily="66" charset="0"/>
            </a:endParaRP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6" name="5 Llamada de nube"/>
          <p:cNvSpPr/>
          <p:nvPr/>
        </p:nvSpPr>
        <p:spPr>
          <a:xfrm>
            <a:off x="1259632" y="5013176"/>
            <a:ext cx="1944216" cy="1008112"/>
          </a:xfrm>
          <a:prstGeom prst="cloudCallout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Caja600g</a:t>
            </a:r>
            <a:r>
              <a:rPr lang="es-ES" sz="1200" dirty="0" smtClean="0">
                <a:sym typeface="Wingdings" pitchFamily="2" charset="2"/>
              </a:rPr>
              <a:t></a:t>
            </a:r>
            <a:r>
              <a:rPr lang="es-ES" sz="1200" b="1" dirty="0" smtClean="0">
                <a:sym typeface="Wingdings" pitchFamily="2" charset="2"/>
              </a:rPr>
              <a:t>5,75€</a:t>
            </a:r>
          </a:p>
        </p:txBody>
      </p:sp>
      <p:pic>
        <p:nvPicPr>
          <p:cNvPr id="7" name="6 Imagen" descr="thum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6012" y="1340768"/>
            <a:ext cx="2677988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Imagen" descr="thumb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30516" y="4077072"/>
            <a:ext cx="2713484" cy="2609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9 Llamada de nube"/>
          <p:cNvSpPr/>
          <p:nvPr/>
        </p:nvSpPr>
        <p:spPr>
          <a:xfrm>
            <a:off x="3275856" y="5013176"/>
            <a:ext cx="1296144" cy="936104"/>
          </a:xfrm>
          <a:prstGeom prst="cloudCallout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ym typeface="Wingdings" pitchFamily="2" charset="2"/>
              </a:rPr>
              <a:t>Caja 2kg</a:t>
            </a:r>
            <a:r>
              <a:rPr lang="es-ES" sz="1200" b="1" dirty="0" smtClean="0">
                <a:sym typeface="Wingdings" pitchFamily="2" charset="2"/>
              </a:rPr>
              <a:t>16€ </a:t>
            </a:r>
            <a:endParaRPr lang="es-ES" sz="1200" b="1" dirty="0"/>
          </a:p>
        </p:txBody>
      </p:sp>
      <p:sp>
        <p:nvSpPr>
          <p:cNvPr id="11" name="10 Llamada de nube"/>
          <p:cNvSpPr/>
          <p:nvPr/>
        </p:nvSpPr>
        <p:spPr>
          <a:xfrm>
            <a:off x="4644008" y="4941168"/>
            <a:ext cx="1800200" cy="936104"/>
          </a:xfrm>
          <a:prstGeom prst="cloudCallout">
            <a:avLst/>
          </a:prstGeom>
          <a:solidFill>
            <a:srgbClr val="0080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ym typeface="Wingdings" pitchFamily="2" charset="2"/>
              </a:rPr>
              <a:t>Caja 4 tipos</a:t>
            </a:r>
            <a:r>
              <a:rPr lang="es-ES" sz="1200" b="1" dirty="0" smtClean="0">
                <a:sym typeface="Wingdings" pitchFamily="2" charset="2"/>
              </a:rPr>
              <a:t>16,50€</a:t>
            </a:r>
            <a:endParaRPr lang="es-ES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l"/>
            <a:r>
              <a:rPr lang="es-ES" sz="6600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Miel de Espinosa</a:t>
            </a:r>
            <a:endParaRPr lang="es-ES" sz="6600" dirty="0">
              <a:effectLst>
                <a:glow rad="101600">
                  <a:srgbClr val="FFC000">
                    <a:alpha val="60000"/>
                  </a:srgb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412776"/>
            <a:ext cx="5976664" cy="51845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s-ES" sz="2400" dirty="0" smtClean="0">
                <a:solidFill>
                  <a:srgbClr val="FFCC00"/>
                </a:solidFill>
                <a:latin typeface="Forte" pitchFamily="66" charset="0"/>
              </a:rPr>
              <a:t>Ref</a:t>
            </a:r>
            <a:r>
              <a:rPr lang="es-ES" sz="2400" dirty="0" smtClean="0">
                <a:latin typeface="Forte" pitchFamily="66" charset="0"/>
              </a:rPr>
              <a:t>:</a:t>
            </a:r>
            <a:r>
              <a:rPr lang="es-ES" dirty="0" smtClean="0"/>
              <a:t> 008</a:t>
            </a:r>
          </a:p>
          <a:p>
            <a:endParaRPr lang="es-ES" dirty="0" smtClean="0"/>
          </a:p>
          <a:p>
            <a:r>
              <a:rPr lang="es-ES" sz="2400" dirty="0" smtClean="0">
                <a:solidFill>
                  <a:srgbClr val="FFCC00"/>
                </a:solidFill>
                <a:latin typeface="Forte" pitchFamily="66" charset="0"/>
              </a:rPr>
              <a:t>Descripción producto</a:t>
            </a:r>
            <a:r>
              <a:rPr lang="es-ES" sz="2400" dirty="0" smtClean="0">
                <a:latin typeface="Forte" pitchFamily="66" charset="0"/>
              </a:rPr>
              <a:t>:</a:t>
            </a:r>
          </a:p>
          <a:p>
            <a:endParaRPr lang="es-ES" dirty="0" smtClean="0"/>
          </a:p>
          <a:p>
            <a:r>
              <a:rPr lang="es-ES" dirty="0" smtClean="0">
                <a:latin typeface="Bodoni MT" pitchFamily="18" charset="0"/>
              </a:rPr>
              <a:t>Tarro con un kilo de </a:t>
            </a:r>
            <a:r>
              <a:rPr lang="es-ES" b="1" dirty="0" smtClean="0">
                <a:latin typeface="Bodoni MT" pitchFamily="18" charset="0"/>
              </a:rPr>
              <a:t>miel de brezo</a:t>
            </a:r>
            <a:r>
              <a:rPr lang="es-ES" dirty="0" smtClean="0">
                <a:latin typeface="Bodoni MT" pitchFamily="18" charset="0"/>
              </a:rPr>
              <a:t>, obtenida de colmenas estratégicamente situadas en diferentes zonas de los valles pasiegos burgaleses.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Presentación en </a:t>
            </a:r>
            <a:r>
              <a:rPr lang="es-ES" b="1" dirty="0" smtClean="0">
                <a:latin typeface="Bodoni MT" pitchFamily="18" charset="0"/>
              </a:rPr>
              <a:t>tarros de 1kg.</a:t>
            </a:r>
          </a:p>
          <a:p>
            <a:endParaRPr lang="es-E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Es una miel de calidad caracterizada por su </a:t>
            </a:r>
            <a:r>
              <a:rPr lang="es-ES" b="1" dirty="0" smtClean="0">
                <a:latin typeface="Bodoni MT" pitchFamily="18" charset="0"/>
              </a:rPr>
              <a:t>textura y sabor intenso </a:t>
            </a:r>
            <a:r>
              <a:rPr lang="es-ES" dirty="0" smtClean="0">
                <a:latin typeface="Bodoni MT" pitchFamily="18" charset="0"/>
              </a:rPr>
              <a:t>con tendencia a cristalizar.</a:t>
            </a:r>
          </a:p>
          <a:p>
            <a:endParaRPr lang="es-ES" dirty="0" smtClean="0"/>
          </a:p>
          <a:p>
            <a:r>
              <a:rPr lang="es-ES" sz="2400" dirty="0" smtClean="0">
                <a:solidFill>
                  <a:srgbClr val="FFCC00"/>
                </a:solidFill>
                <a:latin typeface="Forte" pitchFamily="66" charset="0"/>
              </a:rPr>
              <a:t>Precio</a:t>
            </a:r>
            <a:r>
              <a:rPr lang="es-ES" sz="2400" dirty="0" smtClean="0">
                <a:latin typeface="Forte" pitchFamily="66" charset="0"/>
              </a:rPr>
              <a:t>:</a:t>
            </a:r>
          </a:p>
          <a:p>
            <a:endParaRPr lang="es-ES" dirty="0" smtClean="0"/>
          </a:p>
          <a:p>
            <a:r>
              <a:rPr lang="es-ES" sz="2400" dirty="0" smtClean="0">
                <a:solidFill>
                  <a:srgbClr val="FFCC00"/>
                </a:solidFill>
                <a:latin typeface="Forte" pitchFamily="66" charset="0"/>
              </a:rPr>
              <a:t>Gastos de envío: NO</a:t>
            </a:r>
            <a:endParaRPr lang="es-ES" sz="2400" dirty="0" smtClean="0">
              <a:latin typeface="Forte" pitchFamily="66" charset="0"/>
            </a:endParaRP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picture_21763_prop_w_3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2204864"/>
            <a:ext cx="2952328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a la derecha con bandas"/>
          <p:cNvSpPr/>
          <p:nvPr/>
        </p:nvSpPr>
        <p:spPr>
          <a:xfrm>
            <a:off x="1403648" y="4941168"/>
            <a:ext cx="1008112" cy="864096"/>
          </a:xfrm>
          <a:prstGeom prst="stripedRightArrow">
            <a:avLst>
              <a:gd name="adj1" fmla="val 51915"/>
              <a:gd name="adj2" fmla="val 46241"/>
            </a:avLst>
          </a:prstGeom>
          <a:solidFill>
            <a:srgbClr val="FFCC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rgbClr val="FFFF00"/>
                </a:solidFill>
              </a:rPr>
              <a:t>8,50€</a:t>
            </a:r>
            <a:endParaRPr lang="es-ES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537</Words>
  <Application>Microsoft Office PowerPoint</Application>
  <PresentationFormat>Presentación en pantalla (4:3)</PresentationFormat>
  <Paragraphs>154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Catálogo de productos</vt:lpstr>
      <vt:lpstr>Morcillas de RIOS</vt:lpstr>
      <vt:lpstr>Patatas fritas Los Leones</vt:lpstr>
      <vt:lpstr>Queso de Espinosa</vt:lpstr>
      <vt:lpstr>Pastas Santa Clara</vt:lpstr>
      <vt:lpstr>Crema para la piel</vt:lpstr>
      <vt:lpstr>Sobaos</vt:lpstr>
      <vt:lpstr>Pastas Santa Casilda</vt:lpstr>
      <vt:lpstr>Miel de Espinosa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</dc:title>
  <dc:creator>Usuario</dc:creator>
  <cp:lastModifiedBy>Invitado</cp:lastModifiedBy>
  <cp:revision>39</cp:revision>
  <dcterms:created xsi:type="dcterms:W3CDTF">2016-02-27T11:55:40Z</dcterms:created>
  <dcterms:modified xsi:type="dcterms:W3CDTF">2016-04-08T12:10:15Z</dcterms:modified>
</cp:coreProperties>
</file>