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2DFA-0D15-408A-8E95-E3922F5C144D}" type="datetimeFigureOut">
              <a:rPr lang="es-ES" smtClean="0"/>
              <a:t>15/03/2016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65A50-76BE-45C2-956C-9033B32CF503}" type="slidenum">
              <a:rPr lang="es-ES" smtClean="0"/>
              <a:t>‹Nº›</a:t>
            </a:fld>
            <a:endParaRPr lang="es-ES"/>
          </a:p>
        </p:txBody>
      </p:sp>
    </p:spTree>
    <p:extLst>
      <p:ext uri="{BB962C8B-B14F-4D97-AF65-F5344CB8AC3E}">
        <p14:creationId xmlns:p14="http://schemas.microsoft.com/office/powerpoint/2010/main" val="172620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1D65A50-76BE-45C2-956C-9033B32CF503}" type="slidenum">
              <a:rPr lang="es-ES" smtClean="0"/>
              <a:t>1</a:t>
            </a:fld>
            <a:endParaRPr lang="es-ES"/>
          </a:p>
        </p:txBody>
      </p:sp>
    </p:spTree>
    <p:extLst>
      <p:ext uri="{BB962C8B-B14F-4D97-AF65-F5344CB8AC3E}">
        <p14:creationId xmlns:p14="http://schemas.microsoft.com/office/powerpoint/2010/main" val="31188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AC0B5BA-D931-45FF-B171-74F05FD9B03C}" type="slidenum">
              <a:rPr lang="es-ES" smtClean="0">
                <a:solidFill>
                  <a:prstClr val="black"/>
                </a:solidFill>
              </a:rPr>
              <a:pPr/>
              <a:t>5</a:t>
            </a:fld>
            <a:endParaRPr lang="es-ES">
              <a:solidFill>
                <a:prstClr val="black"/>
              </a:solidFill>
            </a:endParaRPr>
          </a:p>
        </p:txBody>
      </p:sp>
    </p:spTree>
    <p:extLst>
      <p:ext uri="{BB962C8B-B14F-4D97-AF65-F5344CB8AC3E}">
        <p14:creationId xmlns:p14="http://schemas.microsoft.com/office/powerpoint/2010/main" val="2617643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9A9CD17-689C-41ED-B191-56D479EE82B2}" type="datetimeFigureOut">
              <a:rPr lang="es-ES" smtClean="0"/>
              <a:t>15/03/2016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5097DA-4708-4821-B5C5-A6027F33D70E}" type="slidenum">
              <a:rPr lang="es-ES" smtClean="0"/>
              <a:t>‹Nº›</a:t>
            </a:fld>
            <a:endParaRPr lang="es-ES"/>
          </a:p>
        </p:txBody>
      </p:sp>
    </p:spTree>
    <p:extLst>
      <p:ext uri="{BB962C8B-B14F-4D97-AF65-F5344CB8AC3E}">
        <p14:creationId xmlns:p14="http://schemas.microsoft.com/office/powerpoint/2010/main" val="387238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9A9CD17-689C-41ED-B191-56D479EE82B2}" type="datetimeFigureOut">
              <a:rPr lang="es-ES" smtClean="0"/>
              <a:t>15/03/2016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5097DA-4708-4821-B5C5-A6027F33D70E}" type="slidenum">
              <a:rPr lang="es-ES" smtClean="0"/>
              <a:t>‹Nº›</a:t>
            </a:fld>
            <a:endParaRPr lang="es-ES"/>
          </a:p>
        </p:txBody>
      </p:sp>
    </p:spTree>
    <p:extLst>
      <p:ext uri="{BB962C8B-B14F-4D97-AF65-F5344CB8AC3E}">
        <p14:creationId xmlns:p14="http://schemas.microsoft.com/office/powerpoint/2010/main" val="239935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9A9CD17-689C-41ED-B191-56D479EE82B2}" type="datetimeFigureOut">
              <a:rPr lang="es-ES" smtClean="0"/>
              <a:t>15/03/2016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5097DA-4708-4821-B5C5-A6027F33D70E}"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35357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9A9CD17-689C-41ED-B191-56D479EE82B2}" type="datetimeFigureOut">
              <a:rPr lang="es-ES" smtClean="0"/>
              <a:t>15/03/2016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5097DA-4708-4821-B5C5-A6027F33D70E}" type="slidenum">
              <a:rPr lang="es-ES" smtClean="0"/>
              <a:t>‹Nº›</a:t>
            </a:fld>
            <a:endParaRPr lang="es-ES"/>
          </a:p>
        </p:txBody>
      </p:sp>
    </p:spTree>
    <p:extLst>
      <p:ext uri="{BB962C8B-B14F-4D97-AF65-F5344CB8AC3E}">
        <p14:creationId xmlns:p14="http://schemas.microsoft.com/office/powerpoint/2010/main" val="4177960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9A9CD17-689C-41ED-B191-56D479EE82B2}" type="datetimeFigureOut">
              <a:rPr lang="es-ES" smtClean="0"/>
              <a:t>15/03/2016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5097DA-4708-4821-B5C5-A6027F33D70E}"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6086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9A9CD17-689C-41ED-B191-56D479EE82B2}" type="datetimeFigureOut">
              <a:rPr lang="es-ES" smtClean="0"/>
              <a:t>15/03/2016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5097DA-4708-4821-B5C5-A6027F33D70E}" type="slidenum">
              <a:rPr lang="es-ES" smtClean="0"/>
              <a:t>‹Nº›</a:t>
            </a:fld>
            <a:endParaRPr lang="es-ES"/>
          </a:p>
        </p:txBody>
      </p:sp>
    </p:spTree>
    <p:extLst>
      <p:ext uri="{BB962C8B-B14F-4D97-AF65-F5344CB8AC3E}">
        <p14:creationId xmlns:p14="http://schemas.microsoft.com/office/powerpoint/2010/main" val="4137030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9A9CD17-689C-41ED-B191-56D479EE82B2}" type="datetimeFigureOut">
              <a:rPr lang="es-ES" smtClean="0"/>
              <a:t>15/03/2016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5097DA-4708-4821-B5C5-A6027F33D70E}" type="slidenum">
              <a:rPr lang="es-ES" smtClean="0"/>
              <a:t>‹Nº›</a:t>
            </a:fld>
            <a:endParaRPr lang="es-ES"/>
          </a:p>
        </p:txBody>
      </p:sp>
    </p:spTree>
    <p:extLst>
      <p:ext uri="{BB962C8B-B14F-4D97-AF65-F5344CB8AC3E}">
        <p14:creationId xmlns:p14="http://schemas.microsoft.com/office/powerpoint/2010/main" val="2022539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9A9CD17-689C-41ED-B191-56D479EE82B2}" type="datetimeFigureOut">
              <a:rPr lang="es-ES" smtClean="0"/>
              <a:t>15/03/2016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5097DA-4708-4821-B5C5-A6027F33D70E}" type="slidenum">
              <a:rPr lang="es-ES" smtClean="0"/>
              <a:t>‹Nº›</a:t>
            </a:fld>
            <a:endParaRPr lang="es-ES"/>
          </a:p>
        </p:txBody>
      </p:sp>
    </p:spTree>
    <p:extLst>
      <p:ext uri="{BB962C8B-B14F-4D97-AF65-F5344CB8AC3E}">
        <p14:creationId xmlns:p14="http://schemas.microsoft.com/office/powerpoint/2010/main" val="162898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9A9CD17-689C-41ED-B191-56D479EE82B2}" type="datetimeFigureOut">
              <a:rPr lang="es-ES" smtClean="0"/>
              <a:t>15/03/2016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5097DA-4708-4821-B5C5-A6027F33D70E}" type="slidenum">
              <a:rPr lang="es-ES" smtClean="0"/>
              <a:t>‹Nº›</a:t>
            </a:fld>
            <a:endParaRPr lang="es-ES"/>
          </a:p>
        </p:txBody>
      </p:sp>
    </p:spTree>
    <p:extLst>
      <p:ext uri="{BB962C8B-B14F-4D97-AF65-F5344CB8AC3E}">
        <p14:creationId xmlns:p14="http://schemas.microsoft.com/office/powerpoint/2010/main" val="181996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9A9CD17-689C-41ED-B191-56D479EE82B2}" type="datetimeFigureOut">
              <a:rPr lang="es-ES" smtClean="0"/>
              <a:t>15/03/2016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95097DA-4708-4821-B5C5-A6027F33D70E}" type="slidenum">
              <a:rPr lang="es-ES" smtClean="0"/>
              <a:t>‹Nº›</a:t>
            </a:fld>
            <a:endParaRPr lang="es-ES"/>
          </a:p>
        </p:txBody>
      </p:sp>
    </p:spTree>
    <p:extLst>
      <p:ext uri="{BB962C8B-B14F-4D97-AF65-F5344CB8AC3E}">
        <p14:creationId xmlns:p14="http://schemas.microsoft.com/office/powerpoint/2010/main" val="157041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9A9CD17-689C-41ED-B191-56D479EE82B2}" type="datetimeFigureOut">
              <a:rPr lang="es-ES" smtClean="0"/>
              <a:t>15/03/2016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95097DA-4708-4821-B5C5-A6027F33D70E}" type="slidenum">
              <a:rPr lang="es-ES" smtClean="0"/>
              <a:t>‹Nº›</a:t>
            </a:fld>
            <a:endParaRPr lang="es-ES"/>
          </a:p>
        </p:txBody>
      </p:sp>
    </p:spTree>
    <p:extLst>
      <p:ext uri="{BB962C8B-B14F-4D97-AF65-F5344CB8AC3E}">
        <p14:creationId xmlns:p14="http://schemas.microsoft.com/office/powerpoint/2010/main" val="154488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9A9CD17-689C-41ED-B191-56D479EE82B2}" type="datetimeFigureOut">
              <a:rPr lang="es-ES" smtClean="0"/>
              <a:t>15/03/2016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95097DA-4708-4821-B5C5-A6027F33D70E}" type="slidenum">
              <a:rPr lang="es-ES" smtClean="0"/>
              <a:t>‹Nº›</a:t>
            </a:fld>
            <a:endParaRPr lang="es-ES"/>
          </a:p>
        </p:txBody>
      </p:sp>
    </p:spTree>
    <p:extLst>
      <p:ext uri="{BB962C8B-B14F-4D97-AF65-F5344CB8AC3E}">
        <p14:creationId xmlns:p14="http://schemas.microsoft.com/office/powerpoint/2010/main" val="271109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9A9CD17-689C-41ED-B191-56D479EE82B2}" type="datetimeFigureOut">
              <a:rPr lang="es-ES" smtClean="0"/>
              <a:t>15/03/2016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95097DA-4708-4821-B5C5-A6027F33D70E}" type="slidenum">
              <a:rPr lang="es-ES" smtClean="0"/>
              <a:t>‹Nº›</a:t>
            </a:fld>
            <a:endParaRPr lang="es-ES"/>
          </a:p>
        </p:txBody>
      </p:sp>
    </p:spTree>
    <p:extLst>
      <p:ext uri="{BB962C8B-B14F-4D97-AF65-F5344CB8AC3E}">
        <p14:creationId xmlns:p14="http://schemas.microsoft.com/office/powerpoint/2010/main" val="61463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9CD17-689C-41ED-B191-56D479EE82B2}" type="datetimeFigureOut">
              <a:rPr lang="es-ES" smtClean="0"/>
              <a:t>15/03/2016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95097DA-4708-4821-B5C5-A6027F33D70E}" type="slidenum">
              <a:rPr lang="es-ES" smtClean="0"/>
              <a:t>‹Nº›</a:t>
            </a:fld>
            <a:endParaRPr lang="es-ES"/>
          </a:p>
        </p:txBody>
      </p:sp>
    </p:spTree>
    <p:extLst>
      <p:ext uri="{BB962C8B-B14F-4D97-AF65-F5344CB8AC3E}">
        <p14:creationId xmlns:p14="http://schemas.microsoft.com/office/powerpoint/2010/main" val="108224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9A9CD17-689C-41ED-B191-56D479EE82B2}" type="datetimeFigureOut">
              <a:rPr lang="es-ES" smtClean="0"/>
              <a:t>15/03/2016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95097DA-4708-4821-B5C5-A6027F33D70E}" type="slidenum">
              <a:rPr lang="es-ES" smtClean="0"/>
              <a:t>‹Nº›</a:t>
            </a:fld>
            <a:endParaRPr lang="es-ES"/>
          </a:p>
        </p:txBody>
      </p:sp>
    </p:spTree>
    <p:extLst>
      <p:ext uri="{BB962C8B-B14F-4D97-AF65-F5344CB8AC3E}">
        <p14:creationId xmlns:p14="http://schemas.microsoft.com/office/powerpoint/2010/main" val="901081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9A9CD17-689C-41ED-B191-56D479EE82B2}" type="datetimeFigureOut">
              <a:rPr lang="es-ES" smtClean="0"/>
              <a:t>15/03/2016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95097DA-4708-4821-B5C5-A6027F33D70E}" type="slidenum">
              <a:rPr lang="es-ES" smtClean="0"/>
              <a:t>‹Nº›</a:t>
            </a:fld>
            <a:endParaRPr lang="es-ES"/>
          </a:p>
        </p:txBody>
      </p:sp>
    </p:spTree>
    <p:extLst>
      <p:ext uri="{BB962C8B-B14F-4D97-AF65-F5344CB8AC3E}">
        <p14:creationId xmlns:p14="http://schemas.microsoft.com/office/powerpoint/2010/main" val="175519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A9CD17-689C-41ED-B191-56D479EE82B2}" type="datetimeFigureOut">
              <a:rPr lang="es-ES" smtClean="0"/>
              <a:t>15/03/2016</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95097DA-4708-4821-B5C5-A6027F33D70E}" type="slidenum">
              <a:rPr lang="es-ES" smtClean="0"/>
              <a:t>‹Nº›</a:t>
            </a:fld>
            <a:endParaRPr lang="es-ES"/>
          </a:p>
        </p:txBody>
      </p:sp>
    </p:spTree>
    <p:extLst>
      <p:ext uri="{BB962C8B-B14F-4D97-AF65-F5344CB8AC3E}">
        <p14:creationId xmlns:p14="http://schemas.microsoft.com/office/powerpoint/2010/main" val="403552208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76" y="3889056"/>
            <a:ext cx="1068096" cy="1660446"/>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0418" y="2450260"/>
            <a:ext cx="1790081" cy="1412425"/>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889932" y="4202910"/>
            <a:ext cx="1645964" cy="1047220"/>
          </a:xfrm>
          <a:prstGeom prst="rect">
            <a:avLst/>
          </a:prstGeom>
        </p:spPr>
      </p:pic>
      <p:sp>
        <p:nvSpPr>
          <p:cNvPr id="2" name="Título 1"/>
          <p:cNvSpPr>
            <a:spLocks noGrp="1"/>
          </p:cNvSpPr>
          <p:nvPr>
            <p:ph type="ctrTitle"/>
          </p:nvPr>
        </p:nvSpPr>
        <p:spPr>
          <a:xfrm>
            <a:off x="852452" y="908328"/>
            <a:ext cx="6455647" cy="1072461"/>
          </a:xfrm>
        </p:spPr>
        <p:txBody>
          <a:bodyPr/>
          <a:lstStyle/>
          <a:p>
            <a:r>
              <a:rPr lang="es-ES" dirty="0" smtClean="0">
                <a:solidFill>
                  <a:schemeClr val="accent1">
                    <a:lumMod val="50000"/>
                  </a:schemeClr>
                </a:solidFill>
                <a:latin typeface="Cooper Black" panose="0208090404030B020404" pitchFamily="18" charset="0"/>
              </a:rPr>
              <a:t>THE ABC </a:t>
            </a:r>
            <a:r>
              <a:rPr lang="es-ES" dirty="0" smtClean="0">
                <a:solidFill>
                  <a:schemeClr val="accent1">
                    <a:lumMod val="50000"/>
                  </a:schemeClr>
                </a:solidFill>
                <a:latin typeface="Cooper Black" panose="0208090404030B020404" pitchFamily="18" charset="0"/>
              </a:rPr>
              <a:t>KING’S</a:t>
            </a:r>
            <a:r>
              <a:rPr lang="es-ES" dirty="0">
                <a:solidFill>
                  <a:schemeClr val="accent1">
                    <a:lumMod val="50000"/>
                  </a:schemeClr>
                </a:solidFill>
                <a:latin typeface="Cooper Black" panose="0208090404030B020404" pitchFamily="18" charset="0"/>
              </a:rPr>
              <a:t/>
            </a:r>
            <a:br>
              <a:rPr lang="es-ES" dirty="0">
                <a:solidFill>
                  <a:schemeClr val="accent1">
                    <a:lumMod val="50000"/>
                  </a:schemeClr>
                </a:solidFill>
                <a:latin typeface="Cooper Black" panose="0208090404030B020404" pitchFamily="18" charset="0"/>
              </a:rPr>
            </a:br>
            <a:r>
              <a:rPr lang="es-ES" sz="1800" dirty="0" smtClean="0">
                <a:solidFill>
                  <a:schemeClr val="accent1">
                    <a:lumMod val="50000"/>
                  </a:schemeClr>
                </a:solidFill>
                <a:latin typeface="Cooper Black" panose="0208090404030B020404" pitchFamily="18" charset="0"/>
              </a:rPr>
              <a:t>cooperativaa2@gmail.com</a:t>
            </a:r>
            <a:endParaRPr lang="es-ES" sz="1800" dirty="0">
              <a:solidFill>
                <a:schemeClr val="accent1">
                  <a:lumMod val="50000"/>
                </a:schemeClr>
              </a:solidFill>
              <a:latin typeface="Cooper Black" panose="0208090404030B020404" pitchFamily="18" charset="0"/>
            </a:endParaRPr>
          </a:p>
        </p:txBody>
      </p:sp>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12913" y="540516"/>
            <a:ext cx="1660322" cy="1418904"/>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3863" y="4026814"/>
            <a:ext cx="1609183" cy="1526174"/>
          </a:xfrm>
          <a:prstGeom prst="rect">
            <a:avLst/>
          </a:prstGeom>
        </p:spPr>
      </p:pic>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8702" y="2453638"/>
            <a:ext cx="1634489" cy="1424639"/>
          </a:xfrm>
          <a:prstGeom prst="rect">
            <a:avLst/>
          </a:prstGeom>
        </p:spPr>
      </p:pic>
      <p:pic>
        <p:nvPicPr>
          <p:cNvPr id="11" name="Imagen 10"/>
          <p:cNvPicPr>
            <a:picLocks noChangeAspect="1"/>
          </p:cNvPicPr>
          <p:nvPr/>
        </p:nvPicPr>
        <p:blipFill rotWithShape="1">
          <a:blip r:embed="rId9" cstate="print">
            <a:extLst>
              <a:ext uri="{28A0092B-C50C-407E-A947-70E740481C1C}">
                <a14:useLocalDpi xmlns:a14="http://schemas.microsoft.com/office/drawing/2010/main" val="0"/>
              </a:ext>
            </a:extLst>
          </a:blip>
          <a:srcRect l="17036" t="-572" r="18036" b="572"/>
          <a:stretch/>
        </p:blipFill>
        <p:spPr>
          <a:xfrm>
            <a:off x="1181215" y="4042759"/>
            <a:ext cx="1761641" cy="1526174"/>
          </a:xfrm>
          <a:prstGeom prst="rect">
            <a:avLst/>
          </a:prstGeom>
        </p:spPr>
      </p:pic>
      <p:pic>
        <p:nvPicPr>
          <p:cNvPr id="12" name="Imagen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62916" y="4064101"/>
            <a:ext cx="1535316" cy="1526174"/>
          </a:xfrm>
          <a:prstGeom prst="rect">
            <a:avLst/>
          </a:prstGeom>
        </p:spPr>
      </p:pic>
      <p:pic>
        <p:nvPicPr>
          <p:cNvPr id="7" name="Imagen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89303" y="2441664"/>
            <a:ext cx="1047221" cy="1568576"/>
          </a:xfrm>
          <a:prstGeom prst="rect">
            <a:avLst/>
          </a:prstGeom>
        </p:spPr>
      </p:pic>
      <p:pic>
        <p:nvPicPr>
          <p:cNvPr id="6" name="Imagen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69640" y="2484068"/>
            <a:ext cx="1019666" cy="1304849"/>
          </a:xfrm>
          <a:prstGeom prst="rect">
            <a:avLst/>
          </a:prstGeom>
        </p:spPr>
      </p:pic>
      <p:pic>
        <p:nvPicPr>
          <p:cNvPr id="14" name="Imagen 13"/>
          <p:cNvPicPr>
            <a:picLocks noChangeAspect="1"/>
          </p:cNvPicPr>
          <p:nvPr/>
        </p:nvPicPr>
        <p:blipFill rotWithShape="1">
          <a:blip r:embed="rId13" cstate="print">
            <a:extLst>
              <a:ext uri="{28A0092B-C50C-407E-A947-70E740481C1C}">
                <a14:useLocalDpi xmlns:a14="http://schemas.microsoft.com/office/drawing/2010/main" val="0"/>
              </a:ext>
            </a:extLst>
          </a:blip>
          <a:srcRect t="14746" b="7939"/>
          <a:stretch/>
        </p:blipFill>
        <p:spPr>
          <a:xfrm>
            <a:off x="2763458" y="2460044"/>
            <a:ext cx="1590656" cy="1431393"/>
          </a:xfrm>
          <a:prstGeom prst="rect">
            <a:avLst/>
          </a:prstGeom>
        </p:spPr>
      </p:pic>
      <p:sp>
        <p:nvSpPr>
          <p:cNvPr id="16" name="CuadroTexto 15"/>
          <p:cNvSpPr txBox="1"/>
          <p:nvPr/>
        </p:nvSpPr>
        <p:spPr>
          <a:xfrm>
            <a:off x="7151943" y="2090712"/>
            <a:ext cx="1613540" cy="369332"/>
          </a:xfrm>
          <a:prstGeom prst="rect">
            <a:avLst/>
          </a:prstGeom>
          <a:noFill/>
        </p:spPr>
        <p:txBody>
          <a:bodyPr wrap="square" rtlCol="0">
            <a:spAutoFit/>
          </a:bodyPr>
          <a:lstStyle/>
          <a:p>
            <a:r>
              <a:rPr lang="es-ES" dirty="0" smtClean="0"/>
              <a:t>Ref. 001</a:t>
            </a:r>
            <a:endParaRPr lang="es-ES" dirty="0"/>
          </a:p>
        </p:txBody>
      </p:sp>
      <p:sp>
        <p:nvSpPr>
          <p:cNvPr id="17" name="CuadroTexto 16"/>
          <p:cNvSpPr txBox="1"/>
          <p:nvPr/>
        </p:nvSpPr>
        <p:spPr>
          <a:xfrm>
            <a:off x="5988361" y="5543575"/>
            <a:ext cx="1445691" cy="369332"/>
          </a:xfrm>
          <a:prstGeom prst="rect">
            <a:avLst/>
          </a:prstGeom>
          <a:noFill/>
        </p:spPr>
        <p:txBody>
          <a:bodyPr wrap="square" rtlCol="0">
            <a:spAutoFit/>
          </a:bodyPr>
          <a:lstStyle/>
          <a:p>
            <a:r>
              <a:rPr lang="es-ES" dirty="0" smtClean="0"/>
              <a:t>Ref. 002</a:t>
            </a:r>
            <a:endParaRPr lang="es-ES" dirty="0"/>
          </a:p>
        </p:txBody>
      </p:sp>
      <p:sp>
        <p:nvSpPr>
          <p:cNvPr id="18" name="CuadroTexto 17"/>
          <p:cNvSpPr txBox="1"/>
          <p:nvPr/>
        </p:nvSpPr>
        <p:spPr>
          <a:xfrm>
            <a:off x="1416857" y="5572309"/>
            <a:ext cx="1071752" cy="369332"/>
          </a:xfrm>
          <a:prstGeom prst="rect">
            <a:avLst/>
          </a:prstGeom>
          <a:noFill/>
        </p:spPr>
        <p:txBody>
          <a:bodyPr wrap="square" rtlCol="0">
            <a:spAutoFit/>
          </a:bodyPr>
          <a:lstStyle/>
          <a:p>
            <a:r>
              <a:rPr lang="es-ES" dirty="0" smtClean="0"/>
              <a:t>Ref. 003</a:t>
            </a:r>
            <a:endParaRPr lang="es-ES" dirty="0"/>
          </a:p>
        </p:txBody>
      </p:sp>
      <p:sp>
        <p:nvSpPr>
          <p:cNvPr id="19" name="CuadroTexto 18"/>
          <p:cNvSpPr txBox="1"/>
          <p:nvPr/>
        </p:nvSpPr>
        <p:spPr>
          <a:xfrm>
            <a:off x="1397974" y="2107765"/>
            <a:ext cx="1328124" cy="369332"/>
          </a:xfrm>
          <a:prstGeom prst="rect">
            <a:avLst/>
          </a:prstGeom>
          <a:noFill/>
        </p:spPr>
        <p:txBody>
          <a:bodyPr wrap="square" rtlCol="0">
            <a:spAutoFit/>
          </a:bodyPr>
          <a:lstStyle/>
          <a:p>
            <a:r>
              <a:rPr lang="es-ES" dirty="0" smtClean="0"/>
              <a:t>Ref. 004</a:t>
            </a:r>
            <a:endParaRPr lang="es-ES" dirty="0"/>
          </a:p>
        </p:txBody>
      </p:sp>
      <p:sp>
        <p:nvSpPr>
          <p:cNvPr id="20" name="CuadroTexto 19"/>
          <p:cNvSpPr txBox="1"/>
          <p:nvPr/>
        </p:nvSpPr>
        <p:spPr>
          <a:xfrm>
            <a:off x="4534713" y="5549502"/>
            <a:ext cx="1108826" cy="369332"/>
          </a:xfrm>
          <a:prstGeom prst="rect">
            <a:avLst/>
          </a:prstGeom>
          <a:noFill/>
        </p:spPr>
        <p:txBody>
          <a:bodyPr wrap="square" rtlCol="0">
            <a:spAutoFit/>
          </a:bodyPr>
          <a:lstStyle/>
          <a:p>
            <a:r>
              <a:rPr lang="es-ES" dirty="0" smtClean="0"/>
              <a:t>Ref.005</a:t>
            </a:r>
            <a:endParaRPr lang="es-ES" dirty="0"/>
          </a:p>
        </p:txBody>
      </p:sp>
      <p:sp>
        <p:nvSpPr>
          <p:cNvPr id="21" name="CuadroTexto 20"/>
          <p:cNvSpPr txBox="1"/>
          <p:nvPr/>
        </p:nvSpPr>
        <p:spPr>
          <a:xfrm>
            <a:off x="6050846" y="2109091"/>
            <a:ext cx="1257253" cy="369332"/>
          </a:xfrm>
          <a:prstGeom prst="rect">
            <a:avLst/>
          </a:prstGeom>
          <a:noFill/>
        </p:spPr>
        <p:txBody>
          <a:bodyPr wrap="square" rtlCol="0">
            <a:spAutoFit/>
          </a:bodyPr>
          <a:lstStyle/>
          <a:p>
            <a:r>
              <a:rPr lang="es-ES" dirty="0" smtClean="0"/>
              <a:t>Ref. 007</a:t>
            </a:r>
            <a:endParaRPr lang="es-ES" dirty="0"/>
          </a:p>
        </p:txBody>
      </p:sp>
      <p:sp>
        <p:nvSpPr>
          <p:cNvPr id="22" name="CuadroTexto 21"/>
          <p:cNvSpPr txBox="1"/>
          <p:nvPr/>
        </p:nvSpPr>
        <p:spPr>
          <a:xfrm>
            <a:off x="3085089" y="5572309"/>
            <a:ext cx="1061026" cy="369332"/>
          </a:xfrm>
          <a:prstGeom prst="rect">
            <a:avLst/>
          </a:prstGeom>
          <a:noFill/>
        </p:spPr>
        <p:txBody>
          <a:bodyPr wrap="square" rtlCol="0">
            <a:spAutoFit/>
          </a:bodyPr>
          <a:lstStyle/>
          <a:p>
            <a:r>
              <a:rPr lang="es-ES" dirty="0" smtClean="0"/>
              <a:t>Ref. 006</a:t>
            </a:r>
            <a:endParaRPr lang="es-ES" dirty="0"/>
          </a:p>
        </p:txBody>
      </p:sp>
      <p:sp>
        <p:nvSpPr>
          <p:cNvPr id="24" name="CuadroTexto 23"/>
          <p:cNvSpPr txBox="1"/>
          <p:nvPr/>
        </p:nvSpPr>
        <p:spPr>
          <a:xfrm>
            <a:off x="7151943" y="5543575"/>
            <a:ext cx="1189532" cy="369332"/>
          </a:xfrm>
          <a:prstGeom prst="rect">
            <a:avLst/>
          </a:prstGeom>
          <a:noFill/>
        </p:spPr>
        <p:txBody>
          <a:bodyPr wrap="square" rtlCol="0">
            <a:spAutoFit/>
          </a:bodyPr>
          <a:lstStyle/>
          <a:p>
            <a:r>
              <a:rPr lang="es-ES" dirty="0" smtClean="0"/>
              <a:t>Ref. 008</a:t>
            </a:r>
            <a:endParaRPr lang="es-ES" dirty="0"/>
          </a:p>
        </p:txBody>
      </p:sp>
      <p:sp>
        <p:nvSpPr>
          <p:cNvPr id="25" name="CuadroTexto 24"/>
          <p:cNvSpPr txBox="1"/>
          <p:nvPr/>
        </p:nvSpPr>
        <p:spPr>
          <a:xfrm>
            <a:off x="3065363" y="2102258"/>
            <a:ext cx="1061026" cy="369332"/>
          </a:xfrm>
          <a:prstGeom prst="rect">
            <a:avLst/>
          </a:prstGeom>
          <a:noFill/>
        </p:spPr>
        <p:txBody>
          <a:bodyPr wrap="square" rtlCol="0">
            <a:spAutoFit/>
          </a:bodyPr>
          <a:lstStyle/>
          <a:p>
            <a:r>
              <a:rPr lang="es-ES" dirty="0" smtClean="0"/>
              <a:t>Ref.009</a:t>
            </a:r>
            <a:endParaRPr lang="es-ES" dirty="0"/>
          </a:p>
        </p:txBody>
      </p:sp>
      <p:sp>
        <p:nvSpPr>
          <p:cNvPr id="26" name="CuadroTexto 25"/>
          <p:cNvSpPr txBox="1"/>
          <p:nvPr/>
        </p:nvSpPr>
        <p:spPr>
          <a:xfrm>
            <a:off x="4613633" y="2080928"/>
            <a:ext cx="1172398" cy="369332"/>
          </a:xfrm>
          <a:prstGeom prst="rect">
            <a:avLst/>
          </a:prstGeom>
          <a:noFill/>
        </p:spPr>
        <p:txBody>
          <a:bodyPr wrap="square" rtlCol="0">
            <a:spAutoFit/>
          </a:bodyPr>
          <a:lstStyle/>
          <a:p>
            <a:r>
              <a:rPr lang="es-ES" dirty="0" smtClean="0"/>
              <a:t>Ref.010</a:t>
            </a:r>
            <a:endParaRPr lang="es-ES" dirty="0"/>
          </a:p>
        </p:txBody>
      </p:sp>
      <p:sp>
        <p:nvSpPr>
          <p:cNvPr id="3" name="Marcador de pie de página 2"/>
          <p:cNvSpPr>
            <a:spLocks noGrp="1"/>
          </p:cNvSpPr>
          <p:nvPr>
            <p:ph type="ftr" sz="quarter" idx="11"/>
          </p:nvPr>
        </p:nvSpPr>
        <p:spPr>
          <a:xfrm>
            <a:off x="639756" y="6409497"/>
            <a:ext cx="6297612" cy="365125"/>
          </a:xfrm>
        </p:spPr>
        <p:txBody>
          <a:bodyPr/>
          <a:lstStyle/>
          <a:p>
            <a:r>
              <a:rPr lang="es-ES" sz="1600" b="1" i="1" dirty="0" smtClean="0">
                <a:solidFill>
                  <a:schemeClr val="accent1">
                    <a:lumMod val="50000"/>
                  </a:schemeClr>
                </a:solidFill>
              </a:rPr>
              <a:t>IES EL PALMERAL</a:t>
            </a:r>
          </a:p>
          <a:p>
            <a:r>
              <a:rPr lang="es-ES" sz="1600" b="1" i="1" dirty="0" err="1" smtClean="0">
                <a:solidFill>
                  <a:schemeClr val="accent1">
                    <a:lumMod val="50000"/>
                  </a:schemeClr>
                </a:solidFill>
              </a:rPr>
              <a:t>Avda</a:t>
            </a:r>
            <a:r>
              <a:rPr lang="es-ES" sz="1600" b="1" i="1" dirty="0" smtClean="0">
                <a:solidFill>
                  <a:schemeClr val="accent1">
                    <a:lumMod val="50000"/>
                  </a:schemeClr>
                </a:solidFill>
              </a:rPr>
              <a:t> Doctor </a:t>
            </a:r>
            <a:r>
              <a:rPr lang="es-ES" sz="1600" b="1" i="1" dirty="0" err="1" smtClean="0">
                <a:solidFill>
                  <a:schemeClr val="accent1">
                    <a:lumMod val="50000"/>
                  </a:schemeClr>
                </a:solidFill>
              </a:rPr>
              <a:t>Rogel</a:t>
            </a:r>
            <a:r>
              <a:rPr lang="es-ES" sz="1600" b="1" i="1" dirty="0" smtClean="0">
                <a:solidFill>
                  <a:schemeClr val="accent1">
                    <a:lumMod val="50000"/>
                  </a:schemeClr>
                </a:solidFill>
              </a:rPr>
              <a:t> 28 Cp:03300 Orihuela (Alicante)</a:t>
            </a:r>
          </a:p>
          <a:p>
            <a:endParaRPr lang="es-ES" sz="1600" b="1" i="1" dirty="0">
              <a:solidFill>
                <a:schemeClr val="accent1">
                  <a:lumMod val="50000"/>
                </a:schemeClr>
              </a:solidFill>
            </a:endParaRPr>
          </a:p>
        </p:txBody>
      </p:sp>
    </p:spTree>
    <p:extLst>
      <p:ext uri="{BB962C8B-B14F-4D97-AF65-F5344CB8AC3E}">
        <p14:creationId xmlns:p14="http://schemas.microsoft.com/office/powerpoint/2010/main" val="133712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81119" y="207818"/>
            <a:ext cx="5342990" cy="1132950"/>
          </a:xfrm>
        </p:spPr>
        <p:txBody>
          <a:bodyPr/>
          <a:lstStyle/>
          <a:p>
            <a:r>
              <a:rPr lang="es-ES" b="1" dirty="0" smtClean="0">
                <a:solidFill>
                  <a:schemeClr val="accent1">
                    <a:lumMod val="50000"/>
                  </a:schemeClr>
                </a:solidFill>
              </a:rPr>
              <a:t>PULSERAS</a:t>
            </a:r>
            <a:endParaRPr lang="es-ES" b="1" dirty="0">
              <a:solidFill>
                <a:schemeClr val="accent1">
                  <a:lumMod val="50000"/>
                </a:schemeClr>
              </a:solidFill>
            </a:endParaRPr>
          </a:p>
        </p:txBody>
      </p:sp>
      <p:sp>
        <p:nvSpPr>
          <p:cNvPr id="3" name="2 Subtítulo"/>
          <p:cNvSpPr>
            <a:spLocks noGrp="1"/>
          </p:cNvSpPr>
          <p:nvPr>
            <p:ph type="subTitle" idx="1"/>
          </p:nvPr>
        </p:nvSpPr>
        <p:spPr>
          <a:xfrm>
            <a:off x="5375920" y="1588150"/>
            <a:ext cx="3600400" cy="2088232"/>
          </a:xfrm>
        </p:spPr>
        <p:txBody>
          <a:bodyPr/>
          <a:lstStyle/>
          <a:p>
            <a:r>
              <a:rPr lang="es-ES" sz="2400" dirty="0">
                <a:solidFill>
                  <a:schemeClr val="tx1">
                    <a:lumMod val="95000"/>
                    <a:lumOff val="5000"/>
                  </a:schemeClr>
                </a:solidFill>
              </a:rPr>
              <a:t>Pulseras hechas a mano con distintos accesorios. Perfectas para decorar  tus manos</a:t>
            </a:r>
            <a:r>
              <a:rPr lang="es-ES" dirty="0" smtClean="0">
                <a:solidFill>
                  <a:srgbClr val="D77E3B"/>
                </a:solidFill>
              </a:rPr>
              <a:t>.</a:t>
            </a:r>
            <a:endParaRPr lang="es-ES" dirty="0">
              <a:solidFill>
                <a:srgbClr val="D77E3B"/>
              </a:solidFill>
            </a:endParaRPr>
          </a:p>
        </p:txBody>
      </p:sp>
      <p:sp>
        <p:nvSpPr>
          <p:cNvPr id="4" name="3 CuadroTexto"/>
          <p:cNvSpPr txBox="1"/>
          <p:nvPr/>
        </p:nvSpPr>
        <p:spPr>
          <a:xfrm>
            <a:off x="1203208" y="374183"/>
            <a:ext cx="1683403" cy="400110"/>
          </a:xfrm>
          <a:prstGeom prst="rect">
            <a:avLst/>
          </a:prstGeom>
          <a:noFill/>
        </p:spPr>
        <p:txBody>
          <a:bodyPr wrap="square" rtlCol="0">
            <a:spAutoFit/>
          </a:bodyPr>
          <a:lstStyle/>
          <a:p>
            <a:r>
              <a:rPr lang="es-ES" sz="2000" dirty="0" smtClean="0"/>
              <a:t>Ref. </a:t>
            </a:r>
            <a:r>
              <a:rPr lang="es-ES" sz="2000" dirty="0"/>
              <a:t>009</a:t>
            </a:r>
          </a:p>
        </p:txBody>
      </p:sp>
      <p:sp>
        <p:nvSpPr>
          <p:cNvPr id="5" name="4 CuadroTexto"/>
          <p:cNvSpPr txBox="1"/>
          <p:nvPr/>
        </p:nvSpPr>
        <p:spPr>
          <a:xfrm>
            <a:off x="6312024" y="3923764"/>
            <a:ext cx="1872208" cy="369332"/>
          </a:xfrm>
          <a:prstGeom prst="rect">
            <a:avLst/>
          </a:prstGeom>
          <a:noFill/>
        </p:spPr>
        <p:txBody>
          <a:bodyPr wrap="square" rtlCol="0">
            <a:spAutoFit/>
          </a:bodyPr>
          <a:lstStyle/>
          <a:p>
            <a:r>
              <a:rPr lang="es-ES" dirty="0">
                <a:solidFill>
                  <a:schemeClr val="tx1">
                    <a:lumMod val="95000"/>
                    <a:lumOff val="5000"/>
                  </a:schemeClr>
                </a:solidFill>
              </a:rPr>
              <a:t>1UD: 0.50€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041" y="1311060"/>
            <a:ext cx="3798086" cy="5064114"/>
          </a:xfrm>
          <a:prstGeom prst="rect">
            <a:avLst/>
          </a:prstGeom>
        </p:spPr>
      </p:pic>
    </p:spTree>
    <p:extLst>
      <p:ext uri="{BB962C8B-B14F-4D97-AF65-F5344CB8AC3E}">
        <p14:creationId xmlns:p14="http://schemas.microsoft.com/office/powerpoint/2010/main" val="2555109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121340" y="204609"/>
            <a:ext cx="5540152" cy="891530"/>
          </a:xfrm>
        </p:spPr>
        <p:txBody>
          <a:bodyPr/>
          <a:lstStyle/>
          <a:p>
            <a:r>
              <a:rPr lang="es-ES" sz="4000" b="1" dirty="0">
                <a:solidFill>
                  <a:schemeClr val="accent1">
                    <a:lumMod val="50000"/>
                  </a:schemeClr>
                </a:solidFill>
              </a:rPr>
              <a:t>PUNTOS DE LECTURA</a:t>
            </a:r>
          </a:p>
        </p:txBody>
      </p:sp>
      <p:sp>
        <p:nvSpPr>
          <p:cNvPr id="3" name="2 Subtítulo"/>
          <p:cNvSpPr>
            <a:spLocks noGrp="1"/>
          </p:cNvSpPr>
          <p:nvPr>
            <p:ph type="subTitle" idx="1"/>
          </p:nvPr>
        </p:nvSpPr>
        <p:spPr>
          <a:xfrm>
            <a:off x="5015880" y="1484784"/>
            <a:ext cx="4784576" cy="2065784"/>
          </a:xfrm>
        </p:spPr>
        <p:txBody>
          <a:bodyPr>
            <a:normAutofit/>
          </a:bodyPr>
          <a:lstStyle/>
          <a:p>
            <a:pPr algn="l"/>
            <a:r>
              <a:rPr lang="es-ES" sz="2400" dirty="0">
                <a:solidFill>
                  <a:schemeClr val="tx1"/>
                </a:solidFill>
              </a:rPr>
              <a:t>Si te gusta leer te ofrecemos unos bonitos puntos de lectura de diversos colores. Palo de color y diferentes formas de goma-</a:t>
            </a:r>
            <a:r>
              <a:rPr lang="es-ES" sz="2400" dirty="0" err="1">
                <a:solidFill>
                  <a:schemeClr val="tx1"/>
                </a:solidFill>
              </a:rPr>
              <a:t>eva</a:t>
            </a:r>
            <a:r>
              <a:rPr lang="es-ES" sz="2400" dirty="0">
                <a:solidFill>
                  <a:schemeClr val="tx1"/>
                </a:solidFill>
              </a:rPr>
              <a:t> para elegir</a:t>
            </a:r>
            <a:r>
              <a:rPr lang="es-ES" sz="2400" dirty="0">
                <a:solidFill>
                  <a:schemeClr val="tx2">
                    <a:lumMod val="40000"/>
                    <a:lumOff val="60000"/>
                  </a:schemeClr>
                </a:solidFill>
              </a:rPr>
              <a:t>.</a:t>
            </a:r>
          </a:p>
        </p:txBody>
      </p:sp>
      <p:sp>
        <p:nvSpPr>
          <p:cNvPr id="4" name="3 CuadroTexto"/>
          <p:cNvSpPr txBox="1"/>
          <p:nvPr/>
        </p:nvSpPr>
        <p:spPr>
          <a:xfrm>
            <a:off x="1067507" y="204609"/>
            <a:ext cx="1224136" cy="400110"/>
          </a:xfrm>
          <a:prstGeom prst="rect">
            <a:avLst/>
          </a:prstGeom>
          <a:noFill/>
        </p:spPr>
        <p:txBody>
          <a:bodyPr wrap="square" rtlCol="0">
            <a:spAutoFit/>
          </a:bodyPr>
          <a:lstStyle/>
          <a:p>
            <a:r>
              <a:rPr lang="es-ES" sz="2000" dirty="0">
                <a:solidFill>
                  <a:schemeClr val="tx2">
                    <a:lumMod val="50000"/>
                  </a:schemeClr>
                </a:solidFill>
              </a:rPr>
              <a:t>REF. 010</a:t>
            </a:r>
          </a:p>
        </p:txBody>
      </p:sp>
      <p:sp>
        <p:nvSpPr>
          <p:cNvPr id="5" name="AutoShape 2" descr="Mostrando logotipo THE ABC KINGS nuevo.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5 CuadroTexto"/>
          <p:cNvSpPr txBox="1"/>
          <p:nvPr/>
        </p:nvSpPr>
        <p:spPr>
          <a:xfrm>
            <a:off x="7536160" y="3681179"/>
            <a:ext cx="1584176" cy="400110"/>
          </a:xfrm>
          <a:prstGeom prst="rect">
            <a:avLst/>
          </a:prstGeom>
          <a:noFill/>
        </p:spPr>
        <p:txBody>
          <a:bodyPr wrap="square" rtlCol="0">
            <a:spAutoFit/>
          </a:bodyPr>
          <a:lstStyle/>
          <a:p>
            <a:r>
              <a:rPr lang="es-ES" sz="2000" dirty="0">
                <a:solidFill>
                  <a:schemeClr val="tx2">
                    <a:lumMod val="75000"/>
                  </a:schemeClr>
                </a:solidFill>
              </a:rPr>
              <a:t>1UD: 1€</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364" y="1357745"/>
            <a:ext cx="3687036" cy="4916048"/>
          </a:xfrm>
          <a:prstGeom prst="rect">
            <a:avLst/>
          </a:prstGeom>
        </p:spPr>
      </p:pic>
    </p:spTree>
    <p:extLst>
      <p:ext uri="{BB962C8B-B14F-4D97-AF65-F5344CB8AC3E}">
        <p14:creationId xmlns:p14="http://schemas.microsoft.com/office/powerpoint/2010/main" val="3776141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5510" y="-120986"/>
            <a:ext cx="9144000" cy="1423586"/>
          </a:xfrm>
        </p:spPr>
        <p:txBody>
          <a:bodyPr/>
          <a:lstStyle/>
          <a:p>
            <a:r>
              <a:rPr lang="es-ES" u="sng" dirty="0" smtClean="0">
                <a:solidFill>
                  <a:schemeClr val="accent1">
                    <a:lumMod val="50000"/>
                  </a:schemeClr>
                </a:solidFill>
              </a:rPr>
              <a:t>Almendras garrapiñadas</a:t>
            </a:r>
            <a:endParaRPr lang="es-ES" dirty="0">
              <a:solidFill>
                <a:schemeClr val="accent1">
                  <a:lumMod val="50000"/>
                </a:schemeClr>
              </a:solidFill>
            </a:endParaRPr>
          </a:p>
        </p:txBody>
      </p:sp>
      <p:sp>
        <p:nvSpPr>
          <p:cNvPr id="3" name="Subtítulo 2"/>
          <p:cNvSpPr>
            <a:spLocks noGrp="1"/>
          </p:cNvSpPr>
          <p:nvPr>
            <p:ph type="subTitle" idx="1"/>
          </p:nvPr>
        </p:nvSpPr>
        <p:spPr>
          <a:xfrm>
            <a:off x="3593204" y="1760358"/>
            <a:ext cx="6027313" cy="4060893"/>
          </a:xfrm>
        </p:spPr>
        <p:txBody>
          <a:bodyPr>
            <a:normAutofit lnSpcReduction="10000"/>
          </a:bodyPr>
          <a:lstStyle/>
          <a:p>
            <a:pPr lvl="0" algn="just">
              <a:lnSpc>
                <a:spcPct val="70000"/>
              </a:lnSpc>
            </a:pPr>
            <a:r>
              <a:rPr lang="es-ES" sz="2400" dirty="0" smtClean="0">
                <a:solidFill>
                  <a:schemeClr val="tx1"/>
                </a:solidFill>
              </a:rPr>
              <a:t>Es un  alimento  hecho con azúcar y una</a:t>
            </a:r>
          </a:p>
          <a:p>
            <a:pPr lvl="0" algn="just">
              <a:lnSpc>
                <a:spcPct val="70000"/>
              </a:lnSpc>
            </a:pPr>
            <a:r>
              <a:rPr lang="es-ES" sz="2400" dirty="0" smtClean="0">
                <a:solidFill>
                  <a:schemeClr val="tx1"/>
                </a:solidFill>
              </a:rPr>
              <a:t> base caramelizada por encima. Tiene un</a:t>
            </a:r>
          </a:p>
          <a:p>
            <a:pPr lvl="0" algn="just">
              <a:lnSpc>
                <a:spcPct val="70000"/>
              </a:lnSpc>
            </a:pPr>
            <a:r>
              <a:rPr lang="es-ES" sz="2400" dirty="0" smtClean="0">
                <a:solidFill>
                  <a:schemeClr val="tx1"/>
                </a:solidFill>
              </a:rPr>
              <a:t> sabor dulce y agradable que se envasa en</a:t>
            </a:r>
          </a:p>
          <a:p>
            <a:pPr lvl="0" algn="just">
              <a:lnSpc>
                <a:spcPct val="70000"/>
              </a:lnSpc>
            </a:pPr>
            <a:r>
              <a:rPr lang="es-ES" sz="2400" dirty="0" smtClean="0">
                <a:solidFill>
                  <a:schemeClr val="tx1"/>
                </a:solidFill>
              </a:rPr>
              <a:t> una bolsa de plástico y una pegatina con</a:t>
            </a:r>
          </a:p>
          <a:p>
            <a:pPr lvl="0" algn="just">
              <a:lnSpc>
                <a:spcPct val="70000"/>
              </a:lnSpc>
            </a:pPr>
            <a:r>
              <a:rPr lang="es-ES" sz="2400" dirty="0" smtClean="0">
                <a:solidFill>
                  <a:schemeClr val="tx1"/>
                </a:solidFill>
              </a:rPr>
              <a:t> los ingredientes y todas sus cualidades,</a:t>
            </a:r>
          </a:p>
          <a:p>
            <a:pPr lvl="0" algn="just">
              <a:lnSpc>
                <a:spcPct val="70000"/>
              </a:lnSpc>
            </a:pPr>
            <a:r>
              <a:rPr lang="es-ES" sz="2400" dirty="0" smtClean="0">
                <a:solidFill>
                  <a:schemeClr val="tx1"/>
                </a:solidFill>
              </a:rPr>
              <a:t> tenemos muy buenas referencias de este</a:t>
            </a:r>
          </a:p>
          <a:p>
            <a:pPr lvl="0" algn="just">
              <a:lnSpc>
                <a:spcPct val="70000"/>
              </a:lnSpc>
            </a:pPr>
            <a:r>
              <a:rPr lang="es-ES" sz="2400" dirty="0" smtClean="0">
                <a:solidFill>
                  <a:schemeClr val="tx1"/>
                </a:solidFill>
              </a:rPr>
              <a:t> producto</a:t>
            </a:r>
          </a:p>
          <a:p>
            <a:pPr lvl="0" algn="just">
              <a:lnSpc>
                <a:spcPct val="70000"/>
              </a:lnSpc>
            </a:pPr>
            <a:endParaRPr lang="es-ES" sz="2400" dirty="0" smtClean="0">
              <a:solidFill>
                <a:schemeClr val="tx1"/>
              </a:solidFill>
            </a:endParaRPr>
          </a:p>
          <a:p>
            <a:pPr lvl="0" algn="just">
              <a:lnSpc>
                <a:spcPct val="70000"/>
              </a:lnSpc>
            </a:pPr>
            <a:r>
              <a:rPr lang="es-ES" sz="2400" dirty="0" smtClean="0">
                <a:solidFill>
                  <a:schemeClr val="tx1"/>
                </a:solidFill>
              </a:rPr>
              <a:t>                                           100 gramos</a:t>
            </a:r>
          </a:p>
          <a:p>
            <a:pPr lvl="0" algn="just">
              <a:lnSpc>
                <a:spcPct val="70000"/>
              </a:lnSpc>
            </a:pPr>
            <a:r>
              <a:rPr lang="es-ES" sz="2400" dirty="0" smtClean="0">
                <a:solidFill>
                  <a:schemeClr val="tx1"/>
                </a:solidFill>
              </a:rPr>
              <a:t>                                    1´50 € = 1 unidad</a:t>
            </a:r>
          </a:p>
          <a:p>
            <a:pPr lvl="0" algn="just">
              <a:lnSpc>
                <a:spcPct val="70000"/>
              </a:lnSpc>
            </a:pPr>
            <a:r>
              <a:rPr lang="es-ES" sz="2400" dirty="0" smtClean="0">
                <a:solidFill>
                  <a:schemeClr val="tx1"/>
                </a:solidFill>
              </a:rPr>
              <a:t>                             10´50 € = 10 unidades</a:t>
            </a:r>
          </a:p>
          <a:p>
            <a:pPr algn="just"/>
            <a:endParaRPr lang="es-ES" sz="2400" dirty="0"/>
          </a:p>
        </p:txBody>
      </p:sp>
      <p:pic>
        <p:nvPicPr>
          <p:cNvPr id="5" name="Imagen 4"/>
          <p:cNvPicPr>
            <a:picLocks noChangeAspect="1"/>
          </p:cNvPicPr>
          <p:nvPr/>
        </p:nvPicPr>
        <p:blipFill rotWithShape="1">
          <a:blip r:embed="rId2"/>
          <a:srcRect l="-1450" t="449" r="15925" b="1987"/>
          <a:stretch/>
        </p:blipFill>
        <p:spPr>
          <a:xfrm>
            <a:off x="933025" y="995076"/>
            <a:ext cx="1613227" cy="5591455"/>
          </a:xfrm>
          <a:prstGeom prst="rect">
            <a:avLst/>
          </a:prstGeom>
          <a:noFill/>
          <a:ln cap="flat">
            <a:noFill/>
          </a:ln>
          <a:effectLst>
            <a:softEdge rad="101600"/>
          </a:effectLst>
        </p:spPr>
      </p:pic>
      <p:sp>
        <p:nvSpPr>
          <p:cNvPr id="6" name="Rectángulo 5"/>
          <p:cNvSpPr/>
          <p:nvPr/>
        </p:nvSpPr>
        <p:spPr>
          <a:xfrm>
            <a:off x="933025" y="167734"/>
            <a:ext cx="6096000" cy="677108"/>
          </a:xfrm>
          <a:prstGeom prst="rect">
            <a:avLst/>
          </a:prstGeom>
        </p:spPr>
        <p:txBody>
          <a:bodyPr>
            <a:spAutoFit/>
          </a:bodyPr>
          <a:lstStyle/>
          <a:p>
            <a:pPr lvl="0">
              <a:defRPr sz="1800" b="0" i="0" u="none" strike="noStrike" kern="0" cap="none" spc="0" baseline="0">
                <a:solidFill>
                  <a:srgbClr val="000000"/>
                </a:solidFill>
                <a:uFillTx/>
              </a:defRPr>
            </a:pPr>
            <a:r>
              <a:rPr lang="es-ES" sz="2000" dirty="0">
                <a:solidFill>
                  <a:srgbClr val="000000"/>
                </a:solidFill>
                <a:ea typeface=""/>
                <a:cs typeface=""/>
              </a:rPr>
              <a:t>Ref. 001</a:t>
            </a:r>
            <a:r>
              <a:rPr lang="es-ES" dirty="0">
                <a:solidFill>
                  <a:srgbClr val="000000"/>
                </a:solidFill>
                <a:ea typeface=""/>
                <a:cs typeface=""/>
              </a:rPr>
              <a:t/>
            </a:r>
            <a:br>
              <a:rPr lang="es-ES" dirty="0">
                <a:solidFill>
                  <a:srgbClr val="000000"/>
                </a:solidFill>
                <a:ea typeface=""/>
                <a:cs typeface=""/>
              </a:rPr>
            </a:br>
            <a:endParaRPr lang="es-ES" dirty="0">
              <a:solidFill>
                <a:srgbClr val="000000"/>
              </a:solidFill>
              <a:ea typeface=""/>
              <a:cs typeface=""/>
            </a:endParaRPr>
          </a:p>
        </p:txBody>
      </p:sp>
    </p:spTree>
    <p:extLst>
      <p:ext uri="{BB962C8B-B14F-4D97-AF65-F5344CB8AC3E}">
        <p14:creationId xmlns:p14="http://schemas.microsoft.com/office/powerpoint/2010/main" val="1236741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92882" y="212478"/>
            <a:ext cx="5093918" cy="1040037"/>
          </a:xfrm>
          <a:solidFill>
            <a:schemeClr val="bg1"/>
          </a:solidFill>
        </p:spPr>
        <p:txBody>
          <a:bodyPr>
            <a:normAutofit fontScale="90000"/>
          </a:bodyPr>
          <a:lstStyle/>
          <a:p>
            <a:r>
              <a:rPr lang="es-ES" sz="8800" dirty="0" smtClean="0">
                <a:solidFill>
                  <a:schemeClr val="accent1">
                    <a:lumMod val="50000"/>
                  </a:schemeClr>
                </a:solidFill>
                <a:latin typeface="Algerian" panose="04020705040A02060702" pitchFamily="82" charset="0"/>
                <a:cs typeface="Andalus" panose="02020603050405020304" pitchFamily="18" charset="-78"/>
              </a:rPr>
              <a:t>ROSITAS</a:t>
            </a:r>
            <a:endParaRPr lang="es-ES" sz="8800" dirty="0">
              <a:solidFill>
                <a:schemeClr val="accent1">
                  <a:lumMod val="50000"/>
                </a:schemeClr>
              </a:solidFill>
              <a:latin typeface="Algerian" panose="04020705040A02060702" pitchFamily="82" charset="0"/>
              <a:cs typeface="Andalus" panose="02020603050405020304" pitchFamily="18" charset="-78"/>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58" y="1583206"/>
            <a:ext cx="3174643" cy="4935254"/>
          </a:xfrm>
          <a:prstGeom prst="rect">
            <a:avLst/>
          </a:prstGeom>
        </p:spPr>
      </p:pic>
      <p:sp>
        <p:nvSpPr>
          <p:cNvPr id="5" name="CuadroTexto 4"/>
          <p:cNvSpPr txBox="1"/>
          <p:nvPr/>
        </p:nvSpPr>
        <p:spPr>
          <a:xfrm>
            <a:off x="4055631" y="1583206"/>
            <a:ext cx="5263733" cy="3416320"/>
          </a:xfrm>
          <a:prstGeom prst="rect">
            <a:avLst/>
          </a:prstGeom>
          <a:noFill/>
        </p:spPr>
        <p:txBody>
          <a:bodyPr wrap="square" rtlCol="0">
            <a:spAutoFit/>
          </a:bodyPr>
          <a:lstStyle/>
          <a:p>
            <a:r>
              <a:rPr lang="es-ES" sz="2400" dirty="0" smtClean="0"/>
              <a:t>Son una masa de hojaldre enroscada en forma de rosa.</a:t>
            </a:r>
            <a:endParaRPr lang="es-ES" sz="2400" dirty="0" smtClean="0">
              <a:solidFill>
                <a:schemeClr val="bg1"/>
              </a:solidFill>
            </a:endParaRPr>
          </a:p>
          <a:p>
            <a:r>
              <a:rPr lang="es-ES" sz="2400" dirty="0" smtClean="0"/>
              <a:t>Se les puede echar: azúcar por encima, manzana, bacón, jamón york, etc.</a:t>
            </a:r>
          </a:p>
          <a:p>
            <a:r>
              <a:rPr lang="es-ES" sz="2400" dirty="0" smtClean="0"/>
              <a:t>Se elaboran con maíz asado caramelizado.</a:t>
            </a:r>
          </a:p>
          <a:p>
            <a:r>
              <a:rPr lang="es-ES" sz="2400" dirty="0" smtClean="0"/>
              <a:t>Precio: 0,50cent </a:t>
            </a:r>
          </a:p>
          <a:p>
            <a:r>
              <a:rPr lang="es-ES" sz="2400" dirty="0" smtClean="0"/>
              <a:t>Peso: 40gramos</a:t>
            </a:r>
            <a:endParaRPr lang="es-ES" sz="2400" dirty="0">
              <a:solidFill>
                <a:schemeClr val="bg1"/>
              </a:solidFill>
            </a:endParaRPr>
          </a:p>
        </p:txBody>
      </p:sp>
      <p:sp>
        <p:nvSpPr>
          <p:cNvPr id="6" name="CuadroTexto 5"/>
          <p:cNvSpPr txBox="1"/>
          <p:nvPr/>
        </p:nvSpPr>
        <p:spPr>
          <a:xfrm>
            <a:off x="5251871" y="1110904"/>
            <a:ext cx="2871254" cy="584775"/>
          </a:xfrm>
          <a:prstGeom prst="rect">
            <a:avLst/>
          </a:prstGeom>
          <a:noFill/>
        </p:spPr>
        <p:txBody>
          <a:bodyPr wrap="square" rtlCol="0">
            <a:spAutoFit/>
          </a:bodyPr>
          <a:lstStyle/>
          <a:p>
            <a:r>
              <a:rPr lang="es-ES" sz="3200" u="sng" dirty="0" smtClean="0">
                <a:cs typeface="Andalus" panose="02020603050405020304" pitchFamily="18" charset="-78"/>
              </a:rPr>
              <a:t>DESCRIPCIÓN</a:t>
            </a:r>
          </a:p>
        </p:txBody>
      </p:sp>
      <p:sp>
        <p:nvSpPr>
          <p:cNvPr id="7" name="Subtítulo 6"/>
          <p:cNvSpPr>
            <a:spLocks noGrp="1"/>
          </p:cNvSpPr>
          <p:nvPr>
            <p:ph type="subTitle" idx="1"/>
          </p:nvPr>
        </p:nvSpPr>
        <p:spPr/>
        <p:txBody>
          <a:bodyPr/>
          <a:lstStyle/>
          <a:p>
            <a:r>
              <a:rPr lang="es-ES" dirty="0" smtClean="0">
                <a:solidFill>
                  <a:schemeClr val="bg1"/>
                </a:solidFill>
              </a:rPr>
              <a:t>k</a:t>
            </a:r>
            <a:endParaRPr lang="es-ES" dirty="0">
              <a:solidFill>
                <a:schemeClr val="bg1"/>
              </a:solidFill>
            </a:endParaRPr>
          </a:p>
        </p:txBody>
      </p:sp>
      <p:sp>
        <p:nvSpPr>
          <p:cNvPr id="3" name="CuadroTexto 2"/>
          <p:cNvSpPr txBox="1"/>
          <p:nvPr/>
        </p:nvSpPr>
        <p:spPr>
          <a:xfrm>
            <a:off x="825737" y="212478"/>
            <a:ext cx="1857676" cy="461665"/>
          </a:xfrm>
          <a:prstGeom prst="rect">
            <a:avLst/>
          </a:prstGeom>
          <a:noFill/>
        </p:spPr>
        <p:txBody>
          <a:bodyPr wrap="square" rtlCol="0">
            <a:spAutoFit/>
          </a:bodyPr>
          <a:lstStyle/>
          <a:p>
            <a:r>
              <a:rPr lang="es-ES" sz="2400" dirty="0" smtClean="0"/>
              <a:t>Ref.002</a:t>
            </a:r>
            <a:endParaRPr lang="es-ES" sz="2400" dirty="0"/>
          </a:p>
        </p:txBody>
      </p:sp>
    </p:spTree>
    <p:extLst>
      <p:ext uri="{BB962C8B-B14F-4D97-AF65-F5344CB8AC3E}">
        <p14:creationId xmlns:p14="http://schemas.microsoft.com/office/powerpoint/2010/main" val="817350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cstate="print">
            <a:extLst>
              <a:ext uri="{28A0092B-C50C-407E-A947-70E740481C1C}">
                <a14:useLocalDpi xmlns:a14="http://schemas.microsoft.com/office/drawing/2010/main" val="0"/>
              </a:ext>
            </a:extLst>
          </a:blip>
          <a:srcRect l="24190" t="-382" r="9862" b="382"/>
          <a:stretch/>
        </p:blipFill>
        <p:spPr>
          <a:xfrm>
            <a:off x="1481070" y="1326524"/>
            <a:ext cx="3232598" cy="4340179"/>
          </a:xfrm>
          <a:prstGeom prst="rect">
            <a:avLst/>
          </a:prstGeom>
        </p:spPr>
      </p:pic>
      <p:sp>
        <p:nvSpPr>
          <p:cNvPr id="13" name="CuadroTexto 12"/>
          <p:cNvSpPr txBox="1"/>
          <p:nvPr/>
        </p:nvSpPr>
        <p:spPr>
          <a:xfrm>
            <a:off x="5844339" y="313247"/>
            <a:ext cx="4327301" cy="707886"/>
          </a:xfrm>
          <a:prstGeom prst="rect">
            <a:avLst/>
          </a:prstGeom>
          <a:noFill/>
        </p:spPr>
        <p:txBody>
          <a:bodyPr wrap="square" rtlCol="0">
            <a:spAutoFit/>
          </a:bodyPr>
          <a:lstStyle/>
          <a:p>
            <a:r>
              <a:rPr lang="es-ES" sz="4000" dirty="0" smtClean="0">
                <a:solidFill>
                  <a:schemeClr val="accent1">
                    <a:lumMod val="50000"/>
                  </a:schemeClr>
                </a:solidFill>
              </a:rPr>
              <a:t>TOMATE FRITO</a:t>
            </a:r>
            <a:endParaRPr lang="es-ES" sz="4000" dirty="0">
              <a:solidFill>
                <a:schemeClr val="accent1">
                  <a:lumMod val="50000"/>
                </a:schemeClr>
              </a:solidFill>
            </a:endParaRPr>
          </a:p>
        </p:txBody>
      </p:sp>
      <p:sp>
        <p:nvSpPr>
          <p:cNvPr id="15" name="CuadroTexto 14"/>
          <p:cNvSpPr txBox="1"/>
          <p:nvPr/>
        </p:nvSpPr>
        <p:spPr>
          <a:xfrm>
            <a:off x="5242173" y="1748521"/>
            <a:ext cx="5117310" cy="2308324"/>
          </a:xfrm>
          <a:prstGeom prst="rect">
            <a:avLst/>
          </a:prstGeom>
          <a:noFill/>
        </p:spPr>
        <p:txBody>
          <a:bodyPr wrap="square" rtlCol="0">
            <a:spAutoFit/>
          </a:bodyPr>
          <a:lstStyle/>
          <a:p>
            <a:r>
              <a:rPr lang="es-ES" sz="2400" dirty="0" smtClean="0"/>
              <a:t>Es 100 % natural y artesano, está fabricado en España.</a:t>
            </a:r>
          </a:p>
          <a:p>
            <a:r>
              <a:rPr lang="es-ES" sz="2400" dirty="0" smtClean="0"/>
              <a:t>No contiene pepitas y el aceite es de oliva virgen. </a:t>
            </a:r>
          </a:p>
          <a:p>
            <a:r>
              <a:rPr lang="es-ES" sz="2400" dirty="0" smtClean="0"/>
              <a:t>Tiene un sabor dulce con un puntito de sal. </a:t>
            </a:r>
            <a:endParaRPr lang="es-ES" sz="2400" dirty="0"/>
          </a:p>
        </p:txBody>
      </p:sp>
      <p:sp>
        <p:nvSpPr>
          <p:cNvPr id="3" name="CuadroTexto 2"/>
          <p:cNvSpPr txBox="1"/>
          <p:nvPr/>
        </p:nvSpPr>
        <p:spPr>
          <a:xfrm>
            <a:off x="7525189" y="4322568"/>
            <a:ext cx="1814515" cy="923330"/>
          </a:xfrm>
          <a:prstGeom prst="rect">
            <a:avLst/>
          </a:prstGeom>
          <a:noFill/>
        </p:spPr>
        <p:txBody>
          <a:bodyPr wrap="square" rtlCol="0">
            <a:spAutoFit/>
          </a:bodyPr>
          <a:lstStyle/>
          <a:p>
            <a:r>
              <a:rPr lang="es-ES" dirty="0" smtClean="0"/>
              <a:t>Contiene: 300 g</a:t>
            </a:r>
          </a:p>
          <a:p>
            <a:r>
              <a:rPr lang="es-ES" dirty="0" smtClean="0"/>
              <a:t>1U: 1 € </a:t>
            </a:r>
          </a:p>
          <a:p>
            <a:r>
              <a:rPr lang="es-ES" dirty="0" smtClean="0"/>
              <a:t>5U: 4,20 €</a:t>
            </a:r>
            <a:endParaRPr lang="es-ES" dirty="0"/>
          </a:p>
        </p:txBody>
      </p:sp>
      <p:sp>
        <p:nvSpPr>
          <p:cNvPr id="4" name="CuadroTexto 3"/>
          <p:cNvSpPr txBox="1"/>
          <p:nvPr/>
        </p:nvSpPr>
        <p:spPr>
          <a:xfrm>
            <a:off x="1583473" y="667190"/>
            <a:ext cx="1672683" cy="400110"/>
          </a:xfrm>
          <a:prstGeom prst="rect">
            <a:avLst/>
          </a:prstGeom>
          <a:noFill/>
        </p:spPr>
        <p:txBody>
          <a:bodyPr wrap="square" rtlCol="0">
            <a:spAutoFit/>
          </a:bodyPr>
          <a:lstStyle/>
          <a:p>
            <a:r>
              <a:rPr lang="es-ES" sz="2000" dirty="0" smtClean="0"/>
              <a:t>REF.003</a:t>
            </a:r>
            <a:endParaRPr lang="es-ES" sz="2000" dirty="0"/>
          </a:p>
        </p:txBody>
      </p:sp>
    </p:spTree>
    <p:extLst>
      <p:ext uri="{BB962C8B-B14F-4D97-AF65-F5344CB8AC3E}">
        <p14:creationId xmlns:p14="http://schemas.microsoft.com/office/powerpoint/2010/main" val="845164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14186" y="279074"/>
            <a:ext cx="10515600" cy="1325563"/>
          </a:xfrm>
        </p:spPr>
        <p:txBody>
          <a:bodyPr>
            <a:normAutofit/>
          </a:bodyPr>
          <a:lstStyle/>
          <a:p>
            <a:r>
              <a:rPr lang="es-ES" sz="8000" dirty="0" smtClean="0">
                <a:solidFill>
                  <a:schemeClr val="accent1">
                    <a:lumMod val="50000"/>
                  </a:schemeClr>
                </a:solidFill>
                <a:latin typeface="Imprint MT Shadow" panose="04020605060303030202" pitchFamily="82" charset="0"/>
              </a:rPr>
              <a:t>Pan de higo </a:t>
            </a:r>
            <a:endParaRPr lang="es-ES" sz="8000" dirty="0">
              <a:solidFill>
                <a:schemeClr val="accent1">
                  <a:lumMod val="50000"/>
                </a:schemeClr>
              </a:solidFill>
              <a:latin typeface="Imprint MT Shadow" panose="04020605060303030202" pitchFamily="82"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36" y="1208306"/>
            <a:ext cx="9460973" cy="5229539"/>
          </a:xfrm>
          <a:prstGeom prst="rect">
            <a:avLst/>
          </a:prstGeom>
        </p:spPr>
      </p:pic>
      <p:sp>
        <p:nvSpPr>
          <p:cNvPr id="15" name="CuadroTexto 14"/>
          <p:cNvSpPr txBox="1"/>
          <p:nvPr/>
        </p:nvSpPr>
        <p:spPr>
          <a:xfrm>
            <a:off x="5103819" y="2004560"/>
            <a:ext cx="5011561" cy="923330"/>
          </a:xfrm>
          <a:prstGeom prst="rect">
            <a:avLst/>
          </a:prstGeom>
          <a:noFill/>
        </p:spPr>
        <p:txBody>
          <a:bodyPr wrap="square" rtlCol="0">
            <a:spAutoFit/>
          </a:bodyPr>
          <a:lstStyle/>
          <a:p>
            <a:r>
              <a:rPr lang="es-ES" dirty="0">
                <a:solidFill>
                  <a:prstClr val="black"/>
                </a:solidFill>
                <a:latin typeface="Segoe Print" panose="02000600000000000000" pitchFamily="2" charset="0"/>
              </a:rPr>
              <a:t>Higos, Almendras crudas, Ralladura de naranja, Anís, Agua, Miel, Clavos de especia, Harina, Canela.</a:t>
            </a:r>
          </a:p>
        </p:txBody>
      </p:sp>
      <p:sp>
        <p:nvSpPr>
          <p:cNvPr id="16" name="CuadroTexto 15"/>
          <p:cNvSpPr txBox="1"/>
          <p:nvPr/>
        </p:nvSpPr>
        <p:spPr>
          <a:xfrm>
            <a:off x="6038876" y="1602327"/>
            <a:ext cx="2287582" cy="400110"/>
          </a:xfrm>
          <a:prstGeom prst="rect">
            <a:avLst/>
          </a:prstGeom>
          <a:noFill/>
        </p:spPr>
        <p:txBody>
          <a:bodyPr wrap="square" rtlCol="0">
            <a:spAutoFit/>
          </a:bodyPr>
          <a:lstStyle/>
          <a:p>
            <a:r>
              <a:rPr lang="es-ES" sz="2000" dirty="0">
                <a:solidFill>
                  <a:srgbClr val="BC356F">
                    <a:lumMod val="50000"/>
                  </a:srgbClr>
                </a:solidFill>
                <a:latin typeface="Segoe Print" panose="02000600000000000000" pitchFamily="2" charset="0"/>
              </a:rPr>
              <a:t>INGREDIENTES</a:t>
            </a:r>
          </a:p>
        </p:txBody>
      </p:sp>
      <p:sp>
        <p:nvSpPr>
          <p:cNvPr id="17" name="CuadroTexto 16"/>
          <p:cNvSpPr txBox="1"/>
          <p:nvPr/>
        </p:nvSpPr>
        <p:spPr>
          <a:xfrm>
            <a:off x="5103819" y="3297744"/>
            <a:ext cx="5580577" cy="2862322"/>
          </a:xfrm>
          <a:prstGeom prst="rect">
            <a:avLst/>
          </a:prstGeom>
          <a:noFill/>
        </p:spPr>
        <p:txBody>
          <a:bodyPr wrap="square" rtlCol="0">
            <a:spAutoFit/>
          </a:bodyPr>
          <a:lstStyle/>
          <a:p>
            <a:r>
              <a:rPr lang="es-ES" dirty="0">
                <a:solidFill>
                  <a:prstClr val="black"/>
                </a:solidFill>
                <a:latin typeface="Segoe Print" panose="02000600000000000000" pitchFamily="2" charset="0"/>
              </a:rPr>
              <a:t>Sobre su aporte nutricional, los higos aportan una buena cantidad de vitaminas y minerales, entre las que podemos mencionar vitaminas del grupo B muy beneficiosas para la salud de nuestro sistema nervioso. También es una fruta muy rica en azúcares, de ahí que sea un alimento ideal para esta época del año porque nos aporta la energía que necesitamos cuando tendemos a sentirnos muy débiles o sin fuerzas.</a:t>
            </a:r>
          </a:p>
        </p:txBody>
      </p:sp>
      <p:sp>
        <p:nvSpPr>
          <p:cNvPr id="18" name="CuadroTexto 17"/>
          <p:cNvSpPr txBox="1"/>
          <p:nvPr/>
        </p:nvSpPr>
        <p:spPr>
          <a:xfrm>
            <a:off x="1232453" y="6160066"/>
            <a:ext cx="3511827" cy="584775"/>
          </a:xfrm>
          <a:prstGeom prst="rect">
            <a:avLst/>
          </a:prstGeom>
          <a:noFill/>
        </p:spPr>
        <p:txBody>
          <a:bodyPr wrap="square" rtlCol="0">
            <a:spAutoFit/>
          </a:bodyPr>
          <a:lstStyle/>
          <a:p>
            <a:r>
              <a:rPr lang="es-ES" sz="3200" dirty="0">
                <a:solidFill>
                  <a:prstClr val="black">
                    <a:lumMod val="95000"/>
                    <a:lumOff val="5000"/>
                  </a:prstClr>
                </a:solidFill>
                <a:latin typeface="Segoe Print" panose="02000600000000000000" pitchFamily="2" charset="0"/>
              </a:rPr>
              <a:t>2€ 250 G</a:t>
            </a:r>
          </a:p>
        </p:txBody>
      </p:sp>
      <p:sp>
        <p:nvSpPr>
          <p:cNvPr id="3" name="CuadroTexto 2"/>
          <p:cNvSpPr txBox="1"/>
          <p:nvPr/>
        </p:nvSpPr>
        <p:spPr>
          <a:xfrm>
            <a:off x="297637" y="282025"/>
            <a:ext cx="1684099" cy="461665"/>
          </a:xfrm>
          <a:prstGeom prst="rect">
            <a:avLst/>
          </a:prstGeom>
          <a:noFill/>
        </p:spPr>
        <p:txBody>
          <a:bodyPr wrap="square" rtlCol="0">
            <a:spAutoFit/>
          </a:bodyPr>
          <a:lstStyle/>
          <a:p>
            <a:r>
              <a:rPr lang="es-ES" sz="2400" dirty="0">
                <a:solidFill>
                  <a:prstClr val="black">
                    <a:lumMod val="95000"/>
                    <a:lumOff val="5000"/>
                  </a:prstClr>
                </a:solidFill>
                <a:latin typeface="Segoe Print" panose="02000600000000000000" pitchFamily="2" charset="0"/>
              </a:rPr>
              <a:t>Ref. 004</a:t>
            </a:r>
          </a:p>
        </p:txBody>
      </p:sp>
    </p:spTree>
    <p:extLst>
      <p:ext uri="{BB962C8B-B14F-4D97-AF65-F5344CB8AC3E}">
        <p14:creationId xmlns:p14="http://schemas.microsoft.com/office/powerpoint/2010/main" val="117373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423" y="-197264"/>
            <a:ext cx="5433392" cy="1365160"/>
          </a:xfrm>
        </p:spPr>
        <p:txBody>
          <a:bodyPr>
            <a:normAutofit/>
          </a:bodyPr>
          <a:lstStyle/>
          <a:p>
            <a:r>
              <a:rPr lang="es-ES" sz="8000" dirty="0" smtClean="0">
                <a:solidFill>
                  <a:schemeClr val="accent1">
                    <a:lumMod val="50000"/>
                  </a:schemeClr>
                </a:solidFill>
                <a:latin typeface="Imprint MT Shadow" panose="04020605060303030202" pitchFamily="82" charset="0"/>
              </a:rPr>
              <a:t>Pan de dátil</a:t>
            </a:r>
            <a:endParaRPr lang="es-ES" sz="8000" dirty="0">
              <a:solidFill>
                <a:schemeClr val="accent1">
                  <a:lumMod val="50000"/>
                </a:schemeClr>
              </a:solidFill>
              <a:latin typeface="Imprint MT Shadow" panose="04020605060303030202" pitchFamily="82"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76" y="1209393"/>
            <a:ext cx="4675031" cy="4698762"/>
          </a:xfrm>
          <a:prstGeom prst="rect">
            <a:avLst/>
          </a:prstGeom>
        </p:spPr>
      </p:pic>
      <p:sp>
        <p:nvSpPr>
          <p:cNvPr id="5" name="CuadroTexto 4"/>
          <p:cNvSpPr txBox="1"/>
          <p:nvPr/>
        </p:nvSpPr>
        <p:spPr>
          <a:xfrm>
            <a:off x="5409119" y="1415532"/>
            <a:ext cx="4739425" cy="1754326"/>
          </a:xfrm>
          <a:prstGeom prst="rect">
            <a:avLst/>
          </a:prstGeom>
          <a:noFill/>
        </p:spPr>
        <p:txBody>
          <a:bodyPr wrap="square" rtlCol="0">
            <a:spAutoFit/>
          </a:bodyPr>
          <a:lstStyle/>
          <a:p>
            <a:r>
              <a:rPr lang="es-ES" dirty="0">
                <a:solidFill>
                  <a:prstClr val="black"/>
                </a:solidFill>
              </a:rPr>
              <a:t> </a:t>
            </a:r>
            <a:r>
              <a:rPr lang="es-ES" dirty="0">
                <a:solidFill>
                  <a:prstClr val="black"/>
                </a:solidFill>
                <a:latin typeface="Segoe Print" panose="02000600000000000000" pitchFamily="2" charset="0"/>
              </a:rPr>
              <a:t>Harina, canela, 1 clavo triturado, nuez moscada rallada, extracto de vainilla, harina de repostería, leche, levadura, azúcar moreno, mantequilla, dátiles, huevos, nueces peladas y una pizca de sal.</a:t>
            </a:r>
          </a:p>
        </p:txBody>
      </p:sp>
      <p:sp>
        <p:nvSpPr>
          <p:cNvPr id="6" name="CuadroTexto 5"/>
          <p:cNvSpPr txBox="1"/>
          <p:nvPr/>
        </p:nvSpPr>
        <p:spPr>
          <a:xfrm>
            <a:off x="6626923" y="1065784"/>
            <a:ext cx="2303819" cy="400110"/>
          </a:xfrm>
          <a:prstGeom prst="rect">
            <a:avLst/>
          </a:prstGeom>
          <a:noFill/>
        </p:spPr>
        <p:txBody>
          <a:bodyPr wrap="square" rtlCol="0">
            <a:spAutoFit/>
          </a:bodyPr>
          <a:lstStyle/>
          <a:p>
            <a:r>
              <a:rPr lang="es-ES" sz="2000" dirty="0">
                <a:solidFill>
                  <a:srgbClr val="BC356F">
                    <a:lumMod val="50000"/>
                  </a:srgbClr>
                </a:solidFill>
                <a:latin typeface="Segoe Print" panose="02000600000000000000" pitchFamily="2" charset="0"/>
              </a:rPr>
              <a:t>INGREDIENTES</a:t>
            </a:r>
          </a:p>
        </p:txBody>
      </p:sp>
      <p:sp>
        <p:nvSpPr>
          <p:cNvPr id="7" name="CuadroTexto 6"/>
          <p:cNvSpPr txBox="1"/>
          <p:nvPr/>
        </p:nvSpPr>
        <p:spPr>
          <a:xfrm>
            <a:off x="5358907" y="3415165"/>
            <a:ext cx="4192166" cy="3139321"/>
          </a:xfrm>
          <a:prstGeom prst="rect">
            <a:avLst/>
          </a:prstGeom>
          <a:noFill/>
        </p:spPr>
        <p:txBody>
          <a:bodyPr wrap="square" rtlCol="0">
            <a:spAutoFit/>
          </a:bodyPr>
          <a:lstStyle/>
          <a:p>
            <a:r>
              <a:rPr lang="es-ES" dirty="0">
                <a:solidFill>
                  <a:prstClr val="black"/>
                </a:solidFill>
                <a:latin typeface="Segoe Print" panose="02000600000000000000" pitchFamily="2" charset="0"/>
              </a:rPr>
              <a:t>Está elaborado artesanalmente con el máximo cuidado para alcanzar la perfección. Sólo nueces de la más alta calidad y dátiles desecados son empleados en su fabricación.</a:t>
            </a:r>
          </a:p>
          <a:p>
            <a:r>
              <a:rPr lang="es-ES" dirty="0">
                <a:solidFill>
                  <a:prstClr val="black"/>
                </a:solidFill>
                <a:latin typeface="Segoe Print" panose="02000600000000000000" pitchFamily="2" charset="0"/>
              </a:rPr>
              <a:t>Su sabor rico, de tonos agridulces, lo hace perfecto para combinar con quesos de oveja curados o viejos y vinos blancos jóvenes o vinos tintos con cuerpo.</a:t>
            </a:r>
          </a:p>
        </p:txBody>
      </p:sp>
      <p:sp>
        <p:nvSpPr>
          <p:cNvPr id="8" name="CuadroTexto 7"/>
          <p:cNvSpPr txBox="1"/>
          <p:nvPr/>
        </p:nvSpPr>
        <p:spPr>
          <a:xfrm>
            <a:off x="1070341" y="5908155"/>
            <a:ext cx="3611037" cy="646331"/>
          </a:xfrm>
          <a:prstGeom prst="rect">
            <a:avLst/>
          </a:prstGeom>
          <a:noFill/>
        </p:spPr>
        <p:txBody>
          <a:bodyPr wrap="square" rtlCol="0">
            <a:spAutoFit/>
          </a:bodyPr>
          <a:lstStyle/>
          <a:p>
            <a:r>
              <a:rPr lang="es-ES" sz="3600" dirty="0">
                <a:solidFill>
                  <a:prstClr val="black">
                    <a:lumMod val="95000"/>
                    <a:lumOff val="5000"/>
                  </a:prstClr>
                </a:solidFill>
              </a:rPr>
              <a:t> </a:t>
            </a:r>
            <a:r>
              <a:rPr lang="es-ES" sz="3200" dirty="0">
                <a:solidFill>
                  <a:prstClr val="black">
                    <a:lumMod val="95000"/>
                    <a:lumOff val="5000"/>
                  </a:prstClr>
                </a:solidFill>
                <a:latin typeface="Segoe Print" panose="02000600000000000000" pitchFamily="2" charset="0"/>
              </a:rPr>
              <a:t>2€ 250 G</a:t>
            </a:r>
          </a:p>
        </p:txBody>
      </p:sp>
      <p:sp>
        <p:nvSpPr>
          <p:cNvPr id="3" name="CuadroTexto 2"/>
          <p:cNvSpPr txBox="1"/>
          <p:nvPr/>
        </p:nvSpPr>
        <p:spPr>
          <a:xfrm>
            <a:off x="683876" y="254483"/>
            <a:ext cx="1764405" cy="461665"/>
          </a:xfrm>
          <a:prstGeom prst="rect">
            <a:avLst/>
          </a:prstGeom>
          <a:noFill/>
        </p:spPr>
        <p:txBody>
          <a:bodyPr wrap="square" rtlCol="0">
            <a:spAutoFit/>
          </a:bodyPr>
          <a:lstStyle/>
          <a:p>
            <a:r>
              <a:rPr lang="es-ES" sz="2400" dirty="0">
                <a:solidFill>
                  <a:prstClr val="black">
                    <a:lumMod val="95000"/>
                    <a:lumOff val="5000"/>
                  </a:prstClr>
                </a:solidFill>
                <a:latin typeface="Segoe Print" panose="02000600000000000000" pitchFamily="2" charset="0"/>
              </a:rPr>
              <a:t>Ref. 005</a:t>
            </a:r>
          </a:p>
        </p:txBody>
      </p:sp>
    </p:spTree>
    <p:extLst>
      <p:ext uri="{BB962C8B-B14F-4D97-AF65-F5344CB8AC3E}">
        <p14:creationId xmlns:p14="http://schemas.microsoft.com/office/powerpoint/2010/main" val="754984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0162" y="718169"/>
            <a:ext cx="8889473" cy="1320800"/>
          </a:xfrm>
        </p:spPr>
        <p:txBody>
          <a:bodyPr>
            <a:normAutofit/>
          </a:bodyPr>
          <a:lstStyle/>
          <a:p>
            <a:r>
              <a:rPr lang="es-ES" b="1" dirty="0" smtClean="0"/>
              <a:t>                    </a:t>
            </a:r>
            <a:r>
              <a:rPr lang="es-ES" sz="5400" b="1" dirty="0" smtClean="0">
                <a:solidFill>
                  <a:schemeClr val="accent1">
                    <a:lumMod val="50000"/>
                  </a:schemeClr>
                </a:solidFill>
                <a:latin typeface="Algerian" panose="04020705040A02060702" pitchFamily="82" charset="0"/>
                <a:cs typeface="Aharoni" panose="02010803020104030203" pitchFamily="2" charset="-79"/>
              </a:rPr>
              <a:t>TORTITAS DE SAL</a:t>
            </a:r>
            <a:r>
              <a:rPr lang="es-ES" sz="4800" b="1" dirty="0" smtClean="0">
                <a:solidFill>
                  <a:schemeClr val="accent1">
                    <a:lumMod val="50000"/>
                  </a:schemeClr>
                </a:solidFill>
                <a:latin typeface="Algerian" panose="04020705040A02060702" pitchFamily="82" charset="0"/>
                <a:cs typeface="Aharoni" panose="02010803020104030203" pitchFamily="2" charset="-79"/>
              </a:rPr>
              <a:t>.</a:t>
            </a:r>
            <a:endParaRPr lang="es-ES" sz="4800" b="1" dirty="0">
              <a:solidFill>
                <a:schemeClr val="accent1">
                  <a:lumMod val="50000"/>
                </a:schemeClr>
              </a:solidFill>
              <a:latin typeface="Algerian" panose="04020705040A02060702" pitchFamily="82" charset="0"/>
              <a:cs typeface="Aharoni" panose="02010803020104030203" pitchFamily="2" charset="-79"/>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671" y="1797251"/>
            <a:ext cx="4162856" cy="4138071"/>
          </a:xfrm>
        </p:spPr>
      </p:pic>
      <p:sp>
        <p:nvSpPr>
          <p:cNvPr id="5" name="Rectángulo 4"/>
          <p:cNvSpPr/>
          <p:nvPr/>
        </p:nvSpPr>
        <p:spPr>
          <a:xfrm>
            <a:off x="5268037" y="2052663"/>
            <a:ext cx="3998794" cy="3724096"/>
          </a:xfrm>
          <a:prstGeom prst="rect">
            <a:avLst/>
          </a:prstGeom>
        </p:spPr>
        <p:txBody>
          <a:bodyPr wrap="square">
            <a:spAutoFit/>
          </a:bodyPr>
          <a:lstStyle/>
          <a:p>
            <a:r>
              <a:rPr lang="es-ES" sz="2400" dirty="0" smtClean="0"/>
              <a:t>Pan tostado con sal cortado a cuadraditos, crujientes y fritas con aceite de oliva. Envasadas en un </a:t>
            </a:r>
            <a:r>
              <a:rPr lang="es-ES" sz="2400" dirty="0" err="1" smtClean="0"/>
              <a:t>tupper</a:t>
            </a:r>
            <a:r>
              <a:rPr lang="es-ES" sz="2400" dirty="0" smtClean="0"/>
              <a:t> de plástico, envasado al vacío y se conservan muy bien ya que se puede abrir y cerrar todas las veces que se quiera.</a:t>
            </a:r>
          </a:p>
          <a:p>
            <a:r>
              <a:rPr lang="es-ES" sz="2000" dirty="0" smtClean="0">
                <a:solidFill>
                  <a:schemeClr val="tx1">
                    <a:lumMod val="95000"/>
                    <a:lumOff val="5000"/>
                  </a:schemeClr>
                </a:solidFill>
              </a:rPr>
              <a:t>125g.</a:t>
            </a:r>
            <a:r>
              <a:rPr lang="es-ES" sz="2000" dirty="0" smtClean="0">
                <a:solidFill>
                  <a:srgbClr val="FF0000"/>
                </a:solidFill>
              </a:rPr>
              <a:t> </a:t>
            </a:r>
            <a:r>
              <a:rPr lang="es-ES" sz="2000" dirty="0" smtClean="0">
                <a:solidFill>
                  <a:schemeClr val="tx1">
                    <a:lumMod val="95000"/>
                    <a:lumOff val="5000"/>
                  </a:schemeClr>
                </a:solidFill>
              </a:rPr>
              <a:t>1U:1</a:t>
            </a:r>
            <a:r>
              <a:rPr lang="es-ES" sz="2000" dirty="0" smtClean="0">
                <a:solidFill>
                  <a:srgbClr val="92D050"/>
                </a:solidFill>
              </a:rPr>
              <a:t>  </a:t>
            </a:r>
            <a:r>
              <a:rPr lang="es-ES" sz="2000" dirty="0" smtClean="0">
                <a:solidFill>
                  <a:schemeClr val="tx1">
                    <a:lumMod val="95000"/>
                    <a:lumOff val="5000"/>
                  </a:schemeClr>
                </a:solidFill>
              </a:rPr>
              <a:t>5:4.60</a:t>
            </a:r>
          </a:p>
        </p:txBody>
      </p:sp>
      <p:sp>
        <p:nvSpPr>
          <p:cNvPr id="3" name="CuadroTexto 2"/>
          <p:cNvSpPr txBox="1"/>
          <p:nvPr/>
        </p:nvSpPr>
        <p:spPr>
          <a:xfrm>
            <a:off x="387927" y="242810"/>
            <a:ext cx="1704109" cy="461665"/>
          </a:xfrm>
          <a:prstGeom prst="rect">
            <a:avLst/>
          </a:prstGeom>
          <a:noFill/>
        </p:spPr>
        <p:txBody>
          <a:bodyPr wrap="square" rtlCol="0">
            <a:spAutoFit/>
          </a:bodyPr>
          <a:lstStyle/>
          <a:p>
            <a:r>
              <a:rPr lang="es-ES" sz="2400" dirty="0" smtClean="0"/>
              <a:t>Ref.006</a:t>
            </a:r>
            <a:endParaRPr lang="es-ES" sz="2400" dirty="0"/>
          </a:p>
        </p:txBody>
      </p:sp>
    </p:spTree>
    <p:extLst>
      <p:ext uri="{BB962C8B-B14F-4D97-AF65-F5344CB8AC3E}">
        <p14:creationId xmlns:p14="http://schemas.microsoft.com/office/powerpoint/2010/main" val="618108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44" y="1900338"/>
            <a:ext cx="1905000" cy="3096474"/>
          </a:xfrm>
          <a:prstGeom prst="rect">
            <a:avLst/>
          </a:prstGeom>
        </p:spPr>
      </p:pic>
      <p:sp>
        <p:nvSpPr>
          <p:cNvPr id="4" name="CuadroTexto 3"/>
          <p:cNvSpPr txBox="1"/>
          <p:nvPr/>
        </p:nvSpPr>
        <p:spPr>
          <a:xfrm>
            <a:off x="2891116" y="1900338"/>
            <a:ext cx="6943289" cy="3539430"/>
          </a:xfrm>
          <a:prstGeom prst="rect">
            <a:avLst/>
          </a:prstGeom>
          <a:noFill/>
          <a:ln>
            <a:solidFill>
              <a:schemeClr val="bg1"/>
            </a:solidFill>
          </a:ln>
        </p:spPr>
        <p:txBody>
          <a:bodyPr wrap="square" rtlCol="0">
            <a:spAutoFit/>
          </a:bodyPr>
          <a:lstStyle/>
          <a:p>
            <a:pPr algn="ctr"/>
            <a:r>
              <a:rPr lang="es-ES" sz="2800" dirty="0" smtClean="0">
                <a:latin typeface="Gabriola" panose="04040605051002020D02" pitchFamily="82" charset="0"/>
              </a:rPr>
              <a:t>La </a:t>
            </a:r>
            <a:r>
              <a:rPr lang="es-ES" sz="2800" dirty="0" err="1" smtClean="0">
                <a:latin typeface="Gabriola" panose="04040605051002020D02" pitchFamily="82" charset="0"/>
              </a:rPr>
              <a:t>escalivada</a:t>
            </a:r>
            <a:r>
              <a:rPr lang="es-ES" sz="2800" dirty="0" smtClean="0">
                <a:latin typeface="Gabriola" panose="04040605051002020D02" pitchFamily="82" charset="0"/>
              </a:rPr>
              <a:t> es un plato típico de Cataluña, Valencia, Murcia y Aragón que consta de verduras asadas: berenjena, pimiento, cebolla y tomate. Su nombre proviene del verbo catalán </a:t>
            </a:r>
            <a:r>
              <a:rPr lang="es-ES" sz="2800" dirty="0" err="1" smtClean="0">
                <a:latin typeface="Gabriola" panose="04040605051002020D02" pitchFamily="82" charset="0"/>
              </a:rPr>
              <a:t>escalivar</a:t>
            </a:r>
            <a:r>
              <a:rPr lang="es-ES" sz="2800" dirty="0" smtClean="0">
                <a:latin typeface="Gabriola" panose="04040605051002020D02" pitchFamily="82" charset="0"/>
              </a:rPr>
              <a:t> que significa ‘asar al rescoldo’ y del sustantivo catalán </a:t>
            </a:r>
            <a:r>
              <a:rPr lang="es-ES" sz="2800" dirty="0" err="1" smtClean="0">
                <a:latin typeface="Gabriola" panose="04040605051002020D02" pitchFamily="82" charset="0"/>
              </a:rPr>
              <a:t>caliu</a:t>
            </a:r>
            <a:r>
              <a:rPr lang="es-ES" sz="2800" dirty="0" smtClean="0">
                <a:latin typeface="Gabriola" panose="04040605051002020D02" pitchFamily="82" charset="0"/>
              </a:rPr>
              <a:t>, rescoldo, y tiene su origen en las comunidades rurales. También se denomina </a:t>
            </a:r>
            <a:r>
              <a:rPr lang="es-ES" sz="2800" dirty="0" err="1" smtClean="0">
                <a:latin typeface="Gabriola" panose="04040605051002020D02" pitchFamily="82" charset="0"/>
              </a:rPr>
              <a:t>espencat</a:t>
            </a:r>
            <a:r>
              <a:rPr lang="es-ES" sz="2800" dirty="0" smtClean="0">
                <a:latin typeface="Gabriola" panose="04040605051002020D02" pitchFamily="82" charset="0"/>
              </a:rPr>
              <a:t>, sobre todo al añadirle bacalao. Es un plato bajo en calorías y de alto contenido en fibra.</a:t>
            </a:r>
            <a:endParaRPr lang="es-ES" sz="2800" dirty="0">
              <a:latin typeface="Gabriola" panose="04040605051002020D02" pitchFamily="82" charset="0"/>
            </a:endParaRPr>
          </a:p>
        </p:txBody>
      </p:sp>
      <p:sp>
        <p:nvSpPr>
          <p:cNvPr id="6" name="CuadroTexto 5"/>
          <p:cNvSpPr txBox="1"/>
          <p:nvPr/>
        </p:nvSpPr>
        <p:spPr>
          <a:xfrm>
            <a:off x="2401344" y="413359"/>
            <a:ext cx="6617396" cy="1107996"/>
          </a:xfrm>
          <a:prstGeom prst="rect">
            <a:avLst/>
          </a:prstGeom>
          <a:noFill/>
        </p:spPr>
        <p:txBody>
          <a:bodyPr wrap="square" rtlCol="0">
            <a:spAutoFit/>
          </a:bodyPr>
          <a:lstStyle/>
          <a:p>
            <a:pPr algn="ctr"/>
            <a:r>
              <a:rPr lang="es-ES" sz="6600" dirty="0" smtClean="0">
                <a:solidFill>
                  <a:schemeClr val="accent1">
                    <a:lumMod val="50000"/>
                  </a:schemeClr>
                </a:solidFill>
                <a:latin typeface="Kristen ITC" panose="03050502040202030202" pitchFamily="66" charset="0"/>
              </a:rPr>
              <a:t>ESCALIVADA</a:t>
            </a:r>
            <a:endParaRPr lang="es-ES" sz="6600" dirty="0">
              <a:solidFill>
                <a:schemeClr val="accent1">
                  <a:lumMod val="50000"/>
                </a:schemeClr>
              </a:solidFill>
              <a:latin typeface="Kristen ITC" panose="03050502040202030202" pitchFamily="66" charset="0"/>
            </a:endParaRPr>
          </a:p>
        </p:txBody>
      </p:sp>
      <p:sp>
        <p:nvSpPr>
          <p:cNvPr id="5" name="CuadroTexto 4"/>
          <p:cNvSpPr txBox="1"/>
          <p:nvPr/>
        </p:nvSpPr>
        <p:spPr>
          <a:xfrm>
            <a:off x="496344" y="5818751"/>
            <a:ext cx="11132016" cy="707886"/>
          </a:xfrm>
          <a:prstGeom prst="rect">
            <a:avLst/>
          </a:prstGeom>
          <a:noFill/>
        </p:spPr>
        <p:txBody>
          <a:bodyPr wrap="square" rtlCol="0">
            <a:spAutoFit/>
          </a:bodyPr>
          <a:lstStyle/>
          <a:p>
            <a:r>
              <a:rPr lang="es-ES" sz="4000" dirty="0" smtClean="0">
                <a:latin typeface="Gabriola" panose="04040605051002020D02" pitchFamily="82" charset="0"/>
              </a:rPr>
              <a:t>Peso: 300g                                                                             Precio u: 2€                            </a:t>
            </a:r>
            <a:endParaRPr lang="es-ES" sz="4000" dirty="0">
              <a:latin typeface="Gabriola" panose="04040605051002020D02" pitchFamily="82" charset="0"/>
            </a:endParaRPr>
          </a:p>
        </p:txBody>
      </p:sp>
      <p:sp>
        <p:nvSpPr>
          <p:cNvPr id="3" name="CuadroTexto 2"/>
          <p:cNvSpPr txBox="1"/>
          <p:nvPr/>
        </p:nvSpPr>
        <p:spPr>
          <a:xfrm>
            <a:off x="496344" y="59416"/>
            <a:ext cx="1557710" cy="707886"/>
          </a:xfrm>
          <a:prstGeom prst="rect">
            <a:avLst/>
          </a:prstGeom>
          <a:noFill/>
        </p:spPr>
        <p:txBody>
          <a:bodyPr wrap="square" rtlCol="0">
            <a:spAutoFit/>
          </a:bodyPr>
          <a:lstStyle/>
          <a:p>
            <a:r>
              <a:rPr lang="es-ES" sz="4000" dirty="0" smtClean="0">
                <a:latin typeface="Gabriola" panose="04040605051002020D02" pitchFamily="82" charset="0"/>
              </a:rPr>
              <a:t>Ref.007</a:t>
            </a:r>
            <a:endParaRPr lang="es-ES" sz="4000" dirty="0">
              <a:latin typeface="Gabriola" panose="04040605051002020D02" pitchFamily="82" charset="0"/>
            </a:endParaRPr>
          </a:p>
        </p:txBody>
      </p:sp>
    </p:spTree>
    <p:extLst>
      <p:ext uri="{BB962C8B-B14F-4D97-AF65-F5344CB8AC3E}">
        <p14:creationId xmlns:p14="http://schemas.microsoft.com/office/powerpoint/2010/main" val="84442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583832" y="188640"/>
            <a:ext cx="4113506" cy="1125892"/>
          </a:xfrm>
        </p:spPr>
        <p:txBody>
          <a:bodyPr/>
          <a:lstStyle/>
          <a:p>
            <a:r>
              <a:rPr lang="es-ES" sz="6000" b="1" dirty="0">
                <a:solidFill>
                  <a:schemeClr val="accent1">
                    <a:lumMod val="50000"/>
                  </a:schemeClr>
                </a:solidFill>
              </a:rPr>
              <a:t>COLLARES</a:t>
            </a:r>
          </a:p>
        </p:txBody>
      </p:sp>
      <p:sp>
        <p:nvSpPr>
          <p:cNvPr id="3" name="Subtítulo 2"/>
          <p:cNvSpPr>
            <a:spLocks noGrp="1"/>
          </p:cNvSpPr>
          <p:nvPr>
            <p:ph type="subTitle" idx="1"/>
          </p:nvPr>
        </p:nvSpPr>
        <p:spPr>
          <a:xfrm>
            <a:off x="4694416" y="1844824"/>
            <a:ext cx="4464496" cy="2605000"/>
          </a:xfrm>
        </p:spPr>
        <p:txBody>
          <a:bodyPr>
            <a:normAutofit/>
          </a:bodyPr>
          <a:lstStyle/>
          <a:p>
            <a:r>
              <a:rPr lang="es-ES" sz="2400" dirty="0">
                <a:solidFill>
                  <a:schemeClr val="tx1">
                    <a:lumMod val="95000"/>
                    <a:lumOff val="5000"/>
                  </a:schemeClr>
                </a:solidFill>
              </a:rPr>
              <a:t>Collares artesanales hechos a mano con distintos tipos de hilos y abalorios. Se aceptan pedidos al gusto del consumidor</a:t>
            </a:r>
            <a:r>
              <a:rPr lang="es-ES" sz="2400" dirty="0">
                <a:solidFill>
                  <a:schemeClr val="accent2">
                    <a:lumMod val="60000"/>
                    <a:lumOff val="40000"/>
                  </a:schemeClr>
                </a:solidFill>
              </a:rPr>
              <a:t>.</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471" y="1916155"/>
            <a:ext cx="4812984" cy="3609738"/>
          </a:xfrm>
          <a:prstGeom prst="rect">
            <a:avLst/>
          </a:prstGeom>
        </p:spPr>
      </p:pic>
      <p:sp>
        <p:nvSpPr>
          <p:cNvPr id="5" name="CuadroTexto 4"/>
          <p:cNvSpPr txBox="1"/>
          <p:nvPr/>
        </p:nvSpPr>
        <p:spPr>
          <a:xfrm>
            <a:off x="1256896" y="197588"/>
            <a:ext cx="1296144" cy="369332"/>
          </a:xfrm>
          <a:prstGeom prst="rect">
            <a:avLst/>
          </a:prstGeom>
          <a:noFill/>
        </p:spPr>
        <p:txBody>
          <a:bodyPr wrap="square" rtlCol="0">
            <a:spAutoFit/>
          </a:bodyPr>
          <a:lstStyle/>
          <a:p>
            <a:r>
              <a:rPr lang="es-ES" dirty="0" smtClean="0"/>
              <a:t>Ref.008</a:t>
            </a:r>
            <a:endParaRPr lang="es-ES" dirty="0"/>
          </a:p>
        </p:txBody>
      </p:sp>
      <p:sp>
        <p:nvSpPr>
          <p:cNvPr id="6" name="CuadroTexto 5"/>
          <p:cNvSpPr txBox="1"/>
          <p:nvPr/>
        </p:nvSpPr>
        <p:spPr>
          <a:xfrm>
            <a:off x="7320136" y="4199173"/>
            <a:ext cx="1584176" cy="400110"/>
          </a:xfrm>
          <a:prstGeom prst="rect">
            <a:avLst/>
          </a:prstGeom>
          <a:noFill/>
        </p:spPr>
        <p:txBody>
          <a:bodyPr wrap="square" rtlCol="0">
            <a:spAutoFit/>
          </a:bodyPr>
          <a:lstStyle/>
          <a:p>
            <a:r>
              <a:rPr lang="es-ES" sz="2000" dirty="0"/>
              <a:t>1 UD: 1 €</a:t>
            </a:r>
          </a:p>
        </p:txBody>
      </p:sp>
    </p:spTree>
    <p:extLst>
      <p:ext uri="{BB962C8B-B14F-4D97-AF65-F5344CB8AC3E}">
        <p14:creationId xmlns:p14="http://schemas.microsoft.com/office/powerpoint/2010/main" val="1541849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TotalTime>
  <Words>659</Words>
  <Application>Microsoft Office PowerPoint</Application>
  <PresentationFormat>Panorámica</PresentationFormat>
  <Paragraphs>78</Paragraphs>
  <Slides>11</Slides>
  <Notes>2</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11</vt:i4>
      </vt:variant>
    </vt:vector>
  </HeadingPairs>
  <TitlesOfParts>
    <vt:vector size="24" baseType="lpstr">
      <vt:lpstr>Aharoni</vt:lpstr>
      <vt:lpstr>Algerian</vt:lpstr>
      <vt:lpstr>Andalus</vt:lpstr>
      <vt:lpstr>Arial</vt:lpstr>
      <vt:lpstr>Calibri</vt:lpstr>
      <vt:lpstr>Cooper Black</vt:lpstr>
      <vt:lpstr>Gabriola</vt:lpstr>
      <vt:lpstr>Imprint MT Shadow</vt:lpstr>
      <vt:lpstr>Kristen ITC</vt:lpstr>
      <vt:lpstr>Segoe Print</vt:lpstr>
      <vt:lpstr>Trebuchet MS</vt:lpstr>
      <vt:lpstr>Wingdings 3</vt:lpstr>
      <vt:lpstr>Faceta</vt:lpstr>
      <vt:lpstr>THE ABC KING’S cooperativaa2@gmail.com</vt:lpstr>
      <vt:lpstr>Almendras garrapiñadas</vt:lpstr>
      <vt:lpstr>ROSITAS</vt:lpstr>
      <vt:lpstr>Presentación de PowerPoint</vt:lpstr>
      <vt:lpstr>Pan de higo </vt:lpstr>
      <vt:lpstr>Pan de dátil</vt:lpstr>
      <vt:lpstr>                    TORTITAS DE SAL.</vt:lpstr>
      <vt:lpstr>Presentación de PowerPoint</vt:lpstr>
      <vt:lpstr>COLLARES</vt:lpstr>
      <vt:lpstr>PULSERAS</vt:lpstr>
      <vt:lpstr>PUNTOS DE LECTURA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ABC KING’S</dc:title>
  <dc:creator>Invitado</dc:creator>
  <cp:lastModifiedBy>INFO3_PROF</cp:lastModifiedBy>
  <cp:revision>7</cp:revision>
  <dcterms:created xsi:type="dcterms:W3CDTF">2016-03-10T09:07:09Z</dcterms:created>
  <dcterms:modified xsi:type="dcterms:W3CDTF">2016-03-15T08:57:02Z</dcterms:modified>
</cp:coreProperties>
</file>