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83" r:id="rId4"/>
    <p:sldId id="278" r:id="rId5"/>
    <p:sldId id="287" r:id="rId6"/>
    <p:sldId id="288" r:id="rId7"/>
    <p:sldId id="291" r:id="rId8"/>
    <p:sldId id="292" r:id="rId9"/>
    <p:sldId id="279" r:id="rId10"/>
    <p:sldId id="296" r:id="rId11"/>
    <p:sldId id="295" r:id="rId12"/>
    <p:sldId id="294" r:id="rId13"/>
    <p:sldId id="280" r:id="rId14"/>
    <p:sldId id="293" r:id="rId15"/>
    <p:sldId id="301" r:id="rId16"/>
    <p:sldId id="284" r:id="rId17"/>
    <p:sldId id="281" r:id="rId18"/>
    <p:sldId id="297" r:id="rId19"/>
    <p:sldId id="298" r:id="rId20"/>
    <p:sldId id="302" r:id="rId21"/>
    <p:sldId id="285" r:id="rId22"/>
    <p:sldId id="286" r:id="rId23"/>
    <p:sldId id="299" r:id="rId24"/>
    <p:sldId id="300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8B9"/>
    <a:srgbClr val="24B5E8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2" autoAdjust="0"/>
    <p:restoredTop sz="94660"/>
  </p:normalViewPr>
  <p:slideViewPr>
    <p:cSldViewPr>
      <p:cViewPr>
        <p:scale>
          <a:sx n="122" d="100"/>
          <a:sy n="122" d="100"/>
        </p:scale>
        <p:origin x="-131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77C2-A8CC-4DC3-A20E-2FB4B4F2FA6D}" type="datetimeFigureOut">
              <a:rPr lang="es-ES" smtClean="0"/>
              <a:pPr/>
              <a:t>14/03/2016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81D5-8977-445B-81CD-D5AA88699FD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 advTm="10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77C2-A8CC-4DC3-A20E-2FB4B4F2FA6D}" type="datetimeFigureOut">
              <a:rPr lang="es-ES" smtClean="0"/>
              <a:pPr/>
              <a:t>14/03/2016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81D5-8977-445B-81CD-D5AA88699FD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 advTm="10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77C2-A8CC-4DC3-A20E-2FB4B4F2FA6D}" type="datetimeFigureOut">
              <a:rPr lang="es-ES" smtClean="0"/>
              <a:pPr/>
              <a:t>14/03/2016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81D5-8977-445B-81CD-D5AA88699FD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 advTm="10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77C2-A8CC-4DC3-A20E-2FB4B4F2FA6D}" type="datetimeFigureOut">
              <a:rPr lang="es-ES" smtClean="0"/>
              <a:pPr/>
              <a:t>14/03/2016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81D5-8977-445B-81CD-D5AA88699FD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 advTm="10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77C2-A8CC-4DC3-A20E-2FB4B4F2FA6D}" type="datetimeFigureOut">
              <a:rPr lang="es-ES" smtClean="0"/>
              <a:pPr/>
              <a:t>14/03/2016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81D5-8977-445B-81CD-D5AA88699FD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 advTm="10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77C2-A8CC-4DC3-A20E-2FB4B4F2FA6D}" type="datetimeFigureOut">
              <a:rPr lang="es-ES" smtClean="0"/>
              <a:pPr/>
              <a:t>14/03/2016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81D5-8977-445B-81CD-D5AA88699FD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 advTm="10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77C2-A8CC-4DC3-A20E-2FB4B4F2FA6D}" type="datetimeFigureOut">
              <a:rPr lang="es-ES" smtClean="0"/>
              <a:pPr/>
              <a:t>14/03/2016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81D5-8977-445B-81CD-D5AA88699FD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 advTm="10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77C2-A8CC-4DC3-A20E-2FB4B4F2FA6D}" type="datetimeFigureOut">
              <a:rPr lang="es-ES" smtClean="0"/>
              <a:pPr/>
              <a:t>14/03/2016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81D5-8977-445B-81CD-D5AA88699FD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 advTm="10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77C2-A8CC-4DC3-A20E-2FB4B4F2FA6D}" type="datetimeFigureOut">
              <a:rPr lang="es-ES" smtClean="0"/>
              <a:pPr/>
              <a:t>14/03/2016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81D5-8977-445B-81CD-D5AA88699FD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 advTm="10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77C2-A8CC-4DC3-A20E-2FB4B4F2FA6D}" type="datetimeFigureOut">
              <a:rPr lang="es-ES" smtClean="0"/>
              <a:pPr/>
              <a:t>14/03/2016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81D5-8977-445B-81CD-D5AA88699FD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 advTm="10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77C2-A8CC-4DC3-A20E-2FB4B4F2FA6D}" type="datetimeFigureOut">
              <a:rPr lang="es-ES" smtClean="0"/>
              <a:pPr/>
              <a:t>14/03/2016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81D5-8977-445B-81CD-D5AA88699FD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 advTm="10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D8B9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577C2-A8CC-4DC3-A20E-2FB4B4F2FA6D}" type="datetimeFigureOut">
              <a:rPr lang="es-ES" smtClean="0"/>
              <a:pPr/>
              <a:t>14/03/2016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F81D5-8977-445B-81CD-D5AA88699FD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0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572428" cy="1952196"/>
          </a:xfrm>
        </p:spPr>
        <p:txBody>
          <a:bodyPr>
            <a:normAutofit/>
          </a:bodyPr>
          <a:lstStyle/>
          <a:p>
            <a:r>
              <a:rPr lang="es-ES" sz="5400" dirty="0" smtClean="0">
                <a:solidFill>
                  <a:schemeClr val="bg1"/>
                </a:solidFill>
                <a:latin typeface="Impact" pitchFamily="34" charset="0"/>
              </a:rPr>
              <a:t> CATÁLOGO</a:t>
            </a:r>
            <a:endParaRPr lang="es-ES" sz="5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71604" y="3214686"/>
            <a:ext cx="6400800" cy="1752600"/>
          </a:xfrm>
        </p:spPr>
        <p:txBody>
          <a:bodyPr>
            <a:normAutofit/>
          </a:bodyPr>
          <a:lstStyle/>
          <a:p>
            <a:r>
              <a:rPr lang="es-ES" sz="7200" dirty="0" smtClean="0">
                <a:solidFill>
                  <a:srgbClr val="FF9999"/>
                </a:solidFill>
                <a:latin typeface="Impact" pitchFamily="34" charset="0"/>
                <a:ea typeface="Microsoft Himalaya" pitchFamily="2" charset="0"/>
                <a:cs typeface="Microsoft Himalaya" pitchFamily="2" charset="0"/>
              </a:rPr>
              <a:t>MERKA – SCHOOL </a:t>
            </a:r>
            <a:endParaRPr lang="es-ES" sz="7200" dirty="0">
              <a:solidFill>
                <a:srgbClr val="FF9999"/>
              </a:solidFill>
              <a:latin typeface="Impact" pitchFamily="34" charset="0"/>
              <a:ea typeface="Microsoft Himalaya" pitchFamily="2" charset="0"/>
              <a:cs typeface="Microsoft Himalaya" pitchFamily="2" charset="0"/>
            </a:endParaRPr>
          </a:p>
        </p:txBody>
      </p:sp>
      <p:pic>
        <p:nvPicPr>
          <p:cNvPr id="8" name="7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285728"/>
            <a:ext cx="2574110" cy="1265604"/>
          </a:xfrm>
          <a:prstGeom prst="rect">
            <a:avLst/>
          </a:prstGeom>
          <a:ln w="47625" cmpd="sng">
            <a:solidFill>
              <a:srgbClr val="24B5E8"/>
            </a:solidFill>
          </a:ln>
        </p:spPr>
      </p:pic>
      <p:pic>
        <p:nvPicPr>
          <p:cNvPr id="10" name="9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5074" y="285728"/>
            <a:ext cx="2574110" cy="1265604"/>
          </a:xfrm>
          <a:prstGeom prst="rect">
            <a:avLst/>
          </a:prstGeom>
          <a:ln w="47625" cmpd="sng">
            <a:solidFill>
              <a:srgbClr val="24B5E8"/>
            </a:solidFill>
          </a:ln>
        </p:spPr>
      </p:pic>
      <p:pic>
        <p:nvPicPr>
          <p:cNvPr id="11" name="10 Imagen" descr="logotipo DEF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4678" y="285728"/>
            <a:ext cx="2643206" cy="1299576"/>
          </a:xfrm>
          <a:prstGeom prst="rect">
            <a:avLst/>
          </a:prstGeom>
          <a:ln w="47625" cmpd="sng">
            <a:solidFill>
              <a:srgbClr val="24B5E8"/>
            </a:solidFill>
          </a:ln>
        </p:spPr>
      </p:pic>
      <p:pic>
        <p:nvPicPr>
          <p:cNvPr id="14" name="13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5286388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pic>
        <p:nvPicPr>
          <p:cNvPr id="15" name="14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6116" y="5286388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pic>
        <p:nvPicPr>
          <p:cNvPr id="16" name="15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5074" y="5286388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</p:spTree>
    <p:extLst>
      <p:ext uri="{BB962C8B-B14F-4D97-AF65-F5344CB8AC3E}">
        <p14:creationId xmlns:p14="http://schemas.microsoft.com/office/powerpoint/2010/main" val="3194713784"/>
      </p:ext>
    </p:extLst>
  </p:cSld>
  <p:clrMapOvr>
    <a:masterClrMapping/>
  </p:clrMapOvr>
  <p:transition advClick="0" advTm="10000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01402" y="404664"/>
            <a:ext cx="5112568" cy="936104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 smtClean="0">
                <a:solidFill>
                  <a:schemeClr val="bg1"/>
                </a:solidFill>
                <a:latin typeface="Impact" pitchFamily="34" charset="0"/>
              </a:rPr>
              <a:t>Torta del Casar</a:t>
            </a:r>
            <a:br>
              <a:rPr lang="es-ES" b="1" dirty="0" smtClean="0">
                <a:solidFill>
                  <a:schemeClr val="bg1"/>
                </a:solidFill>
                <a:latin typeface="Impact" pitchFamily="34" charset="0"/>
              </a:rPr>
            </a:br>
            <a:endParaRPr lang="es-ES" b="1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58970" y="1340768"/>
            <a:ext cx="7499176" cy="2400304"/>
          </a:xfrm>
        </p:spPr>
        <p:txBody>
          <a:bodyPr>
            <a:normAutofit/>
          </a:bodyPr>
          <a:lstStyle/>
          <a:p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Nombre: Torta del Casar.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Variedad: Queso cremoso de oveja.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Descripción: Elaborado con leche cruda de oveja de raza merina.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Peso: 800gr. Aprox.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Fabricación: Quesos del Casar ( Casar de Cáceres).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Precio/Unidad: 14€.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5" name="4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10" y="5214950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pic>
        <p:nvPicPr>
          <p:cNvPr id="8" name="7 Imagen" descr="gran-casar-torta-del-casar-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7686" y="4000504"/>
            <a:ext cx="3714776" cy="2477291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29965" y="260648"/>
            <a:ext cx="5626968" cy="1138138"/>
          </a:xfrm>
        </p:spPr>
        <p:txBody>
          <a:bodyPr/>
          <a:lstStyle/>
          <a:p>
            <a:pPr algn="l"/>
            <a:r>
              <a:rPr lang="es-ES" b="1" dirty="0" smtClean="0">
                <a:solidFill>
                  <a:schemeClr val="bg1"/>
                </a:solidFill>
                <a:latin typeface="Impact" pitchFamily="34" charset="0"/>
              </a:rPr>
              <a:t>Torta de la Serena</a:t>
            </a:r>
            <a:endParaRPr lang="es-ES" b="1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pic>
        <p:nvPicPr>
          <p:cNvPr id="5" name="4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10" y="5286388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pic>
        <p:nvPicPr>
          <p:cNvPr id="7" name="6 Imagen" descr="141961248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9190" y="4071942"/>
            <a:ext cx="3429024" cy="2571768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642910" y="1643050"/>
            <a:ext cx="707236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 Nombre: Torta de la Serena.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 Variedad: Queso cremoso de oveja.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 Descripción: Elaborado con leche cruda de oveja de raza merina.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 Peso: 800gr. Aprox.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 Fabricación: Quesos de la Serena (</a:t>
            </a:r>
            <a:r>
              <a:rPr lang="es-ES" sz="2000" dirty="0" err="1" smtClean="0">
                <a:solidFill>
                  <a:schemeClr val="bg1"/>
                </a:solidFill>
                <a:latin typeface="Impact" pitchFamily="34" charset="0"/>
              </a:rPr>
              <a:t>Castuera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, Badajoz).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 Precio/Unidad: 14€</a:t>
            </a:r>
          </a:p>
          <a:p>
            <a:endParaRPr lang="es-ES" dirty="0" smtClean="0"/>
          </a:p>
        </p:txBody>
      </p:sp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Impact" pitchFamily="34" charset="0"/>
              </a:rPr>
              <a:t>Dulces típicos extremeños</a:t>
            </a:r>
            <a:endParaRPr lang="es-ES" b="1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5" name="4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5074" y="5214950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sp>
        <p:nvSpPr>
          <p:cNvPr id="9" name="8 Rectángulo"/>
          <p:cNvSpPr/>
          <p:nvPr/>
        </p:nvSpPr>
        <p:spPr>
          <a:xfrm>
            <a:off x="1500166" y="1785926"/>
            <a:ext cx="4714876" cy="5312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" sz="3200" dirty="0" smtClean="0">
                <a:solidFill>
                  <a:schemeClr val="bg1"/>
                </a:solidFill>
                <a:latin typeface="Impact" pitchFamily="34" charset="0"/>
              </a:rPr>
              <a:t>• </a:t>
            </a:r>
            <a:r>
              <a:rPr lang="es-ES" sz="3200" b="1" dirty="0" smtClean="0">
                <a:solidFill>
                  <a:schemeClr val="bg1"/>
                </a:solidFill>
                <a:latin typeface="Impact" pitchFamily="34" charset="0"/>
              </a:rPr>
              <a:t>Almendradas</a:t>
            </a:r>
          </a:p>
          <a:p>
            <a:pPr lvl="0">
              <a:spcBef>
                <a:spcPct val="20000"/>
              </a:spcBef>
              <a:defRPr/>
            </a:pPr>
            <a:r>
              <a:rPr lang="es-ES" sz="3200" b="1" dirty="0" smtClean="0">
                <a:solidFill>
                  <a:schemeClr val="bg1"/>
                </a:solidFill>
                <a:latin typeface="Impact" pitchFamily="34" charset="0"/>
              </a:rPr>
              <a:t>• Pastas surtidas</a:t>
            </a:r>
          </a:p>
          <a:p>
            <a:pPr lvl="0">
              <a:spcBef>
                <a:spcPct val="20000"/>
              </a:spcBef>
              <a:defRPr/>
            </a:pPr>
            <a:r>
              <a:rPr lang="es-ES" sz="3200" b="1" dirty="0" smtClean="0">
                <a:solidFill>
                  <a:schemeClr val="bg1"/>
                </a:solidFill>
                <a:latin typeface="Impact" pitchFamily="34" charset="0"/>
              </a:rPr>
              <a:t>• Perrunillas</a:t>
            </a:r>
          </a:p>
          <a:p>
            <a:pPr lvl="0">
              <a:spcBef>
                <a:spcPct val="20000"/>
              </a:spcBef>
              <a:defRPr/>
            </a:pPr>
            <a:r>
              <a:rPr lang="es-ES" sz="3200" b="1" dirty="0" smtClean="0">
                <a:solidFill>
                  <a:schemeClr val="bg1"/>
                </a:solidFill>
                <a:latin typeface="Impact" pitchFamily="34" charset="0"/>
              </a:rPr>
              <a:t> • Mantecados</a:t>
            </a: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692696"/>
            <a:ext cx="6336704" cy="720080"/>
          </a:xfrm>
        </p:spPr>
        <p:txBody>
          <a:bodyPr>
            <a:normAutofit fontScale="90000"/>
          </a:bodyPr>
          <a:lstStyle/>
          <a:p>
            <a:r>
              <a:rPr lang="es-ES" sz="4900" b="1" dirty="0" smtClean="0">
                <a:solidFill>
                  <a:schemeClr val="bg1"/>
                </a:solidFill>
                <a:latin typeface="Impact" pitchFamily="34" charset="0"/>
              </a:rPr>
              <a:t>Almendradas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b="1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529510"/>
            <a:ext cx="5688632" cy="245948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Nombre: Almendradas.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Variedad: Pastas Almendradas.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Descripción: Dulce típico extremeño. 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Peso: 500 gr.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Fabricación: Bollería Fernández (Mérida).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Precio/Unidad: 2,50€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5" name="4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10" y="5072074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pic>
        <p:nvPicPr>
          <p:cNvPr id="6" name="5 Imagen" descr="Almendrada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7818" y="4000504"/>
            <a:ext cx="3500462" cy="2625347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Impact" pitchFamily="34" charset="0"/>
              </a:rPr>
              <a:t>Pastas surtidas</a:t>
            </a:r>
            <a:endParaRPr lang="es-ES" b="1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484784"/>
            <a:ext cx="6203032" cy="2476872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Nombre: Pastas surtidas.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Variedad: Pastas surtidas.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Descripción: Dulce típico extremeño. 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Peso: 500 gr.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Fabricación: Bollería Fernández (Mérida).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Precio/Unidad: 2,50€</a:t>
            </a:r>
          </a:p>
          <a:p>
            <a:endParaRPr lang="es-ES" dirty="0"/>
          </a:p>
        </p:txBody>
      </p:sp>
      <p:pic>
        <p:nvPicPr>
          <p:cNvPr id="5" name="4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224" y="5143512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pic>
        <p:nvPicPr>
          <p:cNvPr id="6" name="5 Imagen" descr="Pastas Surtida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3913126"/>
            <a:ext cx="3571900" cy="2460772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Impact" pitchFamily="34" charset="0"/>
              </a:rPr>
              <a:t>Aceite de Oliva </a:t>
            </a:r>
            <a:r>
              <a:rPr lang="es-ES" b="1" dirty="0">
                <a:solidFill>
                  <a:schemeClr val="bg1"/>
                </a:solidFill>
                <a:latin typeface="Impact" pitchFamily="34" charset="0"/>
              </a:rPr>
              <a:t>V</a:t>
            </a:r>
            <a:r>
              <a:rPr lang="es-ES" b="1" dirty="0" smtClean="0">
                <a:solidFill>
                  <a:schemeClr val="bg1"/>
                </a:solidFill>
                <a:latin typeface="Impact" pitchFamily="34" charset="0"/>
              </a:rPr>
              <a:t>irgen </a:t>
            </a:r>
            <a:r>
              <a:rPr lang="es-ES" b="1" dirty="0">
                <a:solidFill>
                  <a:schemeClr val="bg1"/>
                </a:solidFill>
                <a:latin typeface="Impact" pitchFamily="34" charset="0"/>
              </a:rPr>
              <a:t>E</a:t>
            </a:r>
            <a:r>
              <a:rPr lang="es-ES" b="1" dirty="0" smtClean="0">
                <a:solidFill>
                  <a:schemeClr val="bg1"/>
                </a:solidFill>
                <a:latin typeface="Impact" pitchFamily="34" charset="0"/>
              </a:rPr>
              <a:t>xtra</a:t>
            </a:r>
            <a:endParaRPr lang="es-ES" b="1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5" name="4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5013176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sp>
        <p:nvSpPr>
          <p:cNvPr id="9" name="8 Rectángulo"/>
          <p:cNvSpPr/>
          <p:nvPr/>
        </p:nvSpPr>
        <p:spPr>
          <a:xfrm>
            <a:off x="1500166" y="1785926"/>
            <a:ext cx="4714876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193308" y="1785926"/>
            <a:ext cx="62590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Nombre: </a:t>
            </a:r>
            <a:r>
              <a:rPr lang="es-ES" sz="2000" dirty="0" err="1" smtClean="0">
                <a:solidFill>
                  <a:schemeClr val="bg1"/>
                </a:solidFill>
                <a:latin typeface="Impact" pitchFamily="34" charset="0"/>
              </a:rPr>
              <a:t>Valdequemao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. Aceite de Oliva Virgen Extra.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Variedad: Aceite de Oliva Virgen Extra.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Descripción: Aceite de oliva virgen extra. Etiqueta Negra.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Peso: 5 litros.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Fabricación: Sociedad Cooperativa San Isidro (Villafranca de los Barros, Badajoz).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Precio/Unidad: 25€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2240" y="2796016"/>
            <a:ext cx="2088515" cy="4061984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4346" y="-99392"/>
            <a:ext cx="11196736" cy="6957392"/>
          </a:xfrm>
        </p:spPr>
      </p:pic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3068139" y="332656"/>
            <a:ext cx="5486400" cy="804862"/>
          </a:xfrm>
        </p:spPr>
        <p:txBody>
          <a:bodyPr>
            <a:noAutofit/>
          </a:bodyPr>
          <a:lstStyle/>
          <a:p>
            <a:r>
              <a:rPr lang="es-ES" sz="4400" dirty="0" smtClean="0">
                <a:solidFill>
                  <a:schemeClr val="bg1"/>
                </a:solidFill>
                <a:latin typeface="Impact" pitchFamily="34" charset="0"/>
              </a:rPr>
              <a:t>ARTESANIA</a:t>
            </a:r>
            <a:endParaRPr lang="es-ES" sz="4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7" name="7 Título"/>
          <p:cNvSpPr txBox="1">
            <a:spLocks/>
          </p:cNvSpPr>
          <p:nvPr/>
        </p:nvSpPr>
        <p:spPr>
          <a:xfrm>
            <a:off x="2571736" y="-640535"/>
            <a:ext cx="3714776" cy="6405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1403648" y="1480830"/>
            <a:ext cx="5400600" cy="2114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itchFamily="34" charset="0"/>
                <a:ea typeface="+mn-ea"/>
                <a:cs typeface="+mn-cs"/>
              </a:rPr>
              <a:t>•</a:t>
            </a:r>
            <a:r>
              <a:rPr kumimoji="0" lang="es-E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itchFamily="34" charset="0"/>
                <a:ea typeface="+mn-ea"/>
                <a:cs typeface="+mn-cs"/>
              </a:rPr>
              <a:t> 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itchFamily="34" charset="0"/>
                <a:ea typeface="+mn-ea"/>
                <a:cs typeface="+mn-cs"/>
              </a:rPr>
              <a:t>PULSERAS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itchFamily="34" charset="0"/>
                <a:ea typeface="+mn-ea"/>
                <a:cs typeface="+mn-cs"/>
              </a:rPr>
              <a:t>• COLLARES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itchFamily="34" charset="0"/>
                <a:ea typeface="+mn-ea"/>
                <a:cs typeface="+mn-cs"/>
              </a:rPr>
              <a:t>• LAPICEROS </a:t>
            </a:r>
            <a:endParaRPr lang="es-ES" sz="3200" b="1" dirty="0">
              <a:solidFill>
                <a:schemeClr val="bg1"/>
              </a:solidFill>
              <a:latin typeface="Impact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0739686"/>
      </p:ext>
    </p:extLst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Impact" pitchFamily="34" charset="0"/>
              </a:rPr>
              <a:t>Pulseras</a:t>
            </a:r>
            <a:endParaRPr lang="es-ES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3328982" cy="2114552"/>
          </a:xfrm>
        </p:spPr>
        <p:txBody>
          <a:bodyPr/>
          <a:lstStyle/>
          <a:p>
            <a:pPr>
              <a:buNone/>
            </a:pPr>
            <a:endParaRPr lang="es-ES" dirty="0" smtClean="0">
              <a:solidFill>
                <a:schemeClr val="bg1"/>
              </a:solidFill>
              <a:latin typeface="Impact" pitchFamily="34" charset="0"/>
            </a:endParaRP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5" name="4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5124023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sp>
        <p:nvSpPr>
          <p:cNvPr id="6" name="5 Rectángulo"/>
          <p:cNvSpPr/>
          <p:nvPr/>
        </p:nvSpPr>
        <p:spPr>
          <a:xfrm>
            <a:off x="1259632" y="1763807"/>
            <a:ext cx="60486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Nombre: 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Pulseras.</a:t>
            </a:r>
            <a:endParaRPr lang="es-ES" sz="20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Variedad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: Pulseras de cabo en cuero.</a:t>
            </a:r>
            <a:endParaRPr lang="es-ES" sz="20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Descripción: 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Pulseras elaboradas artesanalmente. </a:t>
            </a:r>
            <a:endParaRPr lang="es-ES" sz="20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Fabricación</a:t>
            </a: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: Artesanal. S. </a:t>
            </a:r>
            <a:r>
              <a:rPr lang="es-ES" sz="2000" dirty="0" err="1">
                <a:solidFill>
                  <a:schemeClr val="bg1"/>
                </a:solidFill>
                <a:latin typeface="Impact" pitchFamily="34" charset="0"/>
              </a:rPr>
              <a:t>Coop</a:t>
            </a: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. </a:t>
            </a:r>
            <a:r>
              <a:rPr lang="es-ES" sz="2000" dirty="0" err="1">
                <a:solidFill>
                  <a:schemeClr val="bg1"/>
                </a:solidFill>
                <a:latin typeface="Impact" pitchFamily="34" charset="0"/>
              </a:rPr>
              <a:t>Merka</a:t>
            </a: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- </a:t>
            </a:r>
            <a:r>
              <a:rPr lang="es-ES" sz="2000" dirty="0" err="1">
                <a:solidFill>
                  <a:schemeClr val="bg1"/>
                </a:solidFill>
                <a:latin typeface="Impact" pitchFamily="34" charset="0"/>
              </a:rPr>
              <a:t>School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Precio/Unidad: 3€</a:t>
            </a:r>
            <a:endParaRPr lang="es-ES" sz="2000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7" name="Picture 6" descr="pulseras belé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8024" y="3483407"/>
            <a:ext cx="3888829" cy="259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Impact" pitchFamily="34" charset="0"/>
              </a:rPr>
              <a:t>Collares</a:t>
            </a:r>
            <a:endParaRPr lang="es-ES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3328982" cy="2114552"/>
          </a:xfrm>
        </p:spPr>
        <p:txBody>
          <a:bodyPr/>
          <a:lstStyle/>
          <a:p>
            <a:pPr>
              <a:buNone/>
            </a:pPr>
            <a:endParaRPr lang="es-ES" dirty="0" smtClean="0">
              <a:solidFill>
                <a:schemeClr val="bg1"/>
              </a:solidFill>
              <a:latin typeface="Impact" pitchFamily="34" charset="0"/>
            </a:endParaRP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5" name="4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5214950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sp>
        <p:nvSpPr>
          <p:cNvPr id="6" name="5 Rectángulo"/>
          <p:cNvSpPr/>
          <p:nvPr/>
        </p:nvSpPr>
        <p:spPr>
          <a:xfrm>
            <a:off x="1403648" y="1593877"/>
            <a:ext cx="57372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Nombre: 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Collares.</a:t>
            </a:r>
            <a:endParaRPr lang="es-ES" sz="20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Variedad: 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Collares </a:t>
            </a: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de cabo en cuero.</a:t>
            </a: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Descripción: 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Collares elaborados </a:t>
            </a: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artesanalmente. </a:t>
            </a: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Fabricación: Artesanal. S. </a:t>
            </a:r>
            <a:r>
              <a:rPr lang="es-ES" sz="2000" dirty="0" err="1">
                <a:solidFill>
                  <a:schemeClr val="bg1"/>
                </a:solidFill>
                <a:latin typeface="Impact" pitchFamily="34" charset="0"/>
              </a:rPr>
              <a:t>Coop</a:t>
            </a: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. </a:t>
            </a:r>
            <a:r>
              <a:rPr lang="es-ES" sz="2000" dirty="0" err="1">
                <a:solidFill>
                  <a:schemeClr val="bg1"/>
                </a:solidFill>
                <a:latin typeface="Impact" pitchFamily="34" charset="0"/>
              </a:rPr>
              <a:t>Merka</a:t>
            </a: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- </a:t>
            </a:r>
            <a:r>
              <a:rPr lang="es-ES" sz="2000" dirty="0" err="1">
                <a:solidFill>
                  <a:schemeClr val="bg1"/>
                </a:solidFill>
                <a:latin typeface="Impact" pitchFamily="34" charset="0"/>
              </a:rPr>
              <a:t>School</a:t>
            </a: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 Precio/Unidad: 3€</a:t>
            </a:r>
          </a:p>
        </p:txBody>
      </p:sp>
      <p:pic>
        <p:nvPicPr>
          <p:cNvPr id="1028" name="Picture 4" descr="http://g01.a.alicdn.com/kf/HTB1sRAVHFXXXXaeaXXXq6xXFXXXI/Collares-de-cuero-alta-calidad-de-hombre-collar-retro-cruz-joyer%C3%ADa-de-moda-100-cuero-genuino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3789040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Impact" pitchFamily="34" charset="0"/>
              </a:rPr>
              <a:t>Lapiceros</a:t>
            </a:r>
            <a:endParaRPr lang="es-ES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3328982" cy="2114552"/>
          </a:xfrm>
        </p:spPr>
        <p:txBody>
          <a:bodyPr/>
          <a:lstStyle/>
          <a:p>
            <a:pPr>
              <a:buNone/>
            </a:pPr>
            <a:endParaRPr lang="es-ES" dirty="0" smtClean="0">
              <a:solidFill>
                <a:schemeClr val="bg1"/>
              </a:solidFill>
              <a:latin typeface="Impact" pitchFamily="34" charset="0"/>
            </a:endParaRP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5" name="4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472" y="5000636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sp>
        <p:nvSpPr>
          <p:cNvPr id="6" name="5 Rectángulo"/>
          <p:cNvSpPr/>
          <p:nvPr/>
        </p:nvSpPr>
        <p:spPr>
          <a:xfrm>
            <a:off x="857224" y="1714488"/>
            <a:ext cx="642942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Nombre: Lapicero.</a:t>
            </a: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Variedad: Lapicero de Cartonaje.</a:t>
            </a: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Descripción: Lapicero realizado en cartonaje.</a:t>
            </a: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Fabricación: Artesanal. S. </a:t>
            </a:r>
            <a:r>
              <a:rPr lang="es-ES" sz="2000" dirty="0" err="1" smtClean="0">
                <a:solidFill>
                  <a:schemeClr val="bg1"/>
                </a:solidFill>
                <a:latin typeface="Impact" pitchFamily="34" charset="0"/>
              </a:rPr>
              <a:t>Coop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. </a:t>
            </a:r>
            <a:r>
              <a:rPr lang="es-ES" sz="2000" dirty="0" err="1" smtClean="0">
                <a:solidFill>
                  <a:schemeClr val="bg1"/>
                </a:solidFill>
                <a:latin typeface="Impact" pitchFamily="34" charset="0"/>
              </a:rPr>
              <a:t>Merka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- </a:t>
            </a:r>
            <a:r>
              <a:rPr lang="es-ES" sz="2000" dirty="0" err="1" smtClean="0">
                <a:solidFill>
                  <a:schemeClr val="bg1"/>
                </a:solidFill>
                <a:latin typeface="Impact" pitchFamily="34" charset="0"/>
              </a:rPr>
              <a:t>School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.</a:t>
            </a: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Precio/Unidad: 4,50 €.</a:t>
            </a:r>
            <a:endParaRPr lang="es-ES" sz="2000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7" name="Picture 2" descr="K:\EJE 2013-14 ARTERESSCO\Catáloago DEF Arteressco\Fotos Catálogo Arteressco\Cubilet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84" y="3286124"/>
            <a:ext cx="2591768" cy="318765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>
            <a:norm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Impact" pitchFamily="34" charset="0"/>
              </a:rPr>
              <a:t>ÍNDICE</a:t>
            </a:r>
            <a:endParaRPr lang="es-ES" sz="60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es-ES" sz="4400" dirty="0" smtClean="0">
                <a:solidFill>
                  <a:schemeClr val="bg1"/>
                </a:solidFill>
                <a:latin typeface="Impact" pitchFamily="34" charset="0"/>
              </a:rPr>
              <a:t>ALIMENTACIÓN</a:t>
            </a:r>
          </a:p>
          <a:p>
            <a:r>
              <a:rPr lang="es-ES" sz="4400" dirty="0" smtClean="0">
                <a:solidFill>
                  <a:schemeClr val="bg1"/>
                </a:solidFill>
                <a:latin typeface="Impact" pitchFamily="34" charset="0"/>
              </a:rPr>
              <a:t>ARTESANÍA</a:t>
            </a:r>
          </a:p>
          <a:p>
            <a:r>
              <a:rPr lang="es-ES" sz="4400" dirty="0" smtClean="0">
                <a:solidFill>
                  <a:schemeClr val="bg1"/>
                </a:solidFill>
                <a:latin typeface="Impact" pitchFamily="34" charset="0"/>
              </a:rPr>
              <a:t>TEXTIL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5" name="4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5074" y="5214950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Impact" pitchFamily="34" charset="0"/>
              </a:rPr>
              <a:t>Punto de Lectura de Corcho</a:t>
            </a:r>
            <a:endParaRPr lang="es-ES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3328982" cy="2114552"/>
          </a:xfrm>
        </p:spPr>
        <p:txBody>
          <a:bodyPr/>
          <a:lstStyle/>
          <a:p>
            <a:pPr>
              <a:buNone/>
            </a:pPr>
            <a:endParaRPr lang="es-ES" dirty="0" smtClean="0">
              <a:solidFill>
                <a:schemeClr val="bg1"/>
              </a:solidFill>
              <a:latin typeface="Impact" pitchFamily="34" charset="0"/>
            </a:endParaRP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5" name="4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5124023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sp>
        <p:nvSpPr>
          <p:cNvPr id="6" name="5 Rectángulo"/>
          <p:cNvSpPr/>
          <p:nvPr/>
        </p:nvSpPr>
        <p:spPr>
          <a:xfrm>
            <a:off x="1259632" y="1763807"/>
            <a:ext cx="71642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Nombre: 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Punto de Lectura.</a:t>
            </a:r>
            <a:endParaRPr lang="es-ES" sz="20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Variedad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: Punto de lectura en corcho.</a:t>
            </a:r>
            <a:endParaRPr lang="es-ES" sz="20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Descripción: 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Punto de lectura personalizado artesanalmente. </a:t>
            </a:r>
            <a:endParaRPr lang="es-ES" sz="20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Fabricación</a:t>
            </a: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: Artesanal. S. </a:t>
            </a:r>
            <a:r>
              <a:rPr lang="es-ES" sz="2000" dirty="0" err="1">
                <a:solidFill>
                  <a:schemeClr val="bg1"/>
                </a:solidFill>
                <a:latin typeface="Impact" pitchFamily="34" charset="0"/>
              </a:rPr>
              <a:t>Coop</a:t>
            </a: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. </a:t>
            </a:r>
            <a:r>
              <a:rPr lang="es-ES" sz="2000" dirty="0" err="1">
                <a:solidFill>
                  <a:schemeClr val="bg1"/>
                </a:solidFill>
                <a:latin typeface="Impact" pitchFamily="34" charset="0"/>
              </a:rPr>
              <a:t>Merka</a:t>
            </a: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- </a:t>
            </a:r>
            <a:r>
              <a:rPr lang="es-ES" sz="2000" dirty="0" err="1">
                <a:solidFill>
                  <a:schemeClr val="bg1"/>
                </a:solidFill>
                <a:latin typeface="Impact" pitchFamily="34" charset="0"/>
              </a:rPr>
              <a:t>School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Precio/Unidad: 3€</a:t>
            </a:r>
            <a:endParaRPr lang="es-ES" sz="2000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3074" name="Picture 2" descr="http://4.bp.blogspot.com/-x-0ZL1NN8zo/U1jaNU4PMiI/AAAAAAAAAPg/i1JIJirJcA4/s1600/marcapaginas-creados-con-goma-eva-personalizado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3789040"/>
            <a:ext cx="3347864" cy="251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306625"/>
      </p:ext>
    </p:extLst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85784" y="-214338"/>
            <a:ext cx="9429784" cy="7072338"/>
          </a:xfrm>
        </p:spPr>
      </p:pic>
      <p:sp>
        <p:nvSpPr>
          <p:cNvPr id="7" name="6 Marcador de texto"/>
          <p:cNvSpPr>
            <a:spLocks noGrp="1"/>
          </p:cNvSpPr>
          <p:nvPr>
            <p:ph type="body" sz="half" idx="2"/>
          </p:nvPr>
        </p:nvSpPr>
        <p:spPr>
          <a:xfrm>
            <a:off x="2411760" y="260648"/>
            <a:ext cx="5486400" cy="804862"/>
          </a:xfrm>
        </p:spPr>
        <p:txBody>
          <a:bodyPr>
            <a:noAutofit/>
          </a:bodyPr>
          <a:lstStyle/>
          <a:p>
            <a:r>
              <a:rPr lang="es-ES" sz="4400" dirty="0" smtClean="0">
                <a:solidFill>
                  <a:schemeClr val="bg1"/>
                </a:solidFill>
                <a:latin typeface="Impact" pitchFamily="34" charset="0"/>
              </a:rPr>
              <a:t>TEXTIL</a:t>
            </a:r>
            <a:endParaRPr lang="es-ES" sz="4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71472" y="2000240"/>
            <a:ext cx="62151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3200" dirty="0" smtClean="0">
                <a:solidFill>
                  <a:schemeClr val="bg1"/>
                </a:solidFill>
                <a:latin typeface="Impact" pitchFamily="34" charset="0"/>
              </a:rPr>
              <a:t> DIADEMAS</a:t>
            </a:r>
          </a:p>
          <a:p>
            <a:pPr>
              <a:buFont typeface="Arial" pitchFamily="34" charset="0"/>
              <a:buChar char="•"/>
            </a:pPr>
            <a:r>
              <a:rPr lang="es-ES" sz="3200" dirty="0" smtClean="0">
                <a:solidFill>
                  <a:schemeClr val="bg1"/>
                </a:solidFill>
                <a:latin typeface="Impact" pitchFamily="34" charset="0"/>
              </a:rPr>
              <a:t> MARCAPÁGINAS DE FIELTRO</a:t>
            </a:r>
          </a:p>
        </p:txBody>
      </p:sp>
    </p:spTree>
    <p:extLst>
      <p:ext uri="{BB962C8B-B14F-4D97-AF65-F5344CB8AC3E}">
        <p14:creationId xmlns:p14="http://schemas.microsoft.com/office/powerpoint/2010/main" val="2455315262"/>
      </p:ext>
    </p:extLst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Impact" pitchFamily="34" charset="0"/>
              </a:rPr>
              <a:t>Marca páginas de fieltro</a:t>
            </a:r>
            <a:endParaRPr lang="es-ES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Nombre: Marca páginas.</a:t>
            </a:r>
          </a:p>
          <a:p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Variedad: Marca páginas de fieltro.</a:t>
            </a:r>
          </a:p>
          <a:p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Descripción: Marca páginas Artesanales.</a:t>
            </a:r>
          </a:p>
          <a:p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Fabricación: Artesanal. S. </a:t>
            </a:r>
            <a:r>
              <a:rPr lang="es-ES" sz="2000" dirty="0" err="1" smtClean="0">
                <a:solidFill>
                  <a:schemeClr val="bg1"/>
                </a:solidFill>
                <a:latin typeface="Impact" pitchFamily="34" charset="0"/>
              </a:rPr>
              <a:t>Coop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. </a:t>
            </a:r>
            <a:r>
              <a:rPr lang="es-ES" sz="2000" dirty="0" err="1" smtClean="0">
                <a:solidFill>
                  <a:schemeClr val="bg1"/>
                </a:solidFill>
                <a:latin typeface="Impact" pitchFamily="34" charset="0"/>
              </a:rPr>
              <a:t>Merka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- </a:t>
            </a:r>
            <a:r>
              <a:rPr lang="es-ES" sz="2000" dirty="0" err="1" smtClean="0">
                <a:solidFill>
                  <a:schemeClr val="bg1"/>
                </a:solidFill>
                <a:latin typeface="Impact" pitchFamily="34" charset="0"/>
              </a:rPr>
              <a:t>School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.</a:t>
            </a:r>
          </a:p>
          <a:p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Precio/Unidad: 2€</a:t>
            </a:r>
          </a:p>
          <a:p>
            <a:endParaRPr lang="es-ES" dirty="0"/>
          </a:p>
        </p:txBody>
      </p:sp>
      <p:pic>
        <p:nvPicPr>
          <p:cNvPr id="5" name="4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86" y="5072074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pic>
        <p:nvPicPr>
          <p:cNvPr id="6" name="5 Imagen" descr="etiquetas-bonitas-corazon-fieltro-decorar-regalo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3702" y="1714488"/>
            <a:ext cx="1944687" cy="2592387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6 Imagen" descr="hf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42" y="4572008"/>
            <a:ext cx="2916238" cy="19446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Impact" pitchFamily="34" charset="0"/>
              </a:rPr>
              <a:t>Diademas de fieltro</a:t>
            </a:r>
            <a:endParaRPr lang="es-ES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484784"/>
            <a:ext cx="5842992" cy="2476872"/>
          </a:xfrm>
        </p:spPr>
        <p:txBody>
          <a:bodyPr/>
          <a:lstStyle/>
          <a:p>
            <a:endParaRPr lang="es-ES" dirty="0" smtClean="0"/>
          </a:p>
          <a:p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Nombre: Diademas</a:t>
            </a:r>
          </a:p>
          <a:p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Variedad: Diademas de fieltro.</a:t>
            </a:r>
          </a:p>
          <a:p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Descripción: Diademas artesanales.</a:t>
            </a:r>
          </a:p>
          <a:p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Fabricación: Artesanal. S. </a:t>
            </a:r>
            <a:r>
              <a:rPr lang="es-ES" sz="2000" dirty="0" err="1" smtClean="0">
                <a:solidFill>
                  <a:schemeClr val="bg1"/>
                </a:solidFill>
                <a:latin typeface="Impact" pitchFamily="34" charset="0"/>
              </a:rPr>
              <a:t>Coop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. </a:t>
            </a:r>
            <a:r>
              <a:rPr lang="es-ES" sz="2000" dirty="0" err="1" smtClean="0">
                <a:solidFill>
                  <a:schemeClr val="bg1"/>
                </a:solidFill>
                <a:latin typeface="Impact" pitchFamily="34" charset="0"/>
              </a:rPr>
              <a:t>Merka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- </a:t>
            </a:r>
            <a:r>
              <a:rPr lang="es-ES" sz="2000" dirty="0" err="1" smtClean="0">
                <a:solidFill>
                  <a:schemeClr val="bg1"/>
                </a:solidFill>
                <a:latin typeface="Impact" pitchFamily="34" charset="0"/>
              </a:rPr>
              <a:t>School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.</a:t>
            </a:r>
          </a:p>
          <a:p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Precio/Unidad: 2€</a:t>
            </a:r>
          </a:p>
          <a:p>
            <a:endParaRPr lang="es-ES" dirty="0"/>
          </a:p>
        </p:txBody>
      </p:sp>
      <p:pic>
        <p:nvPicPr>
          <p:cNvPr id="5" name="4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86" y="5072074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pic>
        <p:nvPicPr>
          <p:cNvPr id="4098" name="Picture 2" descr="http://www.artefieltro.com/images/products/DIADEMA_FIELTRO_MENINA_COQUITOS_CAMEL_LAZO_CHOCOLATE_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3751603"/>
            <a:ext cx="2880320" cy="264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7572428" cy="1952196"/>
          </a:xfrm>
        </p:spPr>
        <p:txBody>
          <a:bodyPr>
            <a:noAutofit/>
          </a:bodyPr>
          <a:lstStyle/>
          <a:p>
            <a:r>
              <a:rPr lang="es-ES" sz="15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  <a:t>FIN</a:t>
            </a:r>
            <a:endParaRPr lang="es-ES" sz="15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57290" y="3786190"/>
            <a:ext cx="6400800" cy="1752600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  <a:t>En todos los precios van incluidos los gastos de envío.</a:t>
            </a:r>
          </a:p>
          <a:p>
            <a:endParaRPr lang="es-ES" sz="7200" dirty="0">
              <a:solidFill>
                <a:srgbClr val="FF9999"/>
              </a:solidFill>
              <a:latin typeface="Impact" pitchFamily="34" charset="0"/>
              <a:ea typeface="Microsoft Himalaya" pitchFamily="2" charset="0"/>
              <a:cs typeface="Microsoft Himalaya" pitchFamily="2" charset="0"/>
            </a:endParaRPr>
          </a:p>
        </p:txBody>
      </p:sp>
      <p:pic>
        <p:nvPicPr>
          <p:cNvPr id="14" name="13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5286388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pic>
        <p:nvPicPr>
          <p:cNvPr id="15" name="14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6116" y="5286388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pic>
        <p:nvPicPr>
          <p:cNvPr id="16" name="15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5074" y="5286388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sp>
        <p:nvSpPr>
          <p:cNvPr id="12" name="11 Rectángulo"/>
          <p:cNvSpPr/>
          <p:nvPr/>
        </p:nvSpPr>
        <p:spPr>
          <a:xfrm>
            <a:off x="2000232" y="500042"/>
            <a:ext cx="55721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5400" dirty="0" smtClean="0">
                <a:solidFill>
                  <a:srgbClr val="FF9999"/>
                </a:solidFill>
                <a:latin typeface="Impact" pitchFamily="34" charset="0"/>
                <a:ea typeface="Microsoft Himalaya" pitchFamily="2" charset="0"/>
                <a:cs typeface="Microsoft Himalaya" pitchFamily="2" charset="0"/>
              </a:rPr>
              <a:t>MERKA – SCHOOL </a:t>
            </a:r>
            <a:endParaRPr lang="es-ES" sz="5400" dirty="0">
              <a:solidFill>
                <a:srgbClr val="FF9999"/>
              </a:solidFill>
              <a:latin typeface="Impact" pitchFamily="34" charset="0"/>
              <a:ea typeface="Microsoft Himalaya" pitchFamily="2" charset="0"/>
              <a:cs typeface="Microsoft Himalay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713784"/>
      </p:ext>
    </p:extLst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5600" y="-11699"/>
            <a:ext cx="9159600" cy="6869699"/>
          </a:xfrm>
        </p:spPr>
      </p:pic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2714612" y="357166"/>
            <a:ext cx="3714776" cy="640535"/>
          </a:xfrm>
        </p:spPr>
        <p:txBody>
          <a:bodyPr>
            <a:noAutofit/>
          </a:bodyPr>
          <a:lstStyle/>
          <a:p>
            <a:r>
              <a:rPr lang="es-ES" sz="4400" dirty="0" smtClean="0">
                <a:solidFill>
                  <a:schemeClr val="bg1"/>
                </a:solidFill>
                <a:latin typeface="Impact" pitchFamily="34" charset="0"/>
              </a:rPr>
              <a:t>ALIMENTACIÓN</a:t>
            </a:r>
            <a:endParaRPr lang="es-ES" sz="4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10" name="2 Marcador de contenido"/>
          <p:cNvSpPr>
            <a:spLocks noGrp="1"/>
          </p:cNvSpPr>
          <p:nvPr>
            <p:ph type="body" sz="half" idx="2"/>
          </p:nvPr>
        </p:nvSpPr>
        <p:spPr>
          <a:xfrm>
            <a:off x="357158" y="1000108"/>
            <a:ext cx="4857784" cy="3643338"/>
          </a:xfrm>
        </p:spPr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1285852" y="2143116"/>
            <a:ext cx="5643602" cy="3071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dirty="0" smtClean="0">
                <a:solidFill>
                  <a:schemeClr val="bg1"/>
                </a:solidFill>
                <a:latin typeface="Impact" pitchFamily="34" charset="0"/>
              </a:rPr>
              <a:t>• </a:t>
            </a:r>
            <a:r>
              <a:rPr lang="es-ES" sz="3200" b="1" dirty="0" smtClean="0">
                <a:solidFill>
                  <a:schemeClr val="bg1"/>
                </a:solidFill>
                <a:latin typeface="Impact" pitchFamily="34" charset="0"/>
              </a:rPr>
              <a:t>Embutidos Ibéricos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itchFamily="34" charset="0"/>
              </a:rPr>
              <a:t>• Quesos Extremeños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b="1" dirty="0" smtClean="0">
                <a:solidFill>
                  <a:schemeClr val="bg1"/>
                </a:solidFill>
                <a:latin typeface="Impact" pitchFamily="34" charset="0"/>
              </a:rPr>
              <a:t>• Dulces Típicos Extremeños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3200" b="1" dirty="0" smtClean="0">
                <a:solidFill>
                  <a:schemeClr val="bg1"/>
                </a:solidFill>
                <a:latin typeface="Impact" pitchFamily="34" charset="0"/>
              </a:rPr>
              <a:t> Aceite de oliva Virgen Extra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5334317"/>
      </p:ext>
    </p:extLst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Impact" pitchFamily="34" charset="0"/>
              </a:rPr>
              <a:t>EMBUTIDOS IBÉRICOS</a:t>
            </a:r>
            <a:endParaRPr lang="es-ES" b="1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5" name="4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5074" y="5214950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sp>
        <p:nvSpPr>
          <p:cNvPr id="9" name="8 Rectángulo"/>
          <p:cNvSpPr/>
          <p:nvPr/>
        </p:nvSpPr>
        <p:spPr>
          <a:xfrm>
            <a:off x="1500166" y="1785926"/>
            <a:ext cx="4714876" cy="5312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" sz="3200" dirty="0" smtClean="0">
                <a:solidFill>
                  <a:schemeClr val="bg1"/>
                </a:solidFill>
                <a:latin typeface="Impact" pitchFamily="34" charset="0"/>
              </a:rPr>
              <a:t>• </a:t>
            </a:r>
            <a:r>
              <a:rPr lang="es-ES" sz="3200" b="1" dirty="0" smtClean="0">
                <a:solidFill>
                  <a:schemeClr val="bg1"/>
                </a:solidFill>
                <a:latin typeface="Impact" pitchFamily="34" charset="0"/>
              </a:rPr>
              <a:t>Jamón Ibérico</a:t>
            </a:r>
          </a:p>
          <a:p>
            <a:pPr lvl="0">
              <a:spcBef>
                <a:spcPct val="20000"/>
              </a:spcBef>
              <a:defRPr/>
            </a:pPr>
            <a:r>
              <a:rPr lang="es-ES" sz="3200" b="1" dirty="0" smtClean="0">
                <a:solidFill>
                  <a:schemeClr val="bg1"/>
                </a:solidFill>
                <a:latin typeface="Impact" pitchFamily="34" charset="0"/>
              </a:rPr>
              <a:t>• Lomo Ibérico</a:t>
            </a:r>
          </a:p>
          <a:p>
            <a:pPr lvl="0">
              <a:spcBef>
                <a:spcPct val="20000"/>
              </a:spcBef>
              <a:defRPr/>
            </a:pPr>
            <a:r>
              <a:rPr lang="es-ES" sz="3200" b="1" dirty="0" smtClean="0">
                <a:solidFill>
                  <a:schemeClr val="bg1"/>
                </a:solidFill>
                <a:latin typeface="Impact" pitchFamily="34" charset="0"/>
              </a:rPr>
              <a:t>• Salchichón Ibérico</a:t>
            </a:r>
          </a:p>
          <a:p>
            <a:pPr lvl="0">
              <a:spcBef>
                <a:spcPct val="20000"/>
              </a:spcBef>
              <a:defRPr/>
            </a:pPr>
            <a:r>
              <a:rPr lang="es-ES" sz="3200" b="1" dirty="0" smtClean="0">
                <a:solidFill>
                  <a:schemeClr val="bg1"/>
                </a:solidFill>
                <a:latin typeface="Impact" pitchFamily="34" charset="0"/>
              </a:rPr>
              <a:t> • Chorizo Ibérico</a:t>
            </a: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Impact" pitchFamily="34" charset="0"/>
              </a:rPr>
              <a:t>Jamón Ibérico de Bellota</a:t>
            </a:r>
            <a:endParaRPr lang="es-ES" b="1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5" name="4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100" y="4857760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sp>
        <p:nvSpPr>
          <p:cNvPr id="9" name="8 Rectángulo"/>
          <p:cNvSpPr/>
          <p:nvPr/>
        </p:nvSpPr>
        <p:spPr>
          <a:xfrm>
            <a:off x="1500166" y="1785926"/>
            <a:ext cx="4714876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331640" y="1602248"/>
            <a:ext cx="700092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Nombre: Jamón ibérico de Bellota.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Variedad</a:t>
            </a: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: 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Ibérico </a:t>
            </a: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de bellota.</a:t>
            </a: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Descripción: Jamón en lonchas envasado al vacío. </a:t>
            </a: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Peso: 100gr.</a:t>
            </a: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Fabricación: Embutidos Perera (Mérida).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Precio/Unidad: 5,75€</a:t>
            </a:r>
            <a:endParaRPr lang="es-ES" sz="2000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10" name="9 Imagen" descr="Jamó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6156" y="2852936"/>
            <a:ext cx="2678070" cy="3570760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Impact" pitchFamily="34" charset="0"/>
              </a:rPr>
              <a:t>Lomo Ibérico de Bellota</a:t>
            </a:r>
            <a:endParaRPr lang="es-ES" b="1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5" name="4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5214950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sp>
        <p:nvSpPr>
          <p:cNvPr id="9" name="8 Rectángulo"/>
          <p:cNvSpPr/>
          <p:nvPr/>
        </p:nvSpPr>
        <p:spPr>
          <a:xfrm>
            <a:off x="1500166" y="1785926"/>
            <a:ext cx="4714876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198461" y="1782897"/>
            <a:ext cx="650085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Nombre: Lomo ibérico de Bellota.</a:t>
            </a: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Variedad: 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Ibérico </a:t>
            </a: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de bellota.</a:t>
            </a: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Descripción: Lomo en lonchas envasado al vacío. </a:t>
            </a: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Peso: 100gr.</a:t>
            </a: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Fabricación: Embutidos Perera (Mérida).</a:t>
            </a: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Precio/Unidad: 5,75€</a:t>
            </a:r>
          </a:p>
        </p:txBody>
      </p:sp>
      <p:pic>
        <p:nvPicPr>
          <p:cNvPr id="6" name="5 Imagen" descr="Lom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3636" y="3095623"/>
            <a:ext cx="2643206" cy="3524274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Impact" pitchFamily="34" charset="0"/>
              </a:rPr>
              <a:t>Salchichón Ibérico de Bellota</a:t>
            </a:r>
            <a:endParaRPr lang="es-ES" b="1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5" name="4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5214950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sp>
        <p:nvSpPr>
          <p:cNvPr id="9" name="8 Rectángulo"/>
          <p:cNvSpPr/>
          <p:nvPr/>
        </p:nvSpPr>
        <p:spPr>
          <a:xfrm>
            <a:off x="1500166" y="1785926"/>
            <a:ext cx="4714876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214414" y="1928802"/>
            <a:ext cx="700092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Nombre: Salchichón ibérico de Bellota.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Variedad</a:t>
            </a: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: 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Ibérico </a:t>
            </a: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de bellota.</a:t>
            </a: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Descripción: 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Salchichón </a:t>
            </a: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en lonchas envasado al vacío. </a:t>
            </a: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Peso: 100gr.</a:t>
            </a: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Fabricación: Embutidos Perera (Mérida).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Precio/Unidad: 3€</a:t>
            </a:r>
            <a:endParaRPr lang="es-ES" sz="2000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7" name="6 Imagen" descr="Salchichó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3636" y="3000372"/>
            <a:ext cx="2571750" cy="3429000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Impact" pitchFamily="34" charset="0"/>
              </a:rPr>
              <a:t>Chorizo Ibérico de Bellota</a:t>
            </a:r>
            <a:endParaRPr lang="es-ES" b="1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5" name="4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10" y="5214950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  <p:sp>
        <p:nvSpPr>
          <p:cNvPr id="9" name="8 Rectángulo"/>
          <p:cNvSpPr/>
          <p:nvPr/>
        </p:nvSpPr>
        <p:spPr>
          <a:xfrm>
            <a:off x="1500166" y="1785926"/>
            <a:ext cx="4714876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s-ES" sz="3200" b="1" dirty="0" smtClean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214414" y="1928802"/>
            <a:ext cx="700092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Nombre: Chorizo ibérico de Bellota.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Variedad</a:t>
            </a: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: 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Ibérico </a:t>
            </a: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de bellota.</a:t>
            </a: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Descripción: </a:t>
            </a: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Chorizo </a:t>
            </a: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en lonchas envasado al vacío. </a:t>
            </a: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Peso: 100gr.</a:t>
            </a:r>
          </a:p>
          <a:p>
            <a:pPr>
              <a:buFont typeface="Arial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Fabricación: Embutidos Perera (Mérida).</a:t>
            </a:r>
          </a:p>
          <a:p>
            <a:pPr>
              <a:buFont typeface="Arial" charset="0"/>
              <a:buChar char="•"/>
            </a:pPr>
            <a:r>
              <a:rPr lang="es-ES" sz="2000" dirty="0" smtClean="0">
                <a:solidFill>
                  <a:schemeClr val="bg1"/>
                </a:solidFill>
                <a:latin typeface="Impact" pitchFamily="34" charset="0"/>
              </a:rPr>
              <a:t>Precio/Unidad: 3€</a:t>
            </a:r>
            <a:endParaRPr lang="es-ES" sz="2000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7" name="6 Imagen" descr="Choriz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2197" y="3071810"/>
            <a:ext cx="2536031" cy="3381375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Impact" pitchFamily="34" charset="0"/>
              </a:rPr>
              <a:t>QUESOS EXTREMEÑOS</a:t>
            </a:r>
            <a:endParaRPr lang="es-ES" b="1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2143117"/>
            <a:ext cx="4729170" cy="2928958"/>
          </a:xfrm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Impact" pitchFamily="34" charset="0"/>
              </a:rPr>
              <a:t>Torta de la Serena</a:t>
            </a:r>
          </a:p>
          <a:p>
            <a:r>
              <a:rPr lang="es-ES" b="1" dirty="0" smtClean="0">
                <a:solidFill>
                  <a:schemeClr val="bg1"/>
                </a:solidFill>
                <a:latin typeface="Impact" pitchFamily="34" charset="0"/>
              </a:rPr>
              <a:t>Torta del Casar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5" name="4 Imagen" descr="logotipo 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5074" y="5214950"/>
            <a:ext cx="2574110" cy="1265604"/>
          </a:xfrm>
          <a:prstGeom prst="rect">
            <a:avLst/>
          </a:prstGeom>
          <a:ln w="47625" cmpd="sng">
            <a:solidFill>
              <a:srgbClr val="00D8B9"/>
            </a:solidFill>
          </a:ln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702</Words>
  <Application>Microsoft Office PowerPoint</Application>
  <PresentationFormat>Presentación en pantalla (4:3)</PresentationFormat>
  <Paragraphs>163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 CATÁLOGO</vt:lpstr>
      <vt:lpstr>ÍNDICE</vt:lpstr>
      <vt:lpstr>ALIMENTACIÓN</vt:lpstr>
      <vt:lpstr>EMBUTIDOS IBÉRICOS</vt:lpstr>
      <vt:lpstr>Jamón Ibérico de Bellota</vt:lpstr>
      <vt:lpstr>Lomo Ibérico de Bellota</vt:lpstr>
      <vt:lpstr>Salchichón Ibérico de Bellota</vt:lpstr>
      <vt:lpstr>Chorizo Ibérico de Bellota</vt:lpstr>
      <vt:lpstr>QUESOS EXTREMEÑOS</vt:lpstr>
      <vt:lpstr>Torta del Casar </vt:lpstr>
      <vt:lpstr>Torta de la Serena</vt:lpstr>
      <vt:lpstr>Dulces típicos extremeños</vt:lpstr>
      <vt:lpstr>Almendradas </vt:lpstr>
      <vt:lpstr>Pastas surtidas</vt:lpstr>
      <vt:lpstr>Aceite de Oliva Virgen Extra</vt:lpstr>
      <vt:lpstr>Presentación de PowerPoint</vt:lpstr>
      <vt:lpstr>Pulseras</vt:lpstr>
      <vt:lpstr>Collares</vt:lpstr>
      <vt:lpstr>Lapiceros</vt:lpstr>
      <vt:lpstr>Punto de Lectura de Corcho</vt:lpstr>
      <vt:lpstr>Presentación de PowerPoint</vt:lpstr>
      <vt:lpstr>Marca páginas de fieltro</vt:lpstr>
      <vt:lpstr>Diademas de fieltro</vt:lpstr>
      <vt:lpstr>FIN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 DE PRODUCTOS</dc:title>
  <dc:creator>LOS 4!!!!!</dc:creator>
  <cp:lastModifiedBy> </cp:lastModifiedBy>
  <cp:revision>137</cp:revision>
  <dcterms:created xsi:type="dcterms:W3CDTF">2016-01-14T20:17:55Z</dcterms:created>
  <dcterms:modified xsi:type="dcterms:W3CDTF">2016-03-14T09:51:56Z</dcterms:modified>
</cp:coreProperties>
</file>