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Amatic SC"/>
      <p:regular r:id="rId20"/>
      <p:bold r:id="rId21"/>
    </p:embeddedFont>
    <p:embeddedFont>
      <p:font typeface="Source Code Pro"/>
      <p:regular r:id="rId22"/>
      <p:bold r:id="rId23"/>
    </p:embeddedFont>
    <p:embeddedFont>
      <p:font typeface="Bree Serif"/>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AmaticSC-regular.fntdata"/><Relationship Id="rId11" Type="http://schemas.openxmlformats.org/officeDocument/2006/relationships/slide" Target="slides/slide7.xml"/><Relationship Id="rId22" Type="http://schemas.openxmlformats.org/officeDocument/2006/relationships/font" Target="fonts/SourceCodePro-regular.fntdata"/><Relationship Id="rId10" Type="http://schemas.openxmlformats.org/officeDocument/2006/relationships/slide" Target="slides/slide6.xml"/><Relationship Id="rId21" Type="http://schemas.openxmlformats.org/officeDocument/2006/relationships/font" Target="fonts/AmaticSC-bold.fntdata"/><Relationship Id="rId13" Type="http://schemas.openxmlformats.org/officeDocument/2006/relationships/slide" Target="slides/slide9.xml"/><Relationship Id="rId24" Type="http://schemas.openxmlformats.org/officeDocument/2006/relationships/font" Target="fonts/BreeSerif-regular.fntdata"/><Relationship Id="rId12" Type="http://schemas.openxmlformats.org/officeDocument/2006/relationships/slide" Target="slides/slide8.xml"/><Relationship Id="rId23" Type="http://schemas.openxmlformats.org/officeDocument/2006/relationships/font" Target="fonts/SourceCodePr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jpg"/><Relationship Id="rId4"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jpg"/><Relationship Id="rId4" Type="http://schemas.openxmlformats.org/officeDocument/2006/relationships/image" Target="../media/image08.png"/><Relationship Id="rId5" Type="http://schemas.openxmlformats.org/officeDocument/2006/relationships/image" Target="../media/image06.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599" cy="2690399"/>
          </a:xfrm>
          <a:prstGeom prst="rect">
            <a:avLst/>
          </a:prstGeom>
        </p:spPr>
        <p:txBody>
          <a:bodyPr anchorCtr="0" anchor="ctr" bIns="91425" lIns="91425" rIns="91425" tIns="91425">
            <a:noAutofit/>
          </a:bodyPr>
          <a:lstStyle/>
          <a:p>
            <a:pPr lvl="0">
              <a:spcBef>
                <a:spcPts val="0"/>
              </a:spcBef>
              <a:buNone/>
            </a:pPr>
            <a:r>
              <a:rPr lang="es"/>
              <a:t>catálogo</a:t>
            </a:r>
          </a:p>
        </p:txBody>
      </p:sp>
      <p:sp>
        <p:nvSpPr>
          <p:cNvPr id="57" name="Shape 5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lvl="0">
              <a:spcBef>
                <a:spcPts val="0"/>
              </a:spcBef>
              <a:buNone/>
            </a:pPr>
            <a:r>
              <a:rPr lang="es"/>
              <a:t>Euskozaleak: Instituto Urbi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imán de recuerdo de euskadi</a:t>
            </a:r>
          </a:p>
        </p:txBody>
      </p:sp>
      <p:sp>
        <p:nvSpPr>
          <p:cNvPr id="131" name="Shape 131"/>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32" name="Shape 132"/>
          <p:cNvPicPr preferRelativeResize="0"/>
          <p:nvPr/>
        </p:nvPicPr>
        <p:blipFill rotWithShape="1">
          <a:blip r:embed="rId3">
            <a:alphaModFix/>
          </a:blip>
          <a:srcRect b="24972" l="4187" r="4187" t="22098"/>
          <a:stretch/>
        </p:blipFill>
        <p:spPr>
          <a:xfrm>
            <a:off x="370050" y="1285850"/>
            <a:ext cx="4636927" cy="3144249"/>
          </a:xfrm>
          <a:prstGeom prst="rect">
            <a:avLst/>
          </a:prstGeom>
          <a:noFill/>
          <a:ln>
            <a:noFill/>
          </a:ln>
        </p:spPr>
      </p:pic>
      <p:sp>
        <p:nvSpPr>
          <p:cNvPr id="133" name="Shape 133"/>
          <p:cNvSpPr txBox="1"/>
          <p:nvPr/>
        </p:nvSpPr>
        <p:spPr>
          <a:xfrm>
            <a:off x="5786525" y="1093850"/>
            <a:ext cx="2514899" cy="2835300"/>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Imanes con símbolos vascos para tener un bonito recuerdo de Euskadi (ikurriña, ardi latxa, Guggenheim…).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Estos productos varían, ya que son muy similares, pero depende de la provincia se diferencian.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rtl="0">
              <a:spcBef>
                <a:spcPts val="0"/>
              </a:spcBef>
              <a:buNone/>
            </a:pPr>
            <a:r>
              <a:rPr lang="es" sz="1600">
                <a:latin typeface="Bree Serif"/>
                <a:ea typeface="Bree Serif"/>
                <a:cs typeface="Bree Serif"/>
                <a:sym typeface="Bree Serif"/>
              </a:rPr>
              <a:t>4€ + Gastos de envío</a:t>
            </a:r>
          </a:p>
          <a:p>
            <a:pPr lvl="0">
              <a:spcBef>
                <a:spcPts val="0"/>
              </a:spcBef>
              <a:buNone/>
            </a:pPr>
            <a:r>
              <a:t/>
            </a:r>
            <a:endParaRPr sz="1600">
              <a:latin typeface="Bree Serif"/>
              <a:ea typeface="Bree Serif"/>
              <a:cs typeface="Bree Serif"/>
              <a:sym typeface="Bree Serif"/>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273575" y="176375"/>
            <a:ext cx="8520599" cy="800999"/>
          </a:xfrm>
          <a:prstGeom prst="rect">
            <a:avLst/>
          </a:prstGeom>
        </p:spPr>
        <p:txBody>
          <a:bodyPr anchorCtr="0" anchor="t" bIns="91425" lIns="91425" rIns="91425" tIns="91425">
            <a:noAutofit/>
          </a:bodyPr>
          <a:lstStyle/>
          <a:p>
            <a:pPr lvl="0">
              <a:spcBef>
                <a:spcPts val="0"/>
              </a:spcBef>
              <a:buNone/>
            </a:pPr>
            <a:r>
              <a:rPr lang="es"/>
              <a:t>tejas y cigarrillos de tolosa; alubias de tolosa</a:t>
            </a:r>
          </a:p>
        </p:txBody>
      </p:sp>
      <p:pic>
        <p:nvPicPr>
          <p:cNvPr id="139" name="Shape 139"/>
          <p:cNvPicPr preferRelativeResize="0"/>
          <p:nvPr/>
        </p:nvPicPr>
        <p:blipFill>
          <a:blip r:embed="rId3">
            <a:alphaModFix/>
          </a:blip>
          <a:stretch>
            <a:fillRect/>
          </a:stretch>
        </p:blipFill>
        <p:spPr>
          <a:xfrm>
            <a:off x="38825" y="655600"/>
            <a:ext cx="3055924" cy="3055924"/>
          </a:xfrm>
          <a:prstGeom prst="rect">
            <a:avLst/>
          </a:prstGeom>
          <a:noFill/>
          <a:ln>
            <a:noFill/>
          </a:ln>
        </p:spPr>
      </p:pic>
      <p:pic>
        <p:nvPicPr>
          <p:cNvPr id="140" name="Shape 140"/>
          <p:cNvPicPr preferRelativeResize="0"/>
          <p:nvPr/>
        </p:nvPicPr>
        <p:blipFill>
          <a:blip r:embed="rId4">
            <a:alphaModFix/>
          </a:blip>
          <a:stretch>
            <a:fillRect/>
          </a:stretch>
        </p:blipFill>
        <p:spPr>
          <a:xfrm>
            <a:off x="3148413" y="1624400"/>
            <a:ext cx="2847174" cy="1894649"/>
          </a:xfrm>
          <a:prstGeom prst="rect">
            <a:avLst/>
          </a:prstGeom>
          <a:noFill/>
          <a:ln>
            <a:noFill/>
          </a:ln>
        </p:spPr>
      </p:pic>
      <p:sp>
        <p:nvSpPr>
          <p:cNvPr id="141" name="Shape 141"/>
          <p:cNvSpPr txBox="1"/>
          <p:nvPr/>
        </p:nvSpPr>
        <p:spPr>
          <a:xfrm>
            <a:off x="6362450" y="977375"/>
            <a:ext cx="2383199" cy="3055799"/>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Estos productos son elaborados en Tolosa. </a:t>
            </a:r>
          </a:p>
          <a:p>
            <a:pPr lvl="0" rtl="0">
              <a:spcBef>
                <a:spcPts val="0"/>
              </a:spcBef>
              <a:buNone/>
            </a:pPr>
            <a:r>
              <a:rPr lang="es" sz="1600">
                <a:latin typeface="Bree Serif"/>
                <a:ea typeface="Bree Serif"/>
                <a:cs typeface="Bree Serif"/>
                <a:sym typeface="Bree Serif"/>
              </a:rPr>
              <a:t>Tanto las tejas y cigarrillos como la típica alubia del mismo pueblo. Tradicionalmente estas alubias se presentan en la propia cazuela, sin acompañamiento ni de chorizo, ni de morcilla, ni de nada, ya que ellas desprenden un jugo, un caldo y un sabor exquisito. </a:t>
            </a:r>
          </a:p>
          <a:p>
            <a:pPr lvl="0">
              <a:spcBef>
                <a:spcPts val="0"/>
              </a:spcBef>
              <a:buNone/>
            </a:pPr>
            <a:r>
              <a:t/>
            </a:r>
            <a:endParaRPr>
              <a:latin typeface="Bree Serif"/>
              <a:ea typeface="Bree Serif"/>
              <a:cs typeface="Bree Serif"/>
              <a:sym typeface="Bree Serif"/>
            </a:endParaRPr>
          </a:p>
        </p:txBody>
      </p:sp>
      <p:sp>
        <p:nvSpPr>
          <p:cNvPr id="142" name="Shape 142"/>
          <p:cNvSpPr txBox="1"/>
          <p:nvPr/>
        </p:nvSpPr>
        <p:spPr>
          <a:xfrm>
            <a:off x="455601" y="3382950"/>
            <a:ext cx="2383199" cy="1469400"/>
          </a:xfrm>
          <a:prstGeom prst="rect">
            <a:avLst/>
          </a:prstGeom>
          <a:noFill/>
          <a:ln>
            <a:noFill/>
          </a:ln>
        </p:spPr>
        <p:txBody>
          <a:bodyPr anchorCtr="0" anchor="t" bIns="91425" lIns="91425" rIns="91425" tIns="91425">
            <a:noAutofit/>
          </a:bodyPr>
          <a:lstStyle/>
          <a:p>
            <a:pPr lvl="0" rtl="0">
              <a:spcBef>
                <a:spcPts val="0"/>
              </a:spcBef>
              <a:buNone/>
            </a:pPr>
            <a:r>
              <a:rPr lang="es">
                <a:latin typeface="Bree Serif"/>
                <a:ea typeface="Bree Serif"/>
                <a:cs typeface="Bree Serif"/>
                <a:sym typeface="Bree Serif"/>
              </a:rPr>
              <a:t>Precio de las tejas y cigarrillos: </a:t>
            </a:r>
          </a:p>
          <a:p>
            <a:pPr indent="-228600" lvl="0" marL="457200" rtl="0">
              <a:spcBef>
                <a:spcPts val="0"/>
              </a:spcBef>
              <a:buFont typeface="Bree Serif"/>
              <a:buChar char="-"/>
            </a:pPr>
            <a:r>
              <a:rPr lang="es">
                <a:latin typeface="Bree Serif"/>
                <a:ea typeface="Bree Serif"/>
                <a:cs typeface="Bree Serif"/>
                <a:sym typeface="Bree Serif"/>
              </a:rPr>
              <a:t>Caja grande: 10€</a:t>
            </a:r>
          </a:p>
          <a:p>
            <a:pPr indent="-228600" lvl="0" marL="457200" rtl="0">
              <a:spcBef>
                <a:spcPts val="0"/>
              </a:spcBef>
              <a:buFont typeface="Bree Serif"/>
              <a:buChar char="-"/>
            </a:pPr>
            <a:r>
              <a:rPr lang="es">
                <a:latin typeface="Bree Serif"/>
                <a:ea typeface="Bree Serif"/>
                <a:cs typeface="Bree Serif"/>
                <a:sym typeface="Bree Serif"/>
              </a:rPr>
              <a:t>Caja pequeña: 5€</a:t>
            </a:r>
          </a:p>
          <a:p>
            <a:pPr indent="-228600" lvl="0" marL="457200" rtl="0">
              <a:spcBef>
                <a:spcPts val="0"/>
              </a:spcBef>
              <a:buFont typeface="Bree Serif"/>
              <a:buChar char="-"/>
            </a:pPr>
            <a:r>
              <a:rPr lang="es">
                <a:latin typeface="Bree Serif"/>
                <a:ea typeface="Bree Serif"/>
                <a:cs typeface="Bree Serif"/>
                <a:sym typeface="Bree Serif"/>
              </a:rPr>
              <a:t>200g: 5.5€</a:t>
            </a:r>
          </a:p>
          <a:p>
            <a:pPr lvl="0" rtl="0">
              <a:spcBef>
                <a:spcPts val="0"/>
              </a:spcBef>
              <a:buNone/>
            </a:pPr>
            <a:r>
              <a:t/>
            </a:r>
            <a:endParaRPr>
              <a:latin typeface="Bree Serif"/>
              <a:ea typeface="Bree Serif"/>
              <a:cs typeface="Bree Serif"/>
              <a:sym typeface="Bree Serif"/>
            </a:endParaRPr>
          </a:p>
          <a:p>
            <a:pPr indent="-228600" lvl="0" marL="457200" rtl="0">
              <a:spcBef>
                <a:spcPts val="0"/>
              </a:spcBef>
              <a:buFont typeface="Bree Serif"/>
              <a:buChar char="+"/>
            </a:pPr>
            <a:r>
              <a:rPr lang="es">
                <a:latin typeface="Bree Serif"/>
                <a:ea typeface="Bree Serif"/>
                <a:cs typeface="Bree Serif"/>
                <a:sym typeface="Bree Serif"/>
              </a:rPr>
              <a:t>Gastos de envío</a:t>
            </a:r>
          </a:p>
        </p:txBody>
      </p:sp>
      <p:sp>
        <p:nvSpPr>
          <p:cNvPr id="143" name="Shape 143"/>
          <p:cNvSpPr txBox="1"/>
          <p:nvPr/>
        </p:nvSpPr>
        <p:spPr>
          <a:xfrm>
            <a:off x="3394675" y="3624175"/>
            <a:ext cx="2552399" cy="640499"/>
          </a:xfrm>
          <a:prstGeom prst="rect">
            <a:avLst/>
          </a:prstGeom>
          <a:noFill/>
          <a:ln>
            <a:noFill/>
          </a:ln>
        </p:spPr>
        <p:txBody>
          <a:bodyPr anchorCtr="0" anchor="t" bIns="91425" lIns="91425" rIns="91425" tIns="91425">
            <a:noAutofit/>
          </a:bodyPr>
          <a:lstStyle/>
          <a:p>
            <a:pPr lvl="0" rtl="0">
              <a:spcBef>
                <a:spcPts val="0"/>
              </a:spcBef>
              <a:buNone/>
            </a:pPr>
            <a:r>
              <a:rPr lang="es">
                <a:latin typeface="Bree Serif"/>
                <a:ea typeface="Bree Serif"/>
                <a:cs typeface="Bree Serif"/>
                <a:sym typeface="Bree Serif"/>
              </a:rPr>
              <a:t>Precio de las alubias: </a:t>
            </a:r>
          </a:p>
          <a:p>
            <a:pPr lvl="0" rtl="0">
              <a:spcBef>
                <a:spcPts val="0"/>
              </a:spcBef>
              <a:buNone/>
            </a:pPr>
            <a:r>
              <a:rPr lang="es">
                <a:latin typeface="Bree Serif"/>
                <a:ea typeface="Bree Serif"/>
                <a:cs typeface="Bree Serif"/>
                <a:sym typeface="Bree Serif"/>
              </a:rPr>
              <a:t>13€/kg + Gastos de envío</a:t>
            </a:r>
          </a:p>
          <a:p>
            <a:pPr lvl="0" rtl="0">
              <a:spcBef>
                <a:spcPts val="0"/>
              </a:spcBef>
              <a:buNone/>
            </a:pPr>
            <a:r>
              <a:t/>
            </a:r>
            <a:endParaRPr>
              <a:latin typeface="Bree Serif"/>
              <a:ea typeface="Bree Serif"/>
              <a:cs typeface="Bree Serif"/>
              <a:sym typeface="Bree Serif"/>
            </a:endParaRPr>
          </a:p>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queso idiazabal</a:t>
            </a:r>
          </a:p>
        </p:txBody>
      </p:sp>
      <p:sp>
        <p:nvSpPr>
          <p:cNvPr id="149" name="Shape 149"/>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50" name="Shape 150"/>
          <p:cNvPicPr preferRelativeResize="0"/>
          <p:nvPr/>
        </p:nvPicPr>
        <p:blipFill>
          <a:blip r:embed="rId3">
            <a:alphaModFix/>
          </a:blip>
          <a:stretch>
            <a:fillRect/>
          </a:stretch>
        </p:blipFill>
        <p:spPr>
          <a:xfrm>
            <a:off x="1124479" y="1505549"/>
            <a:ext cx="3950525" cy="3063324"/>
          </a:xfrm>
          <a:prstGeom prst="rect">
            <a:avLst/>
          </a:prstGeom>
          <a:noFill/>
          <a:ln>
            <a:noFill/>
          </a:ln>
        </p:spPr>
      </p:pic>
      <p:sp>
        <p:nvSpPr>
          <p:cNvPr id="151" name="Shape 151"/>
          <p:cNvSpPr txBox="1"/>
          <p:nvPr/>
        </p:nvSpPr>
        <p:spPr>
          <a:xfrm>
            <a:off x="5728300" y="1522900"/>
            <a:ext cx="2622599" cy="1946099"/>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El queso Idiazabal es una queso elaborado en el País Vasco y en Navarra íntegramente con leche de oveja de las razas Latxa y carranzana.</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20€/kg + Gastos de envío</a:t>
            </a:r>
          </a:p>
          <a:p>
            <a:pPr lvl="0" rtl="0">
              <a:spcBef>
                <a:spcPts val="0"/>
              </a:spcBef>
              <a:buNone/>
            </a:pPr>
            <a:r>
              <a:rPr lang="es" sz="1600">
                <a:latin typeface="Bree Serif"/>
                <a:ea typeface="Bree Serif"/>
                <a:cs typeface="Bree Serif"/>
                <a:sym typeface="Bree Serif"/>
              </a:rPr>
              <a:t>(No es necesario comprar el kg entero)</a:t>
            </a:r>
          </a:p>
          <a:p>
            <a:pPr lvl="0">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una buena botella de txakoli</a:t>
            </a:r>
          </a:p>
        </p:txBody>
      </p:sp>
      <p:pic>
        <p:nvPicPr>
          <p:cNvPr id="157" name="Shape 157"/>
          <p:cNvPicPr preferRelativeResize="0"/>
          <p:nvPr/>
        </p:nvPicPr>
        <p:blipFill>
          <a:blip r:embed="rId3">
            <a:alphaModFix/>
          </a:blip>
          <a:stretch>
            <a:fillRect/>
          </a:stretch>
        </p:blipFill>
        <p:spPr>
          <a:xfrm>
            <a:off x="544625" y="2227950"/>
            <a:ext cx="3211174" cy="1952750"/>
          </a:xfrm>
          <a:prstGeom prst="rect">
            <a:avLst/>
          </a:prstGeom>
          <a:noFill/>
          <a:ln>
            <a:noFill/>
          </a:ln>
        </p:spPr>
      </p:pic>
      <p:sp>
        <p:nvSpPr>
          <p:cNvPr id="158" name="Shape 158"/>
          <p:cNvSpPr txBox="1"/>
          <p:nvPr/>
        </p:nvSpPr>
        <p:spPr>
          <a:xfrm>
            <a:off x="1028700" y="1139850"/>
            <a:ext cx="6597900" cy="800999"/>
          </a:xfrm>
          <a:prstGeom prst="rect">
            <a:avLst/>
          </a:prstGeom>
          <a:noFill/>
          <a:ln>
            <a:noFill/>
          </a:ln>
        </p:spPr>
        <p:txBody>
          <a:bodyPr anchorCtr="0" anchor="t" bIns="91425" lIns="91425" rIns="91425" tIns="91425">
            <a:noAutofit/>
          </a:bodyPr>
          <a:lstStyle/>
          <a:p>
            <a:pPr lvl="0">
              <a:spcBef>
                <a:spcPts val="0"/>
              </a:spcBef>
              <a:buNone/>
            </a:pPr>
            <a:r>
              <a:rPr lang="es">
                <a:latin typeface="Bree Serif"/>
                <a:ea typeface="Bree Serif"/>
                <a:cs typeface="Bree Serif"/>
                <a:sym typeface="Bree Serif"/>
              </a:rPr>
              <a:t>Una estupenda bebida que se acomoda a cualquier situación con un sabor muy personal y propio de aquí.</a:t>
            </a:r>
          </a:p>
        </p:txBody>
      </p:sp>
      <p:sp>
        <p:nvSpPr>
          <p:cNvPr id="159" name="Shape 159"/>
          <p:cNvSpPr txBox="1"/>
          <p:nvPr/>
        </p:nvSpPr>
        <p:spPr>
          <a:xfrm>
            <a:off x="4570975" y="1882825"/>
            <a:ext cx="3716999" cy="2076900"/>
          </a:xfrm>
          <a:prstGeom prst="rect">
            <a:avLst/>
          </a:prstGeom>
          <a:noFill/>
          <a:ln>
            <a:noFill/>
          </a:ln>
        </p:spPr>
        <p:txBody>
          <a:bodyPr anchorCtr="0" anchor="t" bIns="91425" lIns="91425" rIns="91425" tIns="91425">
            <a:noAutofit/>
          </a:bodyPr>
          <a:lstStyle/>
          <a:p>
            <a:pPr lvl="0" rtl="0">
              <a:spcBef>
                <a:spcPts val="0"/>
              </a:spcBef>
              <a:buNone/>
            </a:pPr>
            <a:r>
              <a:rPr lang="es">
                <a:latin typeface="Bree Serif"/>
                <a:ea typeface="Bree Serif"/>
                <a:cs typeface="Bree Serif"/>
                <a:sym typeface="Bree Serif"/>
              </a:rPr>
              <a:t>Precio unidad:</a:t>
            </a:r>
          </a:p>
          <a:p>
            <a:pPr indent="-228600" lvl="0" marL="457200" rtl="0">
              <a:spcBef>
                <a:spcPts val="0"/>
              </a:spcBef>
              <a:buFont typeface="Bree Serif"/>
              <a:buChar char="-"/>
            </a:pPr>
            <a:r>
              <a:rPr lang="es">
                <a:latin typeface="Bree Serif"/>
                <a:ea typeface="Bree Serif"/>
                <a:cs typeface="Bree Serif"/>
                <a:sym typeface="Bree Serif"/>
              </a:rPr>
              <a:t>Astobiza: 8€</a:t>
            </a:r>
          </a:p>
          <a:p>
            <a:pPr indent="-228600" lvl="0" marL="457200" rtl="0">
              <a:spcBef>
                <a:spcPts val="0"/>
              </a:spcBef>
              <a:buFont typeface="Bree Serif"/>
              <a:buChar char="-"/>
            </a:pPr>
            <a:r>
              <a:rPr lang="es">
                <a:latin typeface="Bree Serif"/>
                <a:ea typeface="Bree Serif"/>
                <a:cs typeface="Bree Serif"/>
                <a:sym typeface="Bree Serif"/>
              </a:rPr>
              <a:t>Txomin etxaniz: 8.25€</a:t>
            </a:r>
          </a:p>
          <a:p>
            <a:pPr indent="-228600" lvl="0" marL="457200" rtl="0">
              <a:spcBef>
                <a:spcPts val="0"/>
              </a:spcBef>
              <a:buFont typeface="Bree Serif"/>
              <a:buChar char="-"/>
            </a:pPr>
            <a:r>
              <a:rPr lang="es">
                <a:latin typeface="Bree Serif"/>
                <a:ea typeface="Bree Serif"/>
                <a:cs typeface="Bree Serif"/>
                <a:sym typeface="Bree Serif"/>
              </a:rPr>
              <a:t>Mendigorri: 6€</a:t>
            </a:r>
          </a:p>
          <a:p>
            <a:pPr indent="-228600" lvl="0" marL="457200" rtl="0">
              <a:spcBef>
                <a:spcPts val="0"/>
              </a:spcBef>
              <a:buFont typeface="Bree Serif"/>
              <a:buChar char="-"/>
            </a:pPr>
            <a:r>
              <a:rPr lang="es">
                <a:latin typeface="Bree Serif"/>
                <a:ea typeface="Bree Serif"/>
                <a:cs typeface="Bree Serif"/>
                <a:sym typeface="Bree Serif"/>
              </a:rPr>
              <a:t>Zeruko:  6.5€</a:t>
            </a:r>
          </a:p>
          <a:p>
            <a:pPr indent="-228600" lvl="0" marL="457200" rtl="0">
              <a:spcBef>
                <a:spcPts val="0"/>
              </a:spcBef>
              <a:buFont typeface="Bree Serif"/>
              <a:buChar char="-"/>
            </a:pPr>
            <a:r>
              <a:rPr lang="es">
                <a:latin typeface="Bree Serif"/>
                <a:ea typeface="Bree Serif"/>
                <a:cs typeface="Bree Serif"/>
                <a:sym typeface="Bree Serif"/>
              </a:rPr>
              <a:t>Uriarte:  8€</a:t>
            </a:r>
          </a:p>
          <a:p>
            <a:pPr indent="-228600" lvl="0" marL="457200" rtl="0">
              <a:spcBef>
                <a:spcPts val="0"/>
              </a:spcBef>
              <a:buFont typeface="Bree Serif"/>
              <a:buChar char="-"/>
            </a:pPr>
            <a:r>
              <a:rPr lang="es">
                <a:latin typeface="Bree Serif"/>
                <a:ea typeface="Bree Serif"/>
                <a:cs typeface="Bree Serif"/>
                <a:sym typeface="Bree Serif"/>
              </a:rPr>
              <a:t>Aretxaga: 9.5€</a:t>
            </a:r>
          </a:p>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DELICIOSO PASTEL VASCO</a:t>
            </a:r>
          </a:p>
        </p:txBody>
      </p:sp>
      <p:sp>
        <p:nvSpPr>
          <p:cNvPr id="165" name="Shape 165"/>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66" name="Shape 166"/>
          <p:cNvPicPr preferRelativeResize="0"/>
          <p:nvPr/>
        </p:nvPicPr>
        <p:blipFill>
          <a:blip r:embed="rId3">
            <a:alphaModFix/>
          </a:blip>
          <a:stretch>
            <a:fillRect/>
          </a:stretch>
        </p:blipFill>
        <p:spPr>
          <a:xfrm>
            <a:off x="724450" y="1228662"/>
            <a:ext cx="3399125" cy="3399125"/>
          </a:xfrm>
          <a:prstGeom prst="rect">
            <a:avLst/>
          </a:prstGeom>
          <a:noFill/>
          <a:ln>
            <a:noFill/>
          </a:ln>
        </p:spPr>
      </p:pic>
      <p:sp>
        <p:nvSpPr>
          <p:cNvPr id="167" name="Shape 167"/>
          <p:cNvSpPr txBox="1"/>
          <p:nvPr/>
        </p:nvSpPr>
        <p:spPr>
          <a:xfrm>
            <a:off x="5249900" y="1719350"/>
            <a:ext cx="2500799" cy="2536199"/>
          </a:xfrm>
          <a:prstGeom prst="rect">
            <a:avLst/>
          </a:prstGeom>
          <a:noFill/>
          <a:ln>
            <a:noFill/>
          </a:ln>
        </p:spPr>
        <p:txBody>
          <a:bodyPr anchorCtr="0" anchor="t" bIns="91425" lIns="91425" rIns="91425" tIns="91425">
            <a:noAutofit/>
          </a:bodyPr>
          <a:lstStyle/>
          <a:p>
            <a:pPr lvl="0" rtl="0">
              <a:spcBef>
                <a:spcPts val="0"/>
              </a:spcBef>
              <a:buNone/>
            </a:pPr>
            <a:r>
              <a:rPr lang="es">
                <a:latin typeface="Bree Serif"/>
                <a:ea typeface="Bree Serif"/>
                <a:cs typeface="Bree Serif"/>
                <a:sym typeface="Bree Serif"/>
              </a:rPr>
              <a:t>Un delicioso pastel relleno de crema pastelera (o crema de chocolate) con el que poder disfrutar un magnífico almuerzo. </a:t>
            </a:r>
          </a:p>
          <a:p>
            <a:pPr lvl="0" rtl="0">
              <a:spcBef>
                <a:spcPts val="0"/>
              </a:spcBef>
              <a:buNone/>
            </a:pPr>
            <a:r>
              <a:t/>
            </a:r>
            <a:endParaRPr>
              <a:latin typeface="Bree Serif"/>
              <a:ea typeface="Bree Serif"/>
              <a:cs typeface="Bree Serif"/>
              <a:sym typeface="Bree Serif"/>
            </a:endParaRPr>
          </a:p>
          <a:p>
            <a:pPr lvl="0" rtl="0">
              <a:spcBef>
                <a:spcPts val="0"/>
              </a:spcBef>
              <a:buNone/>
            </a:pPr>
            <a:r>
              <a:rPr lang="es">
                <a:latin typeface="Bree Serif"/>
                <a:ea typeface="Bree Serif"/>
                <a:cs typeface="Bree Serif"/>
                <a:sym typeface="Bree Serif"/>
              </a:rPr>
              <a:t>Precio unidad: </a:t>
            </a:r>
          </a:p>
          <a:p>
            <a:pPr lvl="0">
              <a:spcBef>
                <a:spcPts val="0"/>
              </a:spcBef>
              <a:buNone/>
            </a:pPr>
            <a:r>
              <a:rPr lang="es">
                <a:latin typeface="Bree Serif"/>
                <a:ea typeface="Bree Serif"/>
                <a:cs typeface="Bree Serif"/>
                <a:sym typeface="Bree Serif"/>
              </a:rPr>
              <a:t>12.5€ + Gastos de envío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PELOTA VASCA</a:t>
            </a:r>
          </a:p>
        </p:txBody>
      </p:sp>
      <p:sp>
        <p:nvSpPr>
          <p:cNvPr id="173" name="Shape 173"/>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74" name="Shape 174"/>
          <p:cNvPicPr preferRelativeResize="0"/>
          <p:nvPr/>
        </p:nvPicPr>
        <p:blipFill>
          <a:blip r:embed="rId3">
            <a:alphaModFix/>
          </a:blip>
          <a:stretch>
            <a:fillRect/>
          </a:stretch>
        </p:blipFill>
        <p:spPr>
          <a:xfrm>
            <a:off x="391500" y="1410687"/>
            <a:ext cx="5044849" cy="2942825"/>
          </a:xfrm>
          <a:prstGeom prst="rect">
            <a:avLst/>
          </a:prstGeom>
          <a:noFill/>
          <a:ln>
            <a:noFill/>
          </a:ln>
        </p:spPr>
      </p:pic>
      <p:sp>
        <p:nvSpPr>
          <p:cNvPr id="175" name="Shape 175"/>
          <p:cNvSpPr txBox="1"/>
          <p:nvPr/>
        </p:nvSpPr>
        <p:spPr>
          <a:xfrm>
            <a:off x="5872875" y="840475"/>
            <a:ext cx="2492700" cy="2536199"/>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Como sabréis la pelota vasca es una tradición muy antigua que aún se practica y se ha extendido por diversos países. </a:t>
            </a:r>
            <a:r>
              <a:rPr lang="es" sz="1600">
                <a:highlight>
                  <a:srgbClr val="FFFFFF"/>
                </a:highlight>
                <a:latin typeface="Bree Serif"/>
                <a:ea typeface="Bree Serif"/>
                <a:cs typeface="Bree Serif"/>
                <a:sym typeface="Bree Serif"/>
              </a:rPr>
              <a:t>¿</a:t>
            </a:r>
            <a:r>
              <a:rPr lang="es" sz="1600">
                <a:latin typeface="Bree Serif"/>
                <a:ea typeface="Bree Serif"/>
                <a:cs typeface="Bree Serif"/>
                <a:sym typeface="Bree Serif"/>
              </a:rPr>
              <a:t>Dónde vais a encontrar una pelota más auténtica</a:t>
            </a:r>
            <a:r>
              <a:rPr lang="es" sz="1600">
                <a:highlight>
                  <a:srgbClr val="FFFFFF"/>
                </a:highlight>
                <a:latin typeface="Bree Serif"/>
                <a:ea typeface="Bree Serif"/>
                <a:cs typeface="Bree Serif"/>
                <a:sym typeface="Bree Serif"/>
              </a:rPr>
              <a:t>?</a:t>
            </a:r>
          </a:p>
          <a:p>
            <a:pPr lvl="0" rtl="0">
              <a:spcBef>
                <a:spcPts val="0"/>
              </a:spcBef>
              <a:buNone/>
            </a:pPr>
            <a:r>
              <a:t/>
            </a:r>
            <a:endParaRPr sz="1600">
              <a:highlight>
                <a:srgbClr val="FFFFFF"/>
              </a:highlight>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a:t>
            </a:r>
          </a:p>
          <a:p>
            <a:pPr lvl="0" rtl="0">
              <a:spcBef>
                <a:spcPts val="0"/>
              </a:spcBef>
              <a:buNone/>
            </a:pPr>
            <a:r>
              <a:rPr lang="es" sz="1600">
                <a:latin typeface="Bree Serif"/>
                <a:ea typeface="Bree Serif"/>
                <a:cs typeface="Bree Serif"/>
                <a:sym typeface="Bree Serif"/>
              </a:rPr>
              <a:t>15€ + Gastos de envío</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-Pelota profesional: </a:t>
            </a:r>
          </a:p>
          <a:p>
            <a:pPr lvl="0" rtl="0">
              <a:spcBef>
                <a:spcPts val="0"/>
              </a:spcBef>
              <a:buNone/>
            </a:pPr>
            <a:r>
              <a:rPr lang="es" sz="1600">
                <a:latin typeface="Bree Serif"/>
                <a:ea typeface="Bree Serif"/>
                <a:cs typeface="Bree Serif"/>
                <a:sym typeface="Bree Serif"/>
              </a:rPr>
              <a:t>26€ + Gastos de envío</a:t>
            </a:r>
          </a:p>
          <a:p>
            <a:pPr lvl="0">
              <a:spcBef>
                <a:spcPts val="0"/>
              </a:spcBef>
              <a:buNone/>
            </a:pPr>
            <a:r>
              <a:t/>
            </a:r>
            <a:endParaRPr sz="1600">
              <a:latin typeface="Bree Serif"/>
              <a:ea typeface="Bree Serif"/>
              <a:cs typeface="Bree Serif"/>
              <a:sym typeface="Bree Serif"/>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pulseras con chapas de lata </a:t>
            </a:r>
          </a:p>
        </p:txBody>
      </p:sp>
      <p:sp>
        <p:nvSpPr>
          <p:cNvPr id="63" name="Shape 63"/>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rPr lang="es"/>
              <a:t> </a:t>
            </a:r>
          </a:p>
        </p:txBody>
      </p:sp>
      <p:pic>
        <p:nvPicPr>
          <p:cNvPr id="64" name="Shape 64"/>
          <p:cNvPicPr preferRelativeResize="0"/>
          <p:nvPr/>
        </p:nvPicPr>
        <p:blipFill rotWithShape="1">
          <a:blip r:embed="rId3">
            <a:alphaModFix/>
          </a:blip>
          <a:srcRect b="0" l="0" r="0" t="0"/>
          <a:stretch/>
        </p:blipFill>
        <p:spPr>
          <a:xfrm>
            <a:off x="139950" y="1268537"/>
            <a:ext cx="4354249" cy="3260463"/>
          </a:xfrm>
          <a:prstGeom prst="rect">
            <a:avLst/>
          </a:prstGeom>
          <a:noFill/>
          <a:ln>
            <a:noFill/>
          </a:ln>
        </p:spPr>
      </p:pic>
      <p:sp>
        <p:nvSpPr>
          <p:cNvPr id="65" name="Shape 65"/>
          <p:cNvSpPr txBox="1"/>
          <p:nvPr/>
        </p:nvSpPr>
        <p:spPr>
          <a:xfrm>
            <a:off x="5354725" y="1886725"/>
            <a:ext cx="3154799" cy="1754099"/>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Pulseras hechas con chapas de lata y con un lazo de color el cual podrá ser elegido por el cliente.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a:spcBef>
                <a:spcPts val="0"/>
              </a:spcBef>
              <a:buNone/>
            </a:pPr>
            <a:r>
              <a:rPr lang="es" sz="1600">
                <a:latin typeface="Bree Serif"/>
                <a:ea typeface="Bree Serif"/>
                <a:cs typeface="Bree Serif"/>
                <a:sym typeface="Bree Serif"/>
              </a:rPr>
              <a:t>0.5€ + Gastos de envío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pulseras con gomas</a:t>
            </a:r>
          </a:p>
        </p:txBody>
      </p:sp>
      <p:sp>
        <p:nvSpPr>
          <p:cNvPr id="71" name="Shape 71"/>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72" name="Shape 72"/>
          <p:cNvPicPr preferRelativeResize="0"/>
          <p:nvPr/>
        </p:nvPicPr>
        <p:blipFill>
          <a:blip r:embed="rId3">
            <a:alphaModFix/>
          </a:blip>
          <a:stretch>
            <a:fillRect/>
          </a:stretch>
        </p:blipFill>
        <p:spPr>
          <a:xfrm>
            <a:off x="311700" y="1228675"/>
            <a:ext cx="4677224" cy="2954449"/>
          </a:xfrm>
          <a:prstGeom prst="rect">
            <a:avLst/>
          </a:prstGeom>
          <a:noFill/>
          <a:ln>
            <a:noFill/>
          </a:ln>
        </p:spPr>
      </p:pic>
      <p:sp>
        <p:nvSpPr>
          <p:cNvPr id="73" name="Shape 73"/>
          <p:cNvSpPr txBox="1"/>
          <p:nvPr/>
        </p:nvSpPr>
        <p:spPr>
          <a:xfrm>
            <a:off x="5409700" y="1743125"/>
            <a:ext cx="3323099" cy="1829100"/>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Pulseras hechas con gomas de colores. Ideales para lucirlas en verano. </a:t>
            </a:r>
          </a:p>
          <a:p>
            <a:pPr lvl="0" rtl="0">
              <a:spcBef>
                <a:spcPts val="0"/>
              </a:spcBef>
              <a:buNone/>
            </a:pPr>
            <a:r>
              <a:rPr lang="es" sz="1600">
                <a:latin typeface="Bree Serif"/>
                <a:ea typeface="Bree Serif"/>
                <a:cs typeface="Bree Serif"/>
                <a:sym typeface="Bree Serif"/>
              </a:rPr>
              <a:t>Los colores podrán ser elegidos a su gusto.</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rtl="0">
              <a:spcBef>
                <a:spcPts val="0"/>
              </a:spcBef>
              <a:buNone/>
            </a:pPr>
            <a:r>
              <a:rPr lang="es" sz="1600">
                <a:latin typeface="Bree Serif"/>
                <a:ea typeface="Bree Serif"/>
                <a:cs typeface="Bree Serif"/>
                <a:sym typeface="Bree Serif"/>
              </a:rPr>
              <a:t>0.75€ + Gastos de envío  ó</a:t>
            </a:r>
          </a:p>
          <a:p>
            <a:pPr lvl="0" rtl="0">
              <a:spcBef>
                <a:spcPts val="0"/>
              </a:spcBef>
              <a:buNone/>
            </a:pPr>
            <a:r>
              <a:rPr lang="es" sz="1600">
                <a:latin typeface="Bree Serif"/>
                <a:ea typeface="Bree Serif"/>
                <a:cs typeface="Bree Serif"/>
                <a:sym typeface="Bree Serif"/>
              </a:rPr>
              <a:t>2 pulseras x 1€ + Gastos de envío</a:t>
            </a:r>
          </a:p>
          <a:p>
            <a:pPr lvl="0" rtl="0">
              <a:spcBef>
                <a:spcPts val="0"/>
              </a:spcBef>
              <a:buNone/>
            </a:pPr>
            <a:r>
              <a:t/>
            </a:r>
            <a:endParaRPr sz="1600">
              <a:latin typeface="Bree Serif"/>
              <a:ea typeface="Bree Serif"/>
              <a:cs typeface="Bree Serif"/>
              <a:sym typeface="Bree Serif"/>
            </a:endParaRPr>
          </a:p>
          <a:p>
            <a:pPr lvl="0">
              <a:spcBef>
                <a:spcPts val="0"/>
              </a:spcBef>
              <a:buNone/>
            </a:pPr>
            <a:r>
              <a:t/>
            </a:r>
            <a:endParaRPr sz="1600">
              <a:latin typeface="Bree Serif"/>
              <a:ea typeface="Bree Serif"/>
              <a:cs typeface="Bree Serif"/>
              <a:sym typeface="Bree Serif"/>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soporte para móviles </a:t>
            </a:r>
          </a:p>
        </p:txBody>
      </p:sp>
      <p:sp>
        <p:nvSpPr>
          <p:cNvPr id="79" name="Shape 79"/>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80" name="Shape 80"/>
          <p:cNvPicPr preferRelativeResize="0"/>
          <p:nvPr/>
        </p:nvPicPr>
        <p:blipFill>
          <a:blip r:embed="rId3">
            <a:alphaModFix/>
          </a:blip>
          <a:stretch>
            <a:fillRect/>
          </a:stretch>
        </p:blipFill>
        <p:spPr>
          <a:xfrm>
            <a:off x="2083100" y="2915706"/>
            <a:ext cx="3173699" cy="1653167"/>
          </a:xfrm>
          <a:prstGeom prst="rect">
            <a:avLst/>
          </a:prstGeom>
          <a:noFill/>
          <a:ln>
            <a:noFill/>
          </a:ln>
        </p:spPr>
      </p:pic>
      <p:pic>
        <p:nvPicPr>
          <p:cNvPr id="81" name="Shape 81"/>
          <p:cNvPicPr preferRelativeResize="0"/>
          <p:nvPr/>
        </p:nvPicPr>
        <p:blipFill>
          <a:blip r:embed="rId4">
            <a:alphaModFix/>
          </a:blip>
          <a:stretch>
            <a:fillRect/>
          </a:stretch>
        </p:blipFill>
        <p:spPr>
          <a:xfrm>
            <a:off x="311700" y="1228675"/>
            <a:ext cx="3037149" cy="1578425"/>
          </a:xfrm>
          <a:prstGeom prst="rect">
            <a:avLst/>
          </a:prstGeom>
          <a:noFill/>
          <a:ln>
            <a:noFill/>
          </a:ln>
        </p:spPr>
      </p:pic>
      <p:sp>
        <p:nvSpPr>
          <p:cNvPr id="82" name="Shape 82"/>
          <p:cNvSpPr txBox="1"/>
          <p:nvPr/>
        </p:nvSpPr>
        <p:spPr>
          <a:xfrm>
            <a:off x="5658600" y="1228681"/>
            <a:ext cx="3173699" cy="1862699"/>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Soporte para móviles hecho con tubo de papel higiénico, es decir, totalmente reciclado. El color del mismo podrá ser elegido por el cliente.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a:spcBef>
                <a:spcPts val="0"/>
              </a:spcBef>
              <a:buNone/>
            </a:pPr>
            <a:r>
              <a:rPr lang="es" sz="1600">
                <a:latin typeface="Bree Serif"/>
                <a:ea typeface="Bree Serif"/>
                <a:cs typeface="Bree Serif"/>
                <a:sym typeface="Bree Serif"/>
              </a:rPr>
              <a:t>2.5 € + Gastos de envío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ovejita</a:t>
            </a:r>
          </a:p>
        </p:txBody>
      </p:sp>
      <p:sp>
        <p:nvSpPr>
          <p:cNvPr id="88" name="Shape 88"/>
          <p:cNvSpPr txBox="1"/>
          <p:nvPr>
            <p:ph idx="1" type="body"/>
          </p:nvPr>
        </p:nvSpPr>
        <p:spPr>
          <a:xfrm>
            <a:off x="311700" y="1228675"/>
            <a:ext cx="3887099" cy="3227999"/>
          </a:xfrm>
          <a:prstGeom prst="rect">
            <a:avLst/>
          </a:prstGeom>
        </p:spPr>
        <p:txBody>
          <a:bodyPr anchorCtr="0" anchor="t" bIns="91425" lIns="91425" rIns="91425" tIns="91425">
            <a:noAutofit/>
          </a:bodyPr>
          <a:lstStyle/>
          <a:p>
            <a:pPr lvl="0">
              <a:spcBef>
                <a:spcPts val="0"/>
              </a:spcBef>
              <a:buNone/>
            </a:pPr>
            <a:r>
              <a:t/>
            </a:r>
            <a:endParaRPr/>
          </a:p>
        </p:txBody>
      </p:sp>
      <p:pic>
        <p:nvPicPr>
          <p:cNvPr id="89" name="Shape 89"/>
          <p:cNvPicPr preferRelativeResize="0"/>
          <p:nvPr/>
        </p:nvPicPr>
        <p:blipFill>
          <a:blip r:embed="rId3">
            <a:alphaModFix/>
          </a:blip>
          <a:stretch>
            <a:fillRect/>
          </a:stretch>
        </p:blipFill>
        <p:spPr>
          <a:xfrm>
            <a:off x="311700" y="2040723"/>
            <a:ext cx="4403423" cy="2415949"/>
          </a:xfrm>
          <a:prstGeom prst="rect">
            <a:avLst/>
          </a:prstGeom>
          <a:noFill/>
          <a:ln>
            <a:noFill/>
          </a:ln>
        </p:spPr>
      </p:pic>
      <p:sp>
        <p:nvSpPr>
          <p:cNvPr id="90" name="Shape 90"/>
          <p:cNvSpPr txBox="1"/>
          <p:nvPr/>
        </p:nvSpPr>
        <p:spPr>
          <a:xfrm>
            <a:off x="5237925" y="1451175"/>
            <a:ext cx="3443399" cy="1571400"/>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Ovejita hecha con bastoncillos y pinzas, ideal para niñas o niños pequeños . Objeto con el que podrán usar a modo de granja junto con los productos de la siguiente diapositiva. </a:t>
            </a:r>
          </a:p>
          <a:p>
            <a:pPr lvl="0" rtl="0">
              <a:spcBef>
                <a:spcPts val="0"/>
              </a:spcBef>
              <a:buNone/>
            </a:pPr>
            <a:r>
              <a:rPr lang="es" sz="1600">
                <a:latin typeface="Bree Serif"/>
                <a:ea typeface="Bree Serif"/>
                <a:cs typeface="Bree Serif"/>
                <a:sym typeface="Bree Serif"/>
              </a:rPr>
              <a:t>El color del lazo podrá ser elegido por el cliente.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a:spcBef>
                <a:spcPts val="0"/>
              </a:spcBef>
              <a:buNone/>
            </a:pPr>
            <a:r>
              <a:rPr lang="es" sz="1600">
                <a:latin typeface="Bree Serif"/>
                <a:ea typeface="Bree Serif"/>
                <a:cs typeface="Bree Serif"/>
                <a:sym typeface="Bree Serif"/>
              </a:rPr>
              <a:t>3.50€ + Gastos de envío</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animales de cartón</a:t>
            </a:r>
          </a:p>
        </p:txBody>
      </p:sp>
      <p:sp>
        <p:nvSpPr>
          <p:cNvPr id="96" name="Shape 96"/>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97" name="Shape 97"/>
          <p:cNvPicPr preferRelativeResize="0"/>
          <p:nvPr/>
        </p:nvPicPr>
        <p:blipFill>
          <a:blip r:embed="rId3">
            <a:alphaModFix/>
          </a:blip>
          <a:stretch>
            <a:fillRect/>
          </a:stretch>
        </p:blipFill>
        <p:spPr>
          <a:xfrm>
            <a:off x="458300" y="1516148"/>
            <a:ext cx="5198999" cy="2906750"/>
          </a:xfrm>
          <a:prstGeom prst="rect">
            <a:avLst/>
          </a:prstGeom>
          <a:noFill/>
          <a:ln>
            <a:noFill/>
          </a:ln>
        </p:spPr>
      </p:pic>
      <p:sp>
        <p:nvSpPr>
          <p:cNvPr id="98" name="Shape 98"/>
          <p:cNvSpPr txBox="1"/>
          <p:nvPr/>
        </p:nvSpPr>
        <p:spPr>
          <a:xfrm>
            <a:off x="6027925" y="1451175"/>
            <a:ext cx="2713500" cy="2906700"/>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Animales hechos con tubo de papel higiénico reciclado, ideal para niñas o niños pequeños . Objetos con los que podrán usar a modo de granja junto con la ovejita de la anterior diapositiva.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a:spcBef>
                <a:spcPts val="0"/>
              </a:spcBef>
              <a:buNone/>
            </a:pPr>
            <a:r>
              <a:rPr lang="es" sz="1600">
                <a:latin typeface="Bree Serif"/>
                <a:ea typeface="Bree Serif"/>
                <a:cs typeface="Bree Serif"/>
                <a:sym typeface="Bree Serif"/>
              </a:rPr>
              <a:t>3.5€ + Gastos de envío</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adornos en diferentes colores </a:t>
            </a:r>
          </a:p>
        </p:txBody>
      </p:sp>
      <p:sp>
        <p:nvSpPr>
          <p:cNvPr id="104" name="Shape 104"/>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05" name="Shape 105"/>
          <p:cNvPicPr preferRelativeResize="0"/>
          <p:nvPr/>
        </p:nvPicPr>
        <p:blipFill>
          <a:blip r:embed="rId3">
            <a:alphaModFix/>
          </a:blip>
          <a:stretch>
            <a:fillRect/>
          </a:stretch>
        </p:blipFill>
        <p:spPr>
          <a:xfrm>
            <a:off x="311700" y="1228675"/>
            <a:ext cx="5828726" cy="3340200"/>
          </a:xfrm>
          <a:prstGeom prst="rect">
            <a:avLst/>
          </a:prstGeom>
          <a:noFill/>
          <a:ln>
            <a:noFill/>
          </a:ln>
        </p:spPr>
      </p:pic>
      <p:sp>
        <p:nvSpPr>
          <p:cNvPr id="106" name="Shape 106"/>
          <p:cNvSpPr txBox="1"/>
          <p:nvPr/>
        </p:nvSpPr>
        <p:spPr>
          <a:xfrm>
            <a:off x="6345675" y="1325700"/>
            <a:ext cx="2627699" cy="2644800"/>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Adornos hechos con papel reciclado con los que podréis asombrar a los vuestros. El color, el cual será elegido por el cliente, puede variar, así que pueden ser adornos navideños, de san Valentín, como de cumpleaños.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a:spcBef>
                <a:spcPts val="0"/>
              </a:spcBef>
              <a:buNone/>
            </a:pPr>
            <a:r>
              <a:rPr lang="es" sz="1600">
                <a:latin typeface="Bree Serif"/>
                <a:ea typeface="Bree Serif"/>
                <a:cs typeface="Bree Serif"/>
                <a:sym typeface="Bree Serif"/>
              </a:rPr>
              <a:t>1€ + Gastos de envío</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pulseras y collares tradicionales (varían)</a:t>
            </a:r>
          </a:p>
        </p:txBody>
      </p:sp>
      <p:sp>
        <p:nvSpPr>
          <p:cNvPr id="112" name="Shape 112"/>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13" name="Shape 113"/>
          <p:cNvPicPr preferRelativeResize="0"/>
          <p:nvPr/>
        </p:nvPicPr>
        <p:blipFill>
          <a:blip r:embed="rId3">
            <a:alphaModFix/>
          </a:blip>
          <a:stretch>
            <a:fillRect/>
          </a:stretch>
        </p:blipFill>
        <p:spPr>
          <a:xfrm>
            <a:off x="311700" y="2473637"/>
            <a:ext cx="1994175" cy="2095236"/>
          </a:xfrm>
          <a:prstGeom prst="rect">
            <a:avLst/>
          </a:prstGeom>
          <a:noFill/>
          <a:ln>
            <a:noFill/>
          </a:ln>
        </p:spPr>
      </p:pic>
      <p:pic>
        <p:nvPicPr>
          <p:cNvPr id="114" name="Shape 114"/>
          <p:cNvPicPr preferRelativeResize="0"/>
          <p:nvPr/>
        </p:nvPicPr>
        <p:blipFill>
          <a:blip r:embed="rId4">
            <a:alphaModFix/>
          </a:blip>
          <a:stretch>
            <a:fillRect/>
          </a:stretch>
        </p:blipFill>
        <p:spPr>
          <a:xfrm>
            <a:off x="522825" y="1184250"/>
            <a:ext cx="3240092" cy="1199000"/>
          </a:xfrm>
          <a:prstGeom prst="rect">
            <a:avLst/>
          </a:prstGeom>
          <a:noFill/>
          <a:ln>
            <a:noFill/>
          </a:ln>
        </p:spPr>
      </p:pic>
      <p:pic>
        <p:nvPicPr>
          <p:cNvPr id="115" name="Shape 115"/>
          <p:cNvPicPr preferRelativeResize="0"/>
          <p:nvPr/>
        </p:nvPicPr>
        <p:blipFill>
          <a:blip r:embed="rId5">
            <a:alphaModFix/>
          </a:blip>
          <a:stretch>
            <a:fillRect/>
          </a:stretch>
        </p:blipFill>
        <p:spPr>
          <a:xfrm>
            <a:off x="3890250" y="2339450"/>
            <a:ext cx="1199000" cy="1199000"/>
          </a:xfrm>
          <a:prstGeom prst="rect">
            <a:avLst/>
          </a:prstGeom>
          <a:noFill/>
          <a:ln>
            <a:noFill/>
          </a:ln>
        </p:spPr>
      </p:pic>
      <p:pic>
        <p:nvPicPr>
          <p:cNvPr id="116" name="Shape 116"/>
          <p:cNvPicPr preferRelativeResize="0"/>
          <p:nvPr/>
        </p:nvPicPr>
        <p:blipFill>
          <a:blip r:embed="rId6">
            <a:alphaModFix/>
          </a:blip>
          <a:stretch>
            <a:fillRect/>
          </a:stretch>
        </p:blipFill>
        <p:spPr>
          <a:xfrm>
            <a:off x="2269500" y="3586124"/>
            <a:ext cx="1994176" cy="836774"/>
          </a:xfrm>
          <a:prstGeom prst="rect">
            <a:avLst/>
          </a:prstGeom>
          <a:noFill/>
          <a:ln>
            <a:noFill/>
          </a:ln>
        </p:spPr>
      </p:pic>
      <p:sp>
        <p:nvSpPr>
          <p:cNvPr id="117" name="Shape 117"/>
          <p:cNvSpPr txBox="1"/>
          <p:nvPr/>
        </p:nvSpPr>
        <p:spPr>
          <a:xfrm>
            <a:off x="5404975" y="1228675"/>
            <a:ext cx="3574499" cy="2203499"/>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Pulseras tradicionales vascas (de Bilbao si tienen el símbolo de la baldosa) y collares con el lauburu. Bonitos recuerdos de Euskadi y un accesorio indispensable si os acercáis y vais a la Aste Nagusia de Bilbao.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Estos productos varían, ya que son muy similares, pero depende de la provincia se diferencian.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De 3€ a 5€ (dependiendo de la calidad) + Gastos de envío</a:t>
            </a:r>
          </a:p>
          <a:p>
            <a:pPr lvl="0">
              <a:spcBef>
                <a:spcPts val="0"/>
              </a:spcBef>
              <a:buNone/>
            </a:pPr>
            <a:r>
              <a:t/>
            </a:r>
            <a:endParaRPr sz="1600">
              <a:latin typeface="Bree Serif"/>
              <a:ea typeface="Bree Serif"/>
              <a:cs typeface="Bree Serif"/>
              <a:sym typeface="Bree Serif"/>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s"/>
              <a:t>postales de euskadi</a:t>
            </a:r>
          </a:p>
        </p:txBody>
      </p:sp>
      <p:sp>
        <p:nvSpPr>
          <p:cNvPr id="123" name="Shape 123"/>
          <p:cNvSpPr txBox="1"/>
          <p:nvPr>
            <p:ph idx="1" type="body"/>
          </p:nvPr>
        </p:nvSpPr>
        <p:spPr>
          <a:xfrm>
            <a:off x="311700" y="1228675"/>
            <a:ext cx="8520599" cy="3340199"/>
          </a:xfrm>
          <a:prstGeom prst="rect">
            <a:avLst/>
          </a:prstGeom>
        </p:spPr>
        <p:txBody>
          <a:bodyPr anchorCtr="0" anchor="t" bIns="91425" lIns="91425" rIns="91425" tIns="91425">
            <a:noAutofit/>
          </a:bodyPr>
          <a:lstStyle/>
          <a:p>
            <a:pPr lvl="0">
              <a:spcBef>
                <a:spcPts val="0"/>
              </a:spcBef>
              <a:buNone/>
            </a:pPr>
            <a:r>
              <a:t/>
            </a:r>
            <a:endParaRPr/>
          </a:p>
        </p:txBody>
      </p:sp>
      <p:pic>
        <p:nvPicPr>
          <p:cNvPr id="124" name="Shape 124"/>
          <p:cNvPicPr preferRelativeResize="0"/>
          <p:nvPr/>
        </p:nvPicPr>
        <p:blipFill rotWithShape="1">
          <a:blip r:embed="rId3">
            <a:alphaModFix/>
          </a:blip>
          <a:srcRect b="8994" l="0" r="4470" t="7567"/>
          <a:stretch/>
        </p:blipFill>
        <p:spPr>
          <a:xfrm>
            <a:off x="140800" y="962075"/>
            <a:ext cx="4854699" cy="3999573"/>
          </a:xfrm>
          <a:prstGeom prst="rect">
            <a:avLst/>
          </a:prstGeom>
          <a:noFill/>
          <a:ln>
            <a:noFill/>
          </a:ln>
        </p:spPr>
      </p:pic>
      <p:sp>
        <p:nvSpPr>
          <p:cNvPr id="125" name="Shape 125"/>
          <p:cNvSpPr txBox="1"/>
          <p:nvPr/>
        </p:nvSpPr>
        <p:spPr>
          <a:xfrm>
            <a:off x="5656450" y="1480975"/>
            <a:ext cx="2706599" cy="2844299"/>
          </a:xfrm>
          <a:prstGeom prst="rect">
            <a:avLst/>
          </a:prstGeom>
          <a:noFill/>
          <a:ln>
            <a:noFill/>
          </a:ln>
        </p:spPr>
        <p:txBody>
          <a:bodyPr anchorCtr="0" anchor="t" bIns="91425" lIns="91425" rIns="91425" tIns="91425">
            <a:noAutofit/>
          </a:bodyPr>
          <a:lstStyle/>
          <a:p>
            <a:pPr lvl="0" rtl="0">
              <a:spcBef>
                <a:spcPts val="0"/>
              </a:spcBef>
              <a:buNone/>
            </a:pPr>
            <a:r>
              <a:rPr lang="es" sz="1600">
                <a:latin typeface="Bree Serif"/>
                <a:ea typeface="Bree Serif"/>
                <a:cs typeface="Bree Serif"/>
                <a:sym typeface="Bree Serif"/>
              </a:rPr>
              <a:t>Postales de recuerdo de Euskadi para obtener un bonito recuerdo.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Estos productos varían, ya que son muy similares, pero depende de la provincia se diferencian. </a:t>
            </a:r>
          </a:p>
          <a:p>
            <a:pPr lvl="0" rtl="0">
              <a:spcBef>
                <a:spcPts val="0"/>
              </a:spcBef>
              <a:buNone/>
            </a:pPr>
            <a:r>
              <a:t/>
            </a:r>
            <a:endParaRPr sz="1600">
              <a:latin typeface="Bree Serif"/>
              <a:ea typeface="Bree Serif"/>
              <a:cs typeface="Bree Serif"/>
              <a:sym typeface="Bree Serif"/>
            </a:endParaRPr>
          </a:p>
          <a:p>
            <a:pPr lvl="0" rtl="0">
              <a:spcBef>
                <a:spcPts val="0"/>
              </a:spcBef>
              <a:buNone/>
            </a:pPr>
            <a:r>
              <a:rPr lang="es" sz="1600">
                <a:latin typeface="Bree Serif"/>
                <a:ea typeface="Bree Serif"/>
                <a:cs typeface="Bree Serif"/>
                <a:sym typeface="Bree Serif"/>
              </a:rPr>
              <a:t>Precio unidad: </a:t>
            </a:r>
          </a:p>
          <a:p>
            <a:pPr lvl="0" rtl="0">
              <a:spcBef>
                <a:spcPts val="0"/>
              </a:spcBef>
              <a:buNone/>
            </a:pPr>
            <a:r>
              <a:rPr lang="es" sz="1600">
                <a:latin typeface="Bree Serif"/>
                <a:ea typeface="Bree Serif"/>
                <a:cs typeface="Bree Serif"/>
                <a:sym typeface="Bree Serif"/>
              </a:rPr>
              <a:t>0.5€ + Gastos de envío</a:t>
            </a:r>
          </a:p>
          <a:p>
            <a:pPr lvl="0">
              <a:spcBef>
                <a:spcPts val="0"/>
              </a:spcBef>
              <a:buNone/>
            </a:pPr>
            <a:r>
              <a:t/>
            </a:r>
            <a:endParaRPr sz="1600">
              <a:latin typeface="Bree Serif"/>
              <a:ea typeface="Bree Serif"/>
              <a:cs typeface="Bree Serif"/>
              <a:sym typeface="Bree Serif"/>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