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289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ECFBD88-21BF-456C-9B23-1D7310841954}" type="datetimeFigureOut">
              <a:rPr lang="es-ES"/>
              <a:pPr>
                <a:defRPr/>
              </a:pPr>
              <a:t>22/03/2016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BD2792C-8D76-4F9B-A695-1571F7F2DC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277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05B307-8C5E-41F2-94A3-98A67BD92A73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94E4A8-DD21-4907-A6CE-292810FF31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3297BE-725A-4298-9C99-3C06D49F6416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5696D6-C447-48C3-A525-EE0347F8ED33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6B6CC-9911-424C-9CDD-742290ECEF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D3A813-0CF9-4362-B03F-14666CD69CA0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38A1F8-EADE-4F24-BD56-2FE180C75C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screen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C42B93-6FE3-4FF6-B0FE-DA4B42EF8822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6F0C9-00A5-4F57-BE41-AB7AD9352C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screen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7212B-BB66-42D7-81AE-54D8689C0D41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723B7C-53CE-481E-94E5-C59A960121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screen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72B198-164D-436F-BBF0-98A6595685A1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A90B0E-CAD7-4E25-8EC8-495006B9D11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C4F15-AB68-41E5-966E-A0F0AF7F23EB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4B2F9-A037-4EF4-B9AA-D846823BF6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C63573-7EB4-4022-8BBD-AD9DD3D59973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C1F22C-0F23-479E-A9DE-BE17671548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469094-3D8B-414B-AECE-E5A6EA7240D5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EC868A-21C3-4F47-BC96-41A1E5120D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65890B-E7B3-4407-ADF6-0B07C9DE3225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E25F7C-F760-4681-AB35-00ECA4D006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1E7FCA-9313-4762-8B5E-F3822BADAAB3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87A029-3125-4EB6-9509-6C9ABA70F8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1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E015DB-8AEE-49BF-9973-135D6BF38977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CD11CB-D484-476F-8A04-ABA5305227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B1CD6-BECE-4848-8402-EDDBAD1B8391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B67B2-B7BC-45C7-AF04-4630529F0D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96C084-9436-4FE9-BFA0-472D8F5D92C2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2A5A30-A3EF-4C31-91A2-AEE87DA4D8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BF8F2F-E6CA-419D-87CC-AFC66BF403C6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D40085-FF54-4099-B057-26608B9A1D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3AB98C-C3C9-45C5-9B1F-E2B788AA8086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208F23-5921-424E-B349-5CC211E3C5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9C670B-FA63-4145-A9F3-7429316F119F}" type="datetimeFigureOut">
              <a:rPr lang="en-US"/>
              <a:pPr>
                <a:defRPr/>
              </a:pPr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D06443-FB73-46AA-81D8-CABB754643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4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6610" y="251821"/>
            <a:ext cx="6762749" cy="1641273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CATÁLOGO</a:t>
            </a:r>
            <a:endParaRPr lang="es-ES" sz="9600" dirty="0">
              <a:ea typeface="+mj-ea"/>
              <a:cs typeface="+mj-cs"/>
            </a:endParaRPr>
          </a:p>
        </p:txBody>
      </p:sp>
      <p:sp>
        <p:nvSpPr>
          <p:cNvPr id="18435" name="Subtítulo 2"/>
          <p:cNvSpPr>
            <a:spLocks noGrp="1"/>
          </p:cNvSpPr>
          <p:nvPr>
            <p:ph type="subTitle" idx="1"/>
          </p:nvPr>
        </p:nvSpPr>
        <p:spPr>
          <a:xfrm>
            <a:off x="2060575" y="4481513"/>
            <a:ext cx="6762750" cy="1752600"/>
          </a:xfrm>
        </p:spPr>
        <p:txBody>
          <a:bodyPr/>
          <a:lstStyle/>
          <a:p>
            <a:pPr eaLnBrk="1" hangingPunct="1"/>
            <a:endParaRPr lang="es-ES" sz="3200" smtClean="0"/>
          </a:p>
          <a:p>
            <a:pPr eaLnBrk="1" hangingPunct="1"/>
            <a:endParaRPr lang="es-ES" sz="3200" smtClean="0"/>
          </a:p>
        </p:txBody>
      </p:sp>
      <p:pic>
        <p:nvPicPr>
          <p:cNvPr id="18436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792413"/>
            <a:ext cx="3327400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0412" y="270620"/>
            <a:ext cx="4114800" cy="763278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Fabada Asturiana.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fabes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l="612" r="612"/>
          <a:stretch>
            <a:fillRect/>
          </a:stretch>
        </p:blipFill>
        <p:spPr/>
      </p:pic>
      <p:sp>
        <p:nvSpPr>
          <p:cNvPr id="27652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3810000"/>
          </a:xfrm>
        </p:spPr>
        <p:txBody>
          <a:bodyPr/>
          <a:lstStyle/>
          <a:p>
            <a:pPr eaLnBrk="1" hangingPunct="1"/>
            <a:r>
              <a:rPr lang="es-ES_tradnl" smtClean="0"/>
              <a:t>La tradicional </a:t>
            </a:r>
            <a:r>
              <a:rPr lang="es-ES_tradnl" b="1" smtClean="0"/>
              <a:t>Fabada Asturiana</a:t>
            </a:r>
            <a:r>
              <a:rPr lang="es-ES_tradnl" smtClean="0"/>
              <a:t>, elaborada artesanalmente con </a:t>
            </a:r>
            <a:r>
              <a:rPr lang="es-ES_tradnl" b="1" smtClean="0"/>
              <a:t>alubias seleccionadas de la varidad granjilla, agua, panceta de cerdo, chorizo, magro de cerdo, sal y pimentón</a:t>
            </a:r>
            <a:r>
              <a:rPr lang="es-ES_tradnl" smtClean="0"/>
              <a:t>. Ideal para disfrutar de una excelente fabada asturiana sin preocuparse de su elaboración; solo tiene que calentar a fuego lento, servir en cazuela de barro y disfrutar. (440G.)</a:t>
            </a:r>
            <a:endParaRPr lang="es-ES" smtClean="0"/>
          </a:p>
        </p:txBody>
      </p:sp>
      <p:sp>
        <p:nvSpPr>
          <p:cNvPr id="27653" name="CuadroTexto 2"/>
          <p:cNvSpPr txBox="1">
            <a:spLocks noChangeArrowheads="1"/>
          </p:cNvSpPr>
          <p:nvPr/>
        </p:nvSpPr>
        <p:spPr bwMode="auto">
          <a:xfrm>
            <a:off x="4860925" y="5257800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1,76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90849" y="280950"/>
            <a:ext cx="4862112" cy="684612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Fabes con almejas.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almejes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t="2612" b="2612"/>
          <a:stretch>
            <a:fillRect/>
          </a:stretch>
        </p:blipFill>
        <p:spPr/>
      </p:pic>
      <p:sp>
        <p:nvSpPr>
          <p:cNvPr id="28676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3810000"/>
          </a:xfrm>
        </p:spPr>
        <p:txBody>
          <a:bodyPr/>
          <a:lstStyle/>
          <a:p>
            <a:pPr eaLnBrk="1" hangingPunct="1"/>
            <a:r>
              <a:rPr lang="es-ES_tradnl" smtClean="0"/>
              <a:t>Plato precocinado de</a:t>
            </a:r>
            <a:r>
              <a:rPr lang="es-ES_tradnl" b="1" smtClean="0"/>
              <a:t> alubias asturianas de primera calidad con almejas del Mar Cantábrico</a:t>
            </a:r>
            <a:r>
              <a:rPr lang="es-ES_tradnl" smtClean="0"/>
              <a:t>. Listas para calentar y disfrutar de la auténtica faba asturiana con una receta que no le dejara indiferente. (425G.)</a:t>
            </a:r>
            <a:endParaRPr lang="es-ES" smtClean="0"/>
          </a:p>
        </p:txBody>
      </p:sp>
      <p:sp>
        <p:nvSpPr>
          <p:cNvPr id="28677" name="CuadroTexto 2"/>
          <p:cNvSpPr txBox="1">
            <a:spLocks noChangeArrowheads="1"/>
          </p:cNvSpPr>
          <p:nvPr/>
        </p:nvSpPr>
        <p:spPr bwMode="auto">
          <a:xfrm>
            <a:off x="4883150" y="5257800"/>
            <a:ext cx="2824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4,07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0953" y="273718"/>
            <a:ext cx="3657600" cy="559682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Horrio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 a escala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horrio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l="4132" r="4132"/>
          <a:stretch>
            <a:fillRect/>
          </a:stretch>
        </p:blipFill>
        <p:spPr/>
      </p:pic>
      <p:sp>
        <p:nvSpPr>
          <p:cNvPr id="29700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3810000"/>
          </a:xfrm>
        </p:spPr>
        <p:txBody>
          <a:bodyPr/>
          <a:lstStyle/>
          <a:p>
            <a:pPr eaLnBrk="1" hangingPunct="1"/>
            <a:r>
              <a:rPr lang="es-ES_tradnl" smtClean="0"/>
              <a:t>Estupenda reproducción a escala de un </a:t>
            </a:r>
            <a:r>
              <a:rPr lang="es-ES_tradnl" b="1" smtClean="0"/>
              <a:t>Hórreo Típico Asturiano Con Corredor</a:t>
            </a:r>
            <a:r>
              <a:rPr lang="es-ES_tradnl" smtClean="0"/>
              <a:t>. Incluye todas las piezas: peana de madera,</a:t>
            </a:r>
            <a:r>
              <a:rPr lang="es-ES_tradnl" b="1" smtClean="0"/>
              <a:t> muchos detalles</a:t>
            </a:r>
            <a:r>
              <a:rPr lang="es-ES_tradnl" smtClean="0"/>
              <a:t> exteriores como musgo, tejas y piedras en el techo, maíz, yugo de vacas, etc.</a:t>
            </a:r>
          </a:p>
          <a:p>
            <a:pPr eaLnBrk="1" hangingPunct="1"/>
            <a:endParaRPr lang="es-ES" smtClean="0"/>
          </a:p>
        </p:txBody>
      </p:sp>
      <p:sp>
        <p:nvSpPr>
          <p:cNvPr id="29701" name="CuadroTexto 5"/>
          <p:cNvSpPr txBox="1">
            <a:spLocks noChangeArrowheads="1"/>
          </p:cNvSpPr>
          <p:nvPr/>
        </p:nvSpPr>
        <p:spPr bwMode="auto">
          <a:xfrm>
            <a:off x="4894263" y="4795838"/>
            <a:ext cx="3327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4,27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contenido 2"/>
          <p:cNvSpPr>
            <a:spLocks noGrp="1"/>
          </p:cNvSpPr>
          <p:nvPr>
            <p:ph idx="1"/>
          </p:nvPr>
        </p:nvSpPr>
        <p:spPr>
          <a:xfrm>
            <a:off x="779463" y="581025"/>
            <a:ext cx="7583487" cy="4706938"/>
          </a:xfrm>
        </p:spPr>
        <p:txBody>
          <a:bodyPr/>
          <a:lstStyle/>
          <a:p>
            <a:pPr marL="0" indent="0" eaLnBrk="1" hangingPunct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sz="2000" b="1" smtClean="0">
                <a:latin typeface="Comic Sans MS" pitchFamily="66" charset="0"/>
              </a:rPr>
              <a:t>Todos los precios tienen IVA incluido.</a:t>
            </a:r>
          </a:p>
          <a:p>
            <a:pPr marL="0" indent="0" eaLnBrk="1" hangingPunct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s-ES" sz="2000" b="1" smtClean="0">
              <a:latin typeface="Comic Sans MS" pitchFamily="66" charset="0"/>
            </a:endParaRPr>
          </a:p>
          <a:p>
            <a:pPr marL="0" indent="0" eaLnBrk="1" hangingPunct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sz="2000" b="1" smtClean="0">
                <a:latin typeface="Comic Sans MS" pitchFamily="66" charset="0"/>
              </a:rPr>
              <a:t>Los gastos de transporte corren por cuenta del cliente.</a:t>
            </a:r>
          </a:p>
          <a:p>
            <a:pPr marL="0" indent="0" eaLnBrk="1" hangingPunct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s-ES" sz="2000" b="1" smtClean="0">
              <a:latin typeface="Comic Sans MS" pitchFamily="66" charset="0"/>
            </a:endParaRPr>
          </a:p>
          <a:p>
            <a:pPr marL="0" indent="0" eaLnBrk="1" hangingPunct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sz="2000" b="1" smtClean="0">
                <a:latin typeface="Comic Sans MS" pitchFamily="66" charset="0"/>
              </a:rPr>
              <a:t>Al hacer un pedido, use los números de referencia situados abajo a la derecha.</a:t>
            </a:r>
          </a:p>
          <a:p>
            <a:pPr marL="0" indent="0" eaLnBrk="1" hangingPunct="1">
              <a:buFont typeface="Wingdings 2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6633" y="218974"/>
            <a:ext cx="4835372" cy="647272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Crema de cabrales.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-34540" b="-34540"/>
          <a:stretch>
            <a:fillRect/>
          </a:stretch>
        </p:blipFill>
        <p:spPr/>
      </p:pic>
      <p:sp>
        <p:nvSpPr>
          <p:cNvPr id="19460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470025"/>
            <a:ext cx="3657600" cy="3810000"/>
          </a:xfrm>
        </p:spPr>
        <p:txBody>
          <a:bodyPr/>
          <a:lstStyle/>
          <a:p>
            <a:pPr eaLnBrk="1" hangingPunct="1"/>
            <a:r>
              <a:rPr lang="es-ES_tradnl" smtClean="0"/>
              <a:t>Deliciosa crema elaborada con</a:t>
            </a:r>
            <a:r>
              <a:rPr lang="es-ES_tradnl" b="1" smtClean="0"/>
              <a:t> Queso D.O.P. Cabrales y Sidra Natural Asturiana</a:t>
            </a:r>
            <a:r>
              <a:rPr lang="es-ES_tradnl" smtClean="0"/>
              <a:t>. De consistencia untosa, presenta un color azul verdoso derivado de la propia naturaleza del Queso Cabrales. En esta variedad presenta un</a:t>
            </a:r>
            <a:r>
              <a:rPr lang="es-ES_tradnl" b="1" smtClean="0"/>
              <a:t> sabor y aroma suaves</a:t>
            </a:r>
            <a:r>
              <a:rPr lang="es-ES_tradnl" smtClean="0"/>
              <a:t>, y resulta ideal para sorprender a sus invitados con todo el carácter del Cabrales en una </a:t>
            </a:r>
            <a:r>
              <a:rPr lang="es-ES_tradnl" b="1" smtClean="0"/>
              <a:t>crema fácil de untar</a:t>
            </a:r>
            <a:r>
              <a:rPr lang="es-ES_tradnl" smtClean="0"/>
              <a:t>. (180G.)</a:t>
            </a:r>
            <a:endParaRPr lang="es-ES" smtClean="0"/>
          </a:p>
        </p:txBody>
      </p:sp>
      <p:sp>
        <p:nvSpPr>
          <p:cNvPr id="19461" name="CuadroTexto 5"/>
          <p:cNvSpPr txBox="1">
            <a:spLocks noChangeArrowheads="1"/>
          </p:cNvSpPr>
          <p:nvPr/>
        </p:nvSpPr>
        <p:spPr bwMode="auto">
          <a:xfrm>
            <a:off x="4630738" y="5507038"/>
            <a:ext cx="2244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3,84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04419" y="206729"/>
            <a:ext cx="4539786" cy="778656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Chorizo ahumado.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818" r="7818"/>
          <a:stretch>
            <a:fillRect/>
          </a:stretch>
        </p:blipFill>
        <p:spPr/>
      </p:pic>
      <p:sp>
        <p:nvSpPr>
          <p:cNvPr id="2048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1500" smtClean="0"/>
              <a:t>El </a:t>
            </a:r>
            <a:r>
              <a:rPr lang="es-ES_tradnl" sz="1500" b="1" smtClean="0"/>
              <a:t>Chorizo Ahumado "Alto Aller" (3 Uds.)</a:t>
            </a:r>
            <a:r>
              <a:rPr lang="es-ES_tradnl" sz="1500" smtClean="0"/>
              <a:t> es un exquisito chorizo de elaboración artesanal,</a:t>
            </a:r>
            <a:r>
              <a:rPr lang="es-ES_tradnl" sz="1500" b="1" smtClean="0"/>
              <a:t> idóneo para acompañar todo tipo de potes y fabadas</a:t>
            </a:r>
            <a:r>
              <a:rPr lang="es-ES_tradnl" sz="1500" smtClean="0"/>
              <a:t>. 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500" smtClean="0"/>
              <a:t>Elaborados por una familia de ganaderos asturiana, ubicados en Cuevas de San Isidro (Aller) ofreciendo la misma</a:t>
            </a:r>
            <a:r>
              <a:rPr lang="es-ES_tradnl" sz="1500" b="1" smtClean="0"/>
              <a:t> calidad y sabor de antaño, siguiendo los mismos procesos aplicados en la ancestral matanza familiar</a:t>
            </a:r>
            <a:r>
              <a:rPr lang="es-ES_tradnl" sz="1500" smtClean="0"/>
              <a:t>, manteniendo el sistema de curación y los ingredientes de entonces, a lo que se añaden únicamente los elementos mecánicos necesarios para producir y abastecer una creciente demanda.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500" smtClean="0"/>
              <a:t>Sin duda, </a:t>
            </a:r>
            <a:r>
              <a:rPr lang="es-ES_tradnl" sz="1500" b="1" smtClean="0"/>
              <a:t>elementos esenciales para un embutido de excelente calidad</a:t>
            </a:r>
            <a:r>
              <a:rPr lang="es-ES_tradnl" sz="1500" smtClean="0"/>
              <a:t>.</a:t>
            </a:r>
            <a:endParaRPr lang="es-ES" sz="1500" smtClean="0"/>
          </a:p>
        </p:txBody>
      </p:sp>
      <p:sp>
        <p:nvSpPr>
          <p:cNvPr id="20485" name="CuadroTexto 5"/>
          <p:cNvSpPr txBox="1">
            <a:spLocks noChangeArrowheads="1"/>
          </p:cNvSpPr>
          <p:nvPr/>
        </p:nvSpPr>
        <p:spPr bwMode="auto">
          <a:xfrm>
            <a:off x="4710113" y="5638800"/>
            <a:ext cx="2165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88CDF4"/>
                </a:solidFill>
              </a:rPr>
              <a:t>Precio: 3,85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>
                <a:solidFill>
                  <a:srgbClr val="88CDF4"/>
                </a:solidFill>
              </a:rPr>
              <a:t>Ref. 02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0412" y="328460"/>
            <a:ext cx="3959562" cy="811503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Arroz con leche.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4712"/>
          <a:stretch/>
        </p:blipFill>
        <p:spPr>
          <a:xfrm flipH="1">
            <a:off x="596900" y="1600200"/>
            <a:ext cx="3657600" cy="3657600"/>
          </a:xfrm>
        </p:spPr>
      </p:pic>
      <p:sp>
        <p:nvSpPr>
          <p:cNvPr id="21508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mtClean="0"/>
              <a:t>El </a:t>
            </a:r>
            <a:r>
              <a:rPr lang="es-ES_tradnl" b="1" smtClean="0"/>
              <a:t>Arroz con Leche </a:t>
            </a:r>
            <a:r>
              <a:rPr lang="es-ES_tradnl" smtClean="0"/>
              <a:t> es un exquisito postre leche elaborado con</a:t>
            </a:r>
            <a:r>
              <a:rPr lang="es-ES_tradnl" b="1" smtClean="0"/>
              <a:t> leche fresca pasteurizada de vaca, azúcar, arroz, canela, limón, anís y sal</a:t>
            </a:r>
            <a:r>
              <a:rPr lang="es-ES_tradnl" smtClean="0"/>
              <a:t>. </a:t>
            </a:r>
            <a:r>
              <a:rPr lang="es-ES_tradnl" b="1" smtClean="0"/>
              <a:t>Siguiendo la receta tradicional, está totalmente libre de conservantes artificiales, conservando así toda la esencia y sabor del arroz con leche más tradicional. Tanto es así, que en la parte superior presenta la car</a:t>
            </a:r>
            <a:r>
              <a:rPr lang="cs-CZ" b="1" smtClean="0"/>
              <a:t>a</a:t>
            </a:r>
            <a:r>
              <a:rPr lang="es-ES_tradnl" b="1" smtClean="0"/>
              <a:t>cterística capa de azúcar requemado. (200G.)</a:t>
            </a:r>
            <a:endParaRPr lang="es-ES" b="1" smtClean="0">
              <a:solidFill>
                <a:srgbClr val="FFFFFF"/>
              </a:solidFill>
            </a:endParaRPr>
          </a:p>
        </p:txBody>
      </p:sp>
      <p:sp>
        <p:nvSpPr>
          <p:cNvPr id="21509" name="CuadroTexto 5"/>
          <p:cNvSpPr txBox="1">
            <a:spLocks noChangeArrowheads="1"/>
          </p:cNvSpPr>
          <p:nvPr/>
        </p:nvSpPr>
        <p:spPr bwMode="auto">
          <a:xfrm>
            <a:off x="4816475" y="5638800"/>
            <a:ext cx="2332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1,85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5685" y="228624"/>
            <a:ext cx="4638315" cy="844349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Dulce de manzana.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collotense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l="5814" r="5814"/>
          <a:stretch>
            <a:fillRect/>
          </a:stretch>
        </p:blipFill>
        <p:spPr/>
      </p:pic>
      <p:sp>
        <p:nvSpPr>
          <p:cNvPr id="22532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3810000"/>
          </a:xfrm>
        </p:spPr>
        <p:txBody>
          <a:bodyPr/>
          <a:lstStyle/>
          <a:p>
            <a:pPr eaLnBrk="1" hangingPunct="1"/>
            <a:r>
              <a:rPr lang="es-ES_tradnl" smtClean="0"/>
              <a:t>El </a:t>
            </a:r>
            <a:r>
              <a:rPr lang="es-ES_tradnl" b="1" smtClean="0"/>
              <a:t>Dulce de Manzana "La Collotense" (400 Grs.)</a:t>
            </a:r>
            <a:r>
              <a:rPr lang="es-ES_tradnl" smtClean="0"/>
              <a:t> es un riquísimo </a:t>
            </a:r>
            <a:r>
              <a:rPr lang="es-ES_tradnl" b="1" smtClean="0"/>
              <a:t>dulce artesano preparado en base a manzana y azucar.</a:t>
            </a:r>
            <a:r>
              <a:rPr lang="es-ES_tradnl" smtClean="0"/>
              <a:t> De color marrón claro (</a:t>
            </a:r>
            <a:r>
              <a:rPr lang="es-ES_tradnl" b="1" smtClean="0"/>
              <a:t>no lleva colorantes</a:t>
            </a:r>
            <a:r>
              <a:rPr lang="es-ES_tradnl" smtClean="0"/>
              <a:t>), presenta un sabor intenso a manzana azucarada. </a:t>
            </a:r>
          </a:p>
          <a:p>
            <a:pPr eaLnBrk="1" hangingPunct="1"/>
            <a:r>
              <a:rPr lang="es-ES_tradnl" smtClean="0"/>
              <a:t>Ideal como</a:t>
            </a:r>
            <a:r>
              <a:rPr lang="es-ES_tradnl" b="1" smtClean="0"/>
              <a:t> aderezo para postres o por si sólo como postre o sustituto de la fruta</a:t>
            </a:r>
            <a:r>
              <a:rPr lang="es-ES_tradnl" smtClean="0"/>
              <a:t>, su corte es fácil, y no resulta pegajoso al paladar.</a:t>
            </a:r>
            <a:endParaRPr lang="es-ES" smtClean="0"/>
          </a:p>
        </p:txBody>
      </p:sp>
      <p:sp>
        <p:nvSpPr>
          <p:cNvPr id="22533" name="CuadroTexto 2"/>
          <p:cNvSpPr txBox="1">
            <a:spLocks noChangeArrowheads="1"/>
          </p:cNvSpPr>
          <p:nvPr/>
        </p:nvSpPr>
        <p:spPr bwMode="auto">
          <a:xfrm>
            <a:off x="4710113" y="5770563"/>
            <a:ext cx="2066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2,48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2501" y="280949"/>
            <a:ext cx="5911499" cy="695133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Mermelada de arándanos.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mermelada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l="2190" r="2190"/>
          <a:stretch>
            <a:fillRect/>
          </a:stretch>
        </p:blipFill>
        <p:spPr/>
      </p:pic>
      <p:sp>
        <p:nvSpPr>
          <p:cNvPr id="23556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4422775"/>
          </a:xfrm>
        </p:spPr>
        <p:txBody>
          <a:bodyPr/>
          <a:lstStyle/>
          <a:p>
            <a:pPr eaLnBrk="1" hangingPunct="1"/>
            <a:r>
              <a:rPr lang="es-ES_tradnl" sz="1200" smtClean="0"/>
              <a:t>La </a:t>
            </a:r>
            <a:r>
              <a:rPr lang="es-ES_tradnl" sz="1200" b="1" smtClean="0"/>
              <a:t>Mermelada de Arándanos  (335 Grs.) </a:t>
            </a:r>
            <a:r>
              <a:rPr lang="es-ES_tradnl" sz="1200" smtClean="0"/>
              <a:t>es un producto único elaborado a partir de un fruto que ofrece la posibilidad de disfrutar de los dulces con matices diferentes y que solamente este tipo de frutos ofrecen.</a:t>
            </a:r>
          </a:p>
          <a:p>
            <a:pPr eaLnBrk="1" hangingPunct="1"/>
            <a:r>
              <a:rPr lang="es-ES_tradnl" sz="1200" b="1" smtClean="0"/>
              <a:t>Elaborada artesanalmente siguiendo para ello la receta tradicional </a:t>
            </a:r>
            <a:r>
              <a:rPr lang="es-ES_tradnl" sz="1200" smtClean="0"/>
              <a:t>en la que solamente se emplea azúcar, arándano y pectina. Un producto natural y hecho por artesanos de las mermeladas que harán del momento en el que la pruebas una experiencia diferente que presenta cincuenta y siete gramos de fruta por cada cien gramos de mermelada, hecho que confiere al producto un valor añadido respecto a cualquier otro similar.</a:t>
            </a:r>
          </a:p>
          <a:p>
            <a:pPr eaLnBrk="1" hangingPunct="1"/>
            <a:r>
              <a:rPr lang="es-ES_tradnl" sz="1200" smtClean="0"/>
              <a:t>Este producto, </a:t>
            </a:r>
            <a:r>
              <a:rPr lang="es-ES_tradnl" sz="1200" b="1" smtClean="0"/>
              <a:t>libre de alérgenos</a:t>
            </a:r>
            <a:r>
              <a:rPr lang="es-ES_tradnl" sz="1200" smtClean="0"/>
              <a:t>, está indicado para los amantes de la mermelada con toques ácidos en boca y que busquen probar un sabor no tan común como acompañamiento en el desayuno o como complemento de cualquier postre. </a:t>
            </a:r>
          </a:p>
          <a:p>
            <a:pPr eaLnBrk="1" hangingPunct="1"/>
            <a:endParaRPr lang="es-ES" sz="1200" smtClean="0"/>
          </a:p>
        </p:txBody>
      </p:sp>
      <p:sp>
        <p:nvSpPr>
          <p:cNvPr id="23557" name="CuadroTexto 2"/>
          <p:cNvSpPr txBox="1">
            <a:spLocks noChangeArrowheads="1"/>
          </p:cNvSpPr>
          <p:nvPr/>
        </p:nvSpPr>
        <p:spPr bwMode="auto">
          <a:xfrm>
            <a:off x="4710113" y="5651500"/>
            <a:ext cx="2733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3,85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0673" y="258474"/>
            <a:ext cx="1897339" cy="482328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Miel.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miel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l="6426" r="6426"/>
          <a:stretch>
            <a:fillRect/>
          </a:stretch>
        </p:blipFill>
        <p:spPr/>
      </p:pic>
      <p:sp>
        <p:nvSpPr>
          <p:cNvPr id="24580" name="Marcador de texto 3"/>
          <p:cNvSpPr>
            <a:spLocks noGrp="1"/>
          </p:cNvSpPr>
          <p:nvPr>
            <p:ph type="body" sz="half" idx="2"/>
          </p:nvPr>
        </p:nvSpPr>
        <p:spPr>
          <a:xfrm>
            <a:off x="4641850" y="904875"/>
            <a:ext cx="3657600" cy="43862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1400" b="1" smtClean="0"/>
              <a:t>Miel de Bosque Asturiano</a:t>
            </a:r>
            <a:r>
              <a:rPr lang="es-ES_tradnl" sz="1400" smtClean="0"/>
              <a:t> procedente del </a:t>
            </a:r>
            <a:r>
              <a:rPr lang="es-ES_tradnl" sz="1400" b="1" smtClean="0"/>
              <a:t>néctar de las flores del castaño, del brezo y de la zarza</a:t>
            </a:r>
            <a:r>
              <a:rPr lang="es-ES_tradnl" sz="1400" smtClean="0"/>
              <a:t> que habitan en los bosques autóctonos. (45G.) 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400" smtClean="0"/>
              <a:t>De color ámbar oscuro, aromas florales, intensos y medianamente persistentes, con un claro componente amaderado y un</a:t>
            </a:r>
            <a:r>
              <a:rPr lang="es-ES_tradnl" sz="1400" b="1" smtClean="0"/>
              <a:t> sabor dulce con notas saladas y cierto componente amargo</a:t>
            </a:r>
            <a:r>
              <a:rPr lang="es-ES_tradnl" sz="1400" smtClean="0"/>
              <a:t>, este producto se recolecta al finalizar cada verano en los bosques del área suroccidental de Asturias (Allande, Tineo, Cangas del Narcea e Ibias).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400" smtClean="0"/>
              <a:t>La miel es uno de los alimentos nutricionalmente más completos y sanos de todo el catálogo alimenticio conocido. Su elaboración es prácticamente nula ya que basta con aplicar criterios de</a:t>
            </a:r>
            <a:r>
              <a:rPr lang="es-ES_tradnl" sz="1400" b="1" smtClean="0"/>
              <a:t> máximo respeto en la recolección, evitar la destrucción del hábitat de la abeja y envasar el producto resultante después de un mínimo procesado</a:t>
            </a:r>
            <a:r>
              <a:rPr lang="es-ES_tradnl" sz="1400" smtClean="0"/>
              <a:t>destinado a depurar el producto final al cual no debe añadirse ningún complemento.</a:t>
            </a:r>
            <a:endParaRPr lang="es-ES" sz="1400" smtClean="0"/>
          </a:p>
        </p:txBody>
      </p:sp>
      <p:sp>
        <p:nvSpPr>
          <p:cNvPr id="24581" name="CuadroTexto 2"/>
          <p:cNvSpPr txBox="1">
            <a:spLocks noChangeArrowheads="1"/>
          </p:cNvSpPr>
          <p:nvPr/>
        </p:nvSpPr>
        <p:spPr bwMode="auto">
          <a:xfrm>
            <a:off x="4762500" y="5495925"/>
            <a:ext cx="2244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1,32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9244" y="359617"/>
            <a:ext cx="4435046" cy="673374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Callos con jamón.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callos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/>
            </a:extLst>
          </a:blip>
          <a:srcRect l="437"/>
          <a:stretch/>
        </p:blipFill>
        <p:spPr>
          <a:xfrm flipH="1">
            <a:off x="404587" y="1600199"/>
            <a:ext cx="3832361" cy="3849165"/>
          </a:xfrm>
        </p:spPr>
      </p:pic>
      <p:sp>
        <p:nvSpPr>
          <p:cNvPr id="2560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741488"/>
            <a:ext cx="3657600" cy="3810000"/>
          </a:xfrm>
        </p:spPr>
        <p:txBody>
          <a:bodyPr/>
          <a:lstStyle/>
          <a:p>
            <a:pPr eaLnBrk="1" hangingPunct="1"/>
            <a:r>
              <a:rPr lang="es-ES_tradnl" b="1" smtClean="0"/>
              <a:t>Callos Asturianos con Jamón</a:t>
            </a:r>
            <a:r>
              <a:rPr lang="es-ES_tradnl" smtClean="0"/>
              <a:t>, elaborados según la receta tradicional, y listos para calentar y consumir. (380G.)</a:t>
            </a:r>
            <a:endParaRPr lang="es-ES" smtClean="0"/>
          </a:p>
        </p:txBody>
      </p:sp>
      <p:sp>
        <p:nvSpPr>
          <p:cNvPr id="25605" name="CuadroTexto 2"/>
          <p:cNvSpPr txBox="1">
            <a:spLocks noChangeArrowheads="1"/>
          </p:cNvSpPr>
          <p:nvPr/>
        </p:nvSpPr>
        <p:spPr bwMode="auto">
          <a:xfrm>
            <a:off x="4948238" y="5135563"/>
            <a:ext cx="2725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2,42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0128" y="360525"/>
            <a:ext cx="4862112" cy="774516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ea typeface="+mj-ea"/>
                <a:cs typeface="+mj-cs"/>
              </a:rPr>
              <a:t>Chorizos a la sidra.</a:t>
            </a:r>
            <a:endParaRPr lang="es-ES" dirty="0">
              <a:ea typeface="+mj-ea"/>
              <a:cs typeface="+mj-cs"/>
            </a:endParaRPr>
          </a:p>
        </p:txBody>
      </p:sp>
      <p:pic>
        <p:nvPicPr>
          <p:cNvPr id="5" name="Marcador de posición de imagen 4" descr="chorizu y sidra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t="2045" b="2045"/>
          <a:stretch>
            <a:fillRect/>
          </a:stretch>
        </p:blipFill>
        <p:spPr/>
      </p:pic>
      <p:sp>
        <p:nvSpPr>
          <p:cNvPr id="26628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10113" y="1828800"/>
            <a:ext cx="3657600" cy="3810000"/>
          </a:xfrm>
        </p:spPr>
        <p:txBody>
          <a:bodyPr/>
          <a:lstStyle/>
          <a:p>
            <a:pPr eaLnBrk="1" hangingPunct="1"/>
            <a:r>
              <a:rPr lang="es-ES_tradnl" smtClean="0"/>
              <a:t>Auténticos </a:t>
            </a:r>
            <a:r>
              <a:rPr lang="es-ES_tradnl" b="1" smtClean="0"/>
              <a:t>chorizos asturianos de calidad extra</a:t>
            </a:r>
            <a:r>
              <a:rPr lang="es-ES_tradnl" smtClean="0"/>
              <a:t> preparados en </a:t>
            </a:r>
            <a:r>
              <a:rPr lang="es-ES_tradnl" b="1" smtClean="0"/>
              <a:t>sidra natural</a:t>
            </a:r>
            <a:r>
              <a:rPr lang="es-ES_tradnl" smtClean="0"/>
              <a:t>. Listos para calentar y disfrutar de un plato típico de nuestra gastronomía.(220G.)</a:t>
            </a:r>
            <a:endParaRPr lang="es-ES" smtClean="0"/>
          </a:p>
        </p:txBody>
      </p:sp>
      <p:sp>
        <p:nvSpPr>
          <p:cNvPr id="26629" name="CuadroTexto 2"/>
          <p:cNvSpPr txBox="1">
            <a:spLocks noChangeArrowheads="1"/>
          </p:cNvSpPr>
          <p:nvPr/>
        </p:nvSpPr>
        <p:spPr bwMode="auto">
          <a:xfrm>
            <a:off x="4872038" y="5156200"/>
            <a:ext cx="27797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88CDF4"/>
                </a:solidFill>
              </a:rPr>
              <a:t>Precio: 3.58</a:t>
            </a:r>
            <a:r>
              <a:rPr lang="es-ES" b="1" i="1">
                <a:solidFill>
                  <a:srgbClr val="88CDF4"/>
                </a:solidFill>
                <a:latin typeface="Comic Sans MS" pitchFamily="66" charset="0"/>
              </a:rPr>
              <a:t>€</a:t>
            </a:r>
          </a:p>
          <a:p>
            <a:r>
              <a:rPr lang="es-ES" b="1" i="1">
                <a:solidFill>
                  <a:srgbClr val="88CDF4"/>
                </a:solidFill>
              </a:rPr>
              <a:t>Ref. 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1755</TotalTime>
  <Words>435</Words>
  <Application>Microsoft Macintosh PowerPoint</Application>
  <PresentationFormat>Presentación en pantalla (4:3)</PresentationFormat>
  <Paragraphs>58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Trebuchet MS</vt:lpstr>
      <vt:lpstr>MS PGothic</vt:lpstr>
      <vt:lpstr>Arial</vt:lpstr>
      <vt:lpstr>Wingdings 2</vt:lpstr>
      <vt:lpstr>Calibri</vt:lpstr>
      <vt:lpstr>Comic Sans MS</vt:lpstr>
      <vt:lpstr>Revolución</vt:lpstr>
      <vt:lpstr>CATÁLOGO</vt:lpstr>
      <vt:lpstr>Crema de cabrales.</vt:lpstr>
      <vt:lpstr>Chorizo ahumado.</vt:lpstr>
      <vt:lpstr>Arroz con leche.</vt:lpstr>
      <vt:lpstr>Dulce de manzana.</vt:lpstr>
      <vt:lpstr>Mermelada de arándanos.</vt:lpstr>
      <vt:lpstr>Miel.</vt:lpstr>
      <vt:lpstr>Callos con jamón.</vt:lpstr>
      <vt:lpstr>Chorizos a la sidra.</vt:lpstr>
      <vt:lpstr>Fabada Asturiana.</vt:lpstr>
      <vt:lpstr>Fabes con almejas.</vt:lpstr>
      <vt:lpstr>Horrio a escala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Claudia Álvarez Pardo</dc:creator>
  <cp:lastModifiedBy>GESTOR</cp:lastModifiedBy>
  <cp:revision>12</cp:revision>
  <dcterms:created xsi:type="dcterms:W3CDTF">2016-03-02T16:40:11Z</dcterms:created>
  <dcterms:modified xsi:type="dcterms:W3CDTF">2016-03-22T09:15:38Z</dcterms:modified>
</cp:coreProperties>
</file>