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012D-DDC7-4029-A61F-FF313AB0D981}" type="datetimeFigureOut">
              <a:rPr lang="es-ES"/>
              <a:pPr>
                <a:defRPr/>
              </a:pPr>
              <a:t>15/03/2016</a:t>
            </a:fld>
            <a:endParaRPr lang="es-ES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606C-AE22-4567-A5BD-41DA54A3E0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0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38579-25C3-4F8C-A183-95249BFF990D}" type="datetimeFigureOut">
              <a:rPr lang="es-ES"/>
              <a:pPr>
                <a:defRPr/>
              </a:pPr>
              <a:t>15/03/2016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644C5-58DF-410E-BAE4-CE9428EC26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917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A09B-A593-49B9-A0A8-5AE1245361DB}" type="datetimeFigureOut">
              <a:rPr lang="es-ES"/>
              <a:pPr>
                <a:defRPr/>
              </a:pPr>
              <a:t>15/03/2016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FAA9A-CD3D-421F-9221-A34501E743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30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0B16-9821-4929-92A6-DB7558441B8A}" type="datetimeFigureOut">
              <a:rPr lang="es-ES"/>
              <a:pPr>
                <a:defRPr/>
              </a:pPr>
              <a:t>15/03/2016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E2799-1942-43D0-8918-2F75D1DCB9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578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D344-24FE-43F1-A510-D52BF3FFDDF4}" type="datetimeFigureOut">
              <a:rPr lang="es-ES"/>
              <a:pPr>
                <a:defRPr/>
              </a:pPr>
              <a:t>15/03/2016</a:t>
            </a:fld>
            <a:endParaRPr lang="es-ES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4717-96F6-4A6E-8E2A-4675D5F403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442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3139-5D79-4CD4-8983-A8DDCE57E972}" type="datetimeFigureOut">
              <a:rPr lang="es-ES"/>
              <a:pPr>
                <a:defRPr/>
              </a:pPr>
              <a:t>15/03/2016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D65FE-50DF-400D-B51E-35BA7673F7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85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F4303-A7C1-4615-B1B0-A926FDF20351}" type="datetimeFigureOut">
              <a:rPr lang="es-ES"/>
              <a:pPr>
                <a:defRPr/>
              </a:pPr>
              <a:t>15/03/2016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022B7-61BA-49EB-A539-C84E02AE3B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5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CED2-3E28-46E4-80FF-3E505A3C3164}" type="datetimeFigureOut">
              <a:rPr lang="es-ES"/>
              <a:pPr>
                <a:defRPr/>
              </a:pPr>
              <a:t>15/03/2016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3AAE0-F5A3-43B7-8BF2-4F6E5862DE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60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6810-633C-4758-AB97-C51DDCFDA178}" type="datetimeFigureOut">
              <a:rPr lang="es-ES"/>
              <a:pPr>
                <a:defRPr/>
              </a:pPr>
              <a:t>15/03/2016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B2F6-B2FD-463C-9C58-071797619D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055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7FA31-2242-4E3D-B126-94C806B203F3}" type="datetimeFigureOut">
              <a:rPr lang="es-ES"/>
              <a:pPr>
                <a:defRPr/>
              </a:pPr>
              <a:t>15/03/2016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35D8-EDB8-4D9E-972E-5C9F9C40EC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87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366BA-09F5-4B59-9E38-039601B699E2}" type="datetimeFigureOut">
              <a:rPr lang="es-ES"/>
              <a:pPr>
                <a:defRPr/>
              </a:pPr>
              <a:t>15/03/2016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CD72-D15E-44AB-99D4-82BFDC7F34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8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2033F4-CF87-4F5C-9BA8-07182529DD4F}" type="datetimeFigureOut">
              <a:rPr lang="es-ES"/>
              <a:pPr>
                <a:defRPr/>
              </a:pPr>
              <a:t>15/03/2016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CEE24D-F873-465D-B6D8-6E63976DF9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901" r:id="rId2"/>
    <p:sldLayoutId id="2147483909" r:id="rId3"/>
    <p:sldLayoutId id="2147483902" r:id="rId4"/>
    <p:sldLayoutId id="2147483903" r:id="rId5"/>
    <p:sldLayoutId id="2147483904" r:id="rId6"/>
    <p:sldLayoutId id="2147483905" r:id="rId7"/>
    <p:sldLayoutId id="2147483910" r:id="rId8"/>
    <p:sldLayoutId id="2147483911" r:id="rId9"/>
    <p:sldLayoutId id="2147483906" r:id="rId10"/>
    <p:sldLayoutId id="21474839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/>
              <a:t>CATÁLOGO </a:t>
            </a:r>
            <a:br>
              <a:rPr lang="es-ES_tradnl" dirty="0" smtClean="0"/>
            </a:br>
            <a:r>
              <a:rPr lang="es-ES_tradnl" dirty="0" smtClean="0"/>
              <a:t>AS UMPALUMPAS</a:t>
            </a:r>
            <a:endParaRPr lang="es-ES" dirty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627">
            <a:off x="5083175" y="3613150"/>
            <a:ext cx="3743325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476250"/>
            <a:ext cx="3716337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2330" y="188640"/>
            <a:ext cx="8229600" cy="724942"/>
          </a:xfrm>
        </p:spPr>
        <p:txBody>
          <a:bodyPr/>
          <a:lstStyle/>
          <a:p>
            <a:pPr algn="ctr">
              <a:defRPr/>
            </a:pPr>
            <a:r>
              <a:rPr lang="es-ES_tradnl" dirty="0" smtClean="0"/>
              <a:t>Mermeladas Artesanas</a:t>
            </a:r>
            <a:endParaRPr lang="es-E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4098817" cy="30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4 CuadroTexto"/>
          <p:cNvSpPr txBox="1">
            <a:spLocks noChangeArrowheads="1"/>
          </p:cNvSpPr>
          <p:nvPr/>
        </p:nvSpPr>
        <p:spPr bwMode="auto">
          <a:xfrm>
            <a:off x="4600576" y="1124744"/>
            <a:ext cx="410445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2400" b="1" dirty="0"/>
              <a:t>En Villa Melba, seleccionan particular y cuidadosamente las frutas para que se mantenga el gusto a fruta fresca en la mermelada; utilizan un elevado porcentaje de fruta que en equilibrio con el azúcar exacta, obtienen un resultado exquisito</a:t>
            </a:r>
            <a:r>
              <a:rPr lang="es-ES" sz="2400" b="1" dirty="0" smtClean="0"/>
              <a:t>.</a:t>
            </a:r>
            <a:endParaRPr lang="es-ES_tradnl" sz="2400" b="1" dirty="0"/>
          </a:p>
          <a:p>
            <a:pPr eaLnBrk="1" hangingPunct="1"/>
            <a:r>
              <a:rPr lang="es-ES_tradnl" sz="2400" b="1" dirty="0"/>
              <a:t>Sabores: Fresa, Naranja, Pera, Manzana, </a:t>
            </a:r>
            <a:r>
              <a:rPr lang="es-ES_tradnl" sz="2400" b="1" dirty="0" smtClean="0"/>
              <a:t>Melocotón</a:t>
            </a:r>
            <a:endParaRPr lang="es-ES_tradnl" sz="2400" b="1" dirty="0"/>
          </a:p>
          <a:p>
            <a:pPr eaLnBrk="1" hangingPunct="1"/>
            <a:r>
              <a:rPr lang="es-ES_tradnl" sz="2400" b="1" dirty="0"/>
              <a:t>Peso:  </a:t>
            </a:r>
            <a:r>
              <a:rPr lang="es-ES_tradnl" sz="2400" b="1" dirty="0" smtClean="0"/>
              <a:t>400 </a:t>
            </a:r>
            <a:r>
              <a:rPr lang="es-ES_tradnl" sz="2400" b="1" dirty="0"/>
              <a:t>g</a:t>
            </a:r>
            <a:r>
              <a:rPr lang="es-ES_tradnl" sz="2400" b="1" dirty="0" smtClean="0"/>
              <a:t>r.</a:t>
            </a:r>
            <a:endParaRPr lang="es-ES_tradnl" sz="2400" b="1" dirty="0"/>
          </a:p>
          <a:p>
            <a:pPr eaLnBrk="1" hangingPunct="1"/>
            <a:endParaRPr lang="es-ES_tradnl" sz="2400" b="1" dirty="0" smtClean="0"/>
          </a:p>
          <a:p>
            <a:pPr eaLnBrk="1" hangingPunct="1"/>
            <a:r>
              <a:rPr lang="es-ES_tradnl" sz="2400" b="1" dirty="0" smtClean="0"/>
              <a:t>Precio</a:t>
            </a:r>
            <a:r>
              <a:rPr lang="es-ES_tradnl" sz="2400" b="1" dirty="0"/>
              <a:t>: 3, </a:t>
            </a:r>
            <a:r>
              <a:rPr lang="es-ES_tradnl" sz="2400" b="1" dirty="0" smtClean="0"/>
              <a:t>85</a:t>
            </a:r>
            <a:r>
              <a:rPr lang="es-ES_tradnl" sz="2400" b="1" dirty="0"/>
              <a:t>€</a:t>
            </a:r>
          </a:p>
          <a:p>
            <a:pPr eaLnBrk="1" hangingPunct="1"/>
            <a:endParaRPr lang="es-ES_tradnl" sz="2400" b="1" dirty="0"/>
          </a:p>
          <a:p>
            <a:pPr eaLnBrk="1" hangingPunct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4942"/>
          </a:xfrm>
        </p:spPr>
        <p:txBody>
          <a:bodyPr/>
          <a:lstStyle/>
          <a:p>
            <a:pPr algn="ctr"/>
            <a:r>
              <a:rPr lang="es-ES_tradnl" dirty="0" smtClean="0"/>
              <a:t>Pastas Campoamor</a:t>
            </a:r>
            <a:endParaRPr lang="es-ES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t="24334" r="3157" b="23161"/>
          <a:stretch/>
        </p:blipFill>
        <p:spPr bwMode="auto">
          <a:xfrm>
            <a:off x="467544" y="2060849"/>
            <a:ext cx="351700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355976" y="1412776"/>
            <a:ext cx="4355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Las </a:t>
            </a:r>
            <a:r>
              <a:rPr lang="es-ES" sz="2400" b="1" dirty="0"/>
              <a:t>pastas artesanas son el auténtico emblema de Pastas Campoamor. </a:t>
            </a:r>
            <a:endParaRPr lang="es-ES" sz="2400" b="1" dirty="0" smtClean="0"/>
          </a:p>
          <a:p>
            <a:endParaRPr lang="es-ES" sz="2400" b="1" dirty="0"/>
          </a:p>
          <a:p>
            <a:r>
              <a:rPr lang="es-ES" sz="2400" b="1" dirty="0" smtClean="0"/>
              <a:t>Su </a:t>
            </a:r>
            <a:r>
              <a:rPr lang="es-ES" sz="2400" b="1" dirty="0"/>
              <a:t>receta única lleva generaciones en los hogares asturianos como un parte más de su historia. Ideales para desayunar o para merendar y con ingredientes únicamente naturales</a:t>
            </a:r>
            <a:r>
              <a:rPr lang="es-ES" sz="2400" b="1" dirty="0" smtClean="0"/>
              <a:t>.</a:t>
            </a:r>
          </a:p>
          <a:p>
            <a:endParaRPr lang="es-ES_tradnl" sz="2400" b="1" dirty="0"/>
          </a:p>
          <a:p>
            <a:r>
              <a:rPr lang="es-ES_tradnl" sz="2400" b="1" dirty="0" smtClean="0"/>
              <a:t>Precio</a:t>
            </a:r>
            <a:r>
              <a:rPr lang="es-ES_tradnl" sz="2400" b="1" smtClean="0"/>
              <a:t>: </a:t>
            </a:r>
            <a:r>
              <a:rPr lang="es-ES_tradnl" sz="2400" b="1" smtClean="0"/>
              <a:t>3,00</a:t>
            </a:r>
            <a:r>
              <a:rPr lang="es-ES_tradnl" sz="2400" b="1" dirty="0" smtClean="0"/>
              <a:t>€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7752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Tira de Chicles Surtidos con Relleno Efervescente </a:t>
            </a:r>
            <a:endParaRPr lang="es-ES" dirty="0"/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4469554" y="1700808"/>
            <a:ext cx="4503316" cy="3312368"/>
          </a:xfrm>
        </p:spPr>
        <p:txBody>
          <a:bodyPr/>
          <a:lstStyle/>
          <a:p>
            <a:pPr marL="365125" lvl="1" indent="0">
              <a:buFont typeface="Arial" charset="0"/>
              <a:buNone/>
            </a:pPr>
            <a:r>
              <a:rPr lang="es-ES" sz="2400" b="1" dirty="0" smtClean="0"/>
              <a:t>Tira de bolas de chicles surtidos.</a:t>
            </a:r>
            <a:br>
              <a:rPr lang="es-ES" sz="2400" b="1" dirty="0" smtClean="0"/>
            </a:br>
            <a:r>
              <a:rPr lang="es-ES" sz="2400" b="1" dirty="0" smtClean="0"/>
              <a:t>Sabores combinados: melón, sandía, limón y fresa.</a:t>
            </a:r>
          </a:p>
          <a:p>
            <a:pPr marL="365125" lvl="1" indent="0">
              <a:buFont typeface="Arial" charset="0"/>
              <a:buNone/>
            </a:pP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Con Relleno Efervescente.</a:t>
            </a:r>
          </a:p>
          <a:p>
            <a:pPr marL="365125" lvl="1" indent="0">
              <a:buFont typeface="Arial" charset="0"/>
              <a:buNone/>
            </a:pPr>
            <a:endParaRPr lang="es-ES_tradnl" sz="2400" b="1" dirty="0" smtClean="0"/>
          </a:p>
          <a:p>
            <a:pPr marL="365125" lvl="1" indent="0">
              <a:buFont typeface="Arial" charset="0"/>
              <a:buNone/>
            </a:pPr>
            <a:r>
              <a:rPr lang="es-ES_tradnl" sz="2400" b="1" dirty="0" smtClean="0"/>
              <a:t>Precio: 2€</a:t>
            </a:r>
            <a:endParaRPr lang="es-ES" sz="2400" b="1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2816"/>
            <a:ext cx="3992984" cy="266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93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accent6">
                    <a:tint val="1000"/>
                  </a:schemeClr>
                </a:solidFill>
              </a:rPr>
              <a:t>MOSCOVITAS </a:t>
            </a:r>
            <a:br>
              <a:rPr lang="es-ES_tradnl" dirty="0" smtClean="0">
                <a:solidFill>
                  <a:schemeClr val="accent6">
                    <a:tint val="1000"/>
                  </a:schemeClr>
                </a:solidFill>
              </a:rPr>
            </a:br>
            <a:r>
              <a:rPr lang="es-ES" sz="2000" dirty="0" smtClean="0">
                <a:solidFill>
                  <a:schemeClr val="accent6">
                    <a:tint val="1000"/>
                  </a:schemeClr>
                </a:solidFill>
              </a:rPr>
              <a:t>Finas </a:t>
            </a:r>
            <a:r>
              <a:rPr lang="es-ES" sz="2000" dirty="0">
                <a:solidFill>
                  <a:schemeClr val="accent6">
                    <a:tint val="1000"/>
                  </a:schemeClr>
                </a:solidFill>
              </a:rPr>
              <a:t>pastas de almendra </a:t>
            </a:r>
            <a:r>
              <a:rPr lang="es-ES" sz="2000" dirty="0" err="1">
                <a:solidFill>
                  <a:schemeClr val="accent6">
                    <a:tint val="1000"/>
                  </a:schemeClr>
                </a:solidFill>
              </a:rPr>
              <a:t>marcona</a:t>
            </a:r>
            <a:r>
              <a:rPr lang="es-ES" sz="2000" dirty="0">
                <a:solidFill>
                  <a:schemeClr val="accent6">
                    <a:tint val="1000"/>
                  </a:schemeClr>
                </a:solidFill>
              </a:rPr>
              <a:t> y cobertura de chocolate con leche</a:t>
            </a:r>
            <a:r>
              <a:rPr lang="es-ES" sz="2000" dirty="0" smtClean="0">
                <a:solidFill>
                  <a:schemeClr val="accent6">
                    <a:tint val="1000"/>
                  </a:schemeClr>
                </a:solidFill>
              </a:rPr>
              <a:t>.</a:t>
            </a:r>
            <a:endParaRPr lang="es-ES" sz="2000" dirty="0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2706687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2754312" cy="2065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63938" y="1717675"/>
            <a:ext cx="3960812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s-ES_tradnl" sz="2800" b="1" dirty="0"/>
              <a:t>Bolsas de 150 </a:t>
            </a:r>
            <a:r>
              <a:rPr lang="es-ES_tradnl" sz="2800" b="1" dirty="0" err="1"/>
              <a:t>grs</a:t>
            </a:r>
            <a:r>
              <a:rPr lang="es-ES_tradnl" sz="2800" b="1" dirty="0"/>
              <a:t>. con 18 moscovitas: 8,00€</a:t>
            </a:r>
          </a:p>
          <a:p>
            <a:pPr>
              <a:defRPr/>
            </a:pPr>
            <a:r>
              <a:rPr lang="es-ES_tradnl" dirty="0"/>
              <a:t> 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s-ES_tradnl" dirty="0"/>
          </a:p>
          <a:p>
            <a:pPr>
              <a:defRPr/>
            </a:pPr>
            <a:endParaRPr lang="es-ES_tradnl" sz="2800" b="1" dirty="0"/>
          </a:p>
          <a:p>
            <a:pPr>
              <a:defRPr/>
            </a:pPr>
            <a:endParaRPr lang="es-ES_tradnl" sz="2800" b="1" dirty="0"/>
          </a:p>
          <a:p>
            <a:pPr>
              <a:defRPr/>
            </a:pPr>
            <a:endParaRPr lang="es-ES_tradnl" sz="2800" b="1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s-ES_tradnl" sz="2800" b="1" dirty="0"/>
              <a:t>Bolsas de 250 </a:t>
            </a:r>
            <a:r>
              <a:rPr lang="es-ES_tradnl" sz="2800" b="1" dirty="0" err="1"/>
              <a:t>grs</a:t>
            </a:r>
            <a:r>
              <a:rPr lang="es-ES_tradnl" sz="2800" b="1" dirty="0"/>
              <a:t>. con 30 moscovitas 13,00€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_tradnl" dirty="0" smtClean="0"/>
              <a:t>Mochilas</a:t>
            </a:r>
            <a:endParaRPr lang="es-ES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1485900"/>
            <a:ext cx="3328987" cy="3328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84313"/>
            <a:ext cx="3308350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3 Rectángulo"/>
          <p:cNvSpPr>
            <a:spLocks noChangeArrowheads="1"/>
          </p:cNvSpPr>
          <p:nvPr/>
        </p:nvSpPr>
        <p:spPr bwMode="auto">
          <a:xfrm>
            <a:off x="2301874" y="4959350"/>
            <a:ext cx="493442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400" b="1" dirty="0"/>
              <a:t>Tejido: 210D Nylon</a:t>
            </a:r>
          </a:p>
          <a:p>
            <a:r>
              <a:rPr lang="es-ES" sz="2400" b="1" dirty="0"/>
              <a:t>Medidas: Ancho 34 cm / Alto 45 cm</a:t>
            </a:r>
          </a:p>
          <a:p>
            <a:endParaRPr lang="es-ES_tradnl" sz="2400" b="1" dirty="0" smtClean="0"/>
          </a:p>
          <a:p>
            <a:r>
              <a:rPr lang="es-ES_tradnl" sz="2400" b="1" dirty="0" smtClean="0"/>
              <a:t>Precio</a:t>
            </a:r>
            <a:r>
              <a:rPr lang="es-ES_tradnl" sz="2400" b="1" dirty="0"/>
              <a:t>: 6,50€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071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s-ES_tradnl" dirty="0" smtClean="0"/>
              <a:t>Libretas</a:t>
            </a:r>
            <a:endParaRPr lang="es-ES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57325"/>
            <a:ext cx="2295525" cy="229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449388"/>
            <a:ext cx="2301875" cy="230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49388"/>
            <a:ext cx="2301875" cy="230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1449388"/>
            <a:ext cx="2301875" cy="230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3 Rectángulo"/>
          <p:cNvSpPr>
            <a:spLocks noChangeArrowheads="1"/>
          </p:cNvSpPr>
          <p:nvPr/>
        </p:nvSpPr>
        <p:spPr bwMode="auto">
          <a:xfrm>
            <a:off x="2219325" y="4654550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 b="1" dirty="0">
                <a:latin typeface="+mn-lt"/>
              </a:rPr>
              <a:t>Libreta de 115 </a:t>
            </a:r>
            <a:r>
              <a:rPr lang="es-ES" sz="2400" b="1" dirty="0" smtClean="0">
                <a:latin typeface="+mn-lt"/>
              </a:rPr>
              <a:t>hojas con </a:t>
            </a:r>
            <a:r>
              <a:rPr lang="es-ES" sz="2400" b="1" dirty="0">
                <a:latin typeface="+mn-lt"/>
              </a:rPr>
              <a:t>dibujos en el interior.</a:t>
            </a:r>
          </a:p>
          <a:p>
            <a:endParaRPr lang="es-ES_tradnl" sz="2400" b="1" dirty="0" smtClean="0">
              <a:latin typeface="+mn-lt"/>
            </a:endParaRPr>
          </a:p>
          <a:p>
            <a:r>
              <a:rPr lang="es-ES_tradnl" sz="2400" b="1" dirty="0" smtClean="0">
                <a:latin typeface="+mn-lt"/>
              </a:rPr>
              <a:t>Precio</a:t>
            </a:r>
            <a:r>
              <a:rPr lang="es-ES_tradnl" sz="2400" b="1" dirty="0">
                <a:latin typeface="+mn-lt"/>
              </a:rPr>
              <a:t>: 2,50€</a:t>
            </a:r>
            <a:endParaRPr lang="es-E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s-ES_tradnl" dirty="0" smtClean="0"/>
              <a:t>Corbatas de </a:t>
            </a:r>
            <a:r>
              <a:rPr lang="es-ES_tradnl" dirty="0" err="1" smtClean="0"/>
              <a:t>Unquera</a:t>
            </a:r>
            <a:endParaRPr lang="es-ES" dirty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0" y="1700808"/>
            <a:ext cx="4892675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4 Rectángulo"/>
          <p:cNvSpPr>
            <a:spLocks noChangeArrowheads="1"/>
          </p:cNvSpPr>
          <p:nvPr/>
        </p:nvSpPr>
        <p:spPr bwMode="auto">
          <a:xfrm>
            <a:off x="5143500" y="1556792"/>
            <a:ext cx="37496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 b="1" dirty="0"/>
              <a:t>Elaboradas con ingredientes naturales de gran calidad, una crujiente combinación de hojaldre, </a:t>
            </a:r>
            <a:r>
              <a:rPr lang="es-ES" sz="2400" b="1" dirty="0" smtClean="0"/>
              <a:t>glasé </a:t>
            </a:r>
            <a:r>
              <a:rPr lang="es-ES" sz="2400" b="1" dirty="0"/>
              <a:t>de azúcar y almendra. En envases individuales para una conservación ideal.</a:t>
            </a:r>
          </a:p>
        </p:txBody>
      </p:sp>
      <p:sp>
        <p:nvSpPr>
          <p:cNvPr id="10245" name="5 CuadroTexto"/>
          <p:cNvSpPr txBox="1">
            <a:spLocks noChangeArrowheads="1"/>
          </p:cNvSpPr>
          <p:nvPr/>
        </p:nvSpPr>
        <p:spPr bwMode="auto">
          <a:xfrm>
            <a:off x="755650" y="5514886"/>
            <a:ext cx="4418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marL="0" indent="0" eaLnBrk="1" hangingPunct="1"/>
            <a:r>
              <a:rPr lang="es-ES_tradnl" sz="2800" b="1" dirty="0"/>
              <a:t>Caja de 10 unidades: 4,50€ 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_tradnl" dirty="0" smtClean="0"/>
              <a:t>Chocolate con leche</a:t>
            </a:r>
            <a:br>
              <a:rPr lang="es-ES_tradnl" dirty="0" smtClean="0"/>
            </a:br>
            <a:r>
              <a:rPr lang="es-ES_tradnl" dirty="0" smtClean="0"/>
              <a:t> ‘Tierra del artesano’</a:t>
            </a:r>
            <a:endParaRPr lang="es-ES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36700"/>
            <a:ext cx="3097212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3 Rectángulo"/>
          <p:cNvSpPr>
            <a:spLocks noChangeArrowheads="1"/>
          </p:cNvSpPr>
          <p:nvPr/>
        </p:nvSpPr>
        <p:spPr bwMode="auto">
          <a:xfrm>
            <a:off x="3563888" y="1412776"/>
            <a:ext cx="482453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400" b="1" dirty="0">
                <a:latin typeface="+mn-lt"/>
              </a:rPr>
              <a:t>El Chocolate con Leche "Tierra del Artesano" (200 </a:t>
            </a:r>
            <a:r>
              <a:rPr lang="es-ES" sz="2400" b="1" dirty="0" err="1">
                <a:latin typeface="+mn-lt"/>
              </a:rPr>
              <a:t>Grs</a:t>
            </a:r>
            <a:r>
              <a:rPr lang="es-ES" sz="2400" b="1" dirty="0">
                <a:latin typeface="+mn-lt"/>
              </a:rPr>
              <a:t>.) ” está elaborado con un 30% de cacao, sigue fielmente los criterios de todo buen repostero a la hora de producir chocolate casero, tradicional, único y con un sabor que avala todos los calificativos y que garantiza disfrutar del auténtico chocolate con leche artesano</a:t>
            </a:r>
            <a:r>
              <a:rPr lang="es-ES" sz="2400" b="1" dirty="0" smtClean="0">
                <a:latin typeface="Arial" charset="0"/>
              </a:rPr>
              <a:t>.</a:t>
            </a:r>
            <a:endParaRPr lang="es-ES_tradnl" sz="2400" b="1" dirty="0">
              <a:latin typeface="Arial" charset="0"/>
            </a:endParaRPr>
          </a:p>
          <a:p>
            <a:endParaRPr lang="es-ES_tradnl" sz="2400" b="1" dirty="0" smtClean="0">
              <a:latin typeface="Arial" charset="0"/>
            </a:endParaRPr>
          </a:p>
          <a:p>
            <a:r>
              <a:rPr lang="es-ES_tradnl" sz="2400" b="1" dirty="0" smtClean="0">
                <a:latin typeface="Arial" charset="0"/>
              </a:rPr>
              <a:t>Precio: </a:t>
            </a:r>
            <a:r>
              <a:rPr lang="es-ES_tradnl" sz="2400" b="1" dirty="0" smtClean="0">
                <a:latin typeface="Arial" charset="0"/>
              </a:rPr>
              <a:t>4,60</a:t>
            </a:r>
            <a:r>
              <a:rPr lang="es-ES_tradnl" sz="2400" b="1" dirty="0" smtClean="0">
                <a:latin typeface="Arial" charset="0"/>
              </a:rPr>
              <a:t>€</a:t>
            </a:r>
            <a:endParaRPr lang="es-ES" sz="2400" b="1" dirty="0" smtClean="0">
              <a:latin typeface="Arial" charset="0"/>
            </a:endParaRPr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s-ES_tradnl" dirty="0" smtClean="0"/>
              <a:t>Chocolate blanco con limón</a:t>
            </a:r>
            <a:br>
              <a:rPr lang="es-ES_tradnl" dirty="0" smtClean="0"/>
            </a:br>
            <a:r>
              <a:rPr lang="es-ES_tradnl" dirty="0" smtClean="0"/>
              <a:t> ‘Tierra del Artesano’</a:t>
            </a:r>
            <a:endParaRPr lang="es-E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952750" cy="29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3 Rectángulo"/>
          <p:cNvSpPr>
            <a:spLocks noChangeArrowheads="1"/>
          </p:cNvSpPr>
          <p:nvPr/>
        </p:nvSpPr>
        <p:spPr bwMode="auto">
          <a:xfrm>
            <a:off x="3991116" y="1700808"/>
            <a:ext cx="43926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 b="1" dirty="0">
                <a:latin typeface="+mn-lt"/>
              </a:rPr>
              <a:t>El Chocolate Blanco con Limón "Tierra del Artesano" (300 </a:t>
            </a:r>
            <a:r>
              <a:rPr lang="es-ES" sz="2400" b="1" dirty="0" smtClean="0">
                <a:latin typeface="+mn-lt"/>
              </a:rPr>
              <a:t>gr.)</a:t>
            </a:r>
            <a:r>
              <a:rPr lang="es-ES" sz="2400" b="1" dirty="0">
                <a:latin typeface="+mn-lt"/>
              </a:rPr>
              <a:t> es una un pieza que cuenta con un 24% de cacao por lo que presenta un sabor en boca muy sutil y mantecoso, gracias a su perfecto equilibrio entre el toque amargo del cacao, el dulce del azúcar y de la vainilla.</a:t>
            </a:r>
          </a:p>
          <a:p>
            <a:endParaRPr lang="es-ES_tradnl" sz="2400" b="1" dirty="0">
              <a:latin typeface="+mn-lt"/>
            </a:endParaRPr>
          </a:p>
          <a:p>
            <a:r>
              <a:rPr lang="es-ES_tradnl" sz="2400" b="1" dirty="0">
                <a:latin typeface="+mn-lt"/>
              </a:rPr>
              <a:t>Precio: </a:t>
            </a:r>
            <a:r>
              <a:rPr lang="es-ES_tradnl" sz="2400" b="1" dirty="0" smtClean="0">
                <a:latin typeface="+mn-lt"/>
              </a:rPr>
              <a:t>5,50</a:t>
            </a:r>
            <a:r>
              <a:rPr lang="es-ES_tradnl" sz="2400" b="1" dirty="0">
                <a:latin typeface="+mn-lt"/>
              </a:rPr>
              <a:t>€</a:t>
            </a:r>
            <a:endParaRPr lang="es-E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s-ES_tradnl" dirty="0" smtClean="0"/>
              <a:t>Arroz con leche</a:t>
            </a:r>
            <a:br>
              <a:rPr lang="es-ES_tradnl" dirty="0" smtClean="0"/>
            </a:br>
            <a:r>
              <a:rPr lang="es-ES_tradnl" dirty="0" smtClean="0"/>
              <a:t> ‘</a:t>
            </a:r>
            <a:r>
              <a:rPr lang="es-ES_tradnl" dirty="0" err="1" smtClean="0"/>
              <a:t>Santolaya</a:t>
            </a:r>
            <a:r>
              <a:rPr lang="es-ES_tradnl" dirty="0" smtClean="0"/>
              <a:t>’</a:t>
            </a:r>
            <a:endParaRPr lang="es-E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3024188" cy="302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3 Rectángulo"/>
          <p:cNvSpPr>
            <a:spLocks noChangeArrowheads="1"/>
          </p:cNvSpPr>
          <p:nvPr/>
        </p:nvSpPr>
        <p:spPr bwMode="auto">
          <a:xfrm>
            <a:off x="4067175" y="1700213"/>
            <a:ext cx="4897438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 b="1" dirty="0">
                <a:latin typeface="+mn-lt"/>
              </a:rPr>
              <a:t>El Arroz con Leche "</a:t>
            </a:r>
            <a:r>
              <a:rPr lang="es-ES" sz="2400" b="1" dirty="0" err="1">
                <a:latin typeface="+mn-lt"/>
              </a:rPr>
              <a:t>Santolaya</a:t>
            </a:r>
            <a:r>
              <a:rPr lang="es-ES" sz="2400" b="1" dirty="0">
                <a:latin typeface="+mn-lt"/>
              </a:rPr>
              <a:t>" es un exquisito postre leche elaborado con leche fresca pasteurizada de vaca, azúcar, arroz, canela, limón, anís y sal</a:t>
            </a:r>
            <a:r>
              <a:rPr lang="es-ES" sz="2400" b="1" dirty="0" smtClean="0">
                <a:latin typeface="+mn-lt"/>
              </a:rPr>
              <a:t>. En </a:t>
            </a:r>
            <a:r>
              <a:rPr lang="es-ES" sz="2400" b="1" dirty="0">
                <a:latin typeface="+mn-lt"/>
              </a:rPr>
              <a:t>la parte superior presenta la característica capa de azúcar requemado.</a:t>
            </a:r>
          </a:p>
          <a:p>
            <a:endParaRPr lang="es-ES_tradnl" sz="2400" b="1" dirty="0" smtClean="0">
              <a:latin typeface="+mn-lt"/>
            </a:endParaRPr>
          </a:p>
          <a:p>
            <a:endParaRPr lang="es-ES_tradnl" sz="2400" b="1" dirty="0">
              <a:latin typeface="+mn-lt"/>
            </a:endParaRPr>
          </a:p>
          <a:p>
            <a:r>
              <a:rPr lang="es-ES_tradnl" sz="2400" b="1" dirty="0">
                <a:latin typeface="+mn-lt"/>
              </a:rPr>
              <a:t>Precio: 1,80€</a:t>
            </a:r>
            <a:endParaRPr lang="es-ES" sz="2400" b="1" dirty="0">
              <a:latin typeface="+mn-lt"/>
            </a:endParaRPr>
          </a:p>
          <a:p>
            <a:r>
              <a:rPr lang="es-ES" dirty="0">
                <a:solidFill>
                  <a:srgbClr val="2F2F2F"/>
                </a:solidFill>
                <a:latin typeface="Arial" charset="0"/>
              </a:rPr>
              <a:t/>
            </a:r>
            <a:br>
              <a:rPr lang="es-ES" dirty="0">
                <a:solidFill>
                  <a:srgbClr val="2F2F2F"/>
                </a:solidFill>
                <a:latin typeface="Arial" charset="0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s-ES_tradnl" dirty="0" smtClean="0"/>
              <a:t>Caramelos rellenos </a:t>
            </a:r>
            <a:br>
              <a:rPr lang="es-ES_tradnl" dirty="0" smtClean="0"/>
            </a:br>
            <a:r>
              <a:rPr lang="es-ES_tradnl" dirty="0" smtClean="0"/>
              <a:t>¨La Asturiana¨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extLst/>
        </p:spPr>
        <p:txBody>
          <a:bodyPr numCol="2"/>
          <a:lstStyle/>
          <a:p>
            <a:pPr marL="0" indent="0" algn="r">
              <a:buFont typeface="Arial" charset="0"/>
              <a:buNone/>
              <a:defRPr/>
            </a:pPr>
            <a:endParaRPr lang="es-ES_tradnl" b="1" dirty="0" smtClean="0"/>
          </a:p>
          <a:p>
            <a:pPr marL="0" indent="0" algn="r">
              <a:buFont typeface="Arial" charset="0"/>
              <a:buNone/>
              <a:defRPr/>
            </a:pPr>
            <a:endParaRPr lang="es-ES_tradnl" b="1" dirty="0"/>
          </a:p>
          <a:p>
            <a:pPr marL="0" indent="0" algn="r">
              <a:buFont typeface="Arial" charset="0"/>
              <a:buNone/>
              <a:defRPr/>
            </a:pPr>
            <a:endParaRPr lang="es-ES_tradnl" b="1" dirty="0" smtClean="0"/>
          </a:p>
          <a:p>
            <a:pPr marL="0" indent="0" algn="r">
              <a:buFont typeface="Arial" charset="0"/>
              <a:buNone/>
              <a:defRPr/>
            </a:pPr>
            <a:endParaRPr lang="es-ES_tradnl" b="1" dirty="0"/>
          </a:p>
          <a:p>
            <a:pPr marL="0" indent="0" algn="r">
              <a:buFont typeface="Arial" charset="0"/>
              <a:buNone/>
              <a:defRPr/>
            </a:pPr>
            <a:endParaRPr lang="es-ES_tradnl" b="1" dirty="0" smtClean="0"/>
          </a:p>
          <a:p>
            <a:pPr marL="0" indent="0" algn="r">
              <a:buFont typeface="Arial" charset="0"/>
              <a:buNone/>
              <a:defRPr/>
            </a:pPr>
            <a:endParaRPr lang="es-ES_tradnl" b="1" dirty="0"/>
          </a:p>
          <a:p>
            <a:pPr marL="0" indent="0" algn="r">
              <a:buFont typeface="Arial" charset="0"/>
              <a:buNone/>
              <a:defRPr/>
            </a:pPr>
            <a:endParaRPr lang="es-ES_tradnl" b="1" dirty="0" smtClean="0"/>
          </a:p>
          <a:p>
            <a:pPr marL="0" indent="0" algn="r">
              <a:buFont typeface="Arial" charset="0"/>
              <a:buNone/>
              <a:defRPr/>
            </a:pPr>
            <a:endParaRPr lang="es-ES_tradnl" b="1" dirty="0"/>
          </a:p>
          <a:p>
            <a:pPr marL="0" indent="0" algn="r">
              <a:buFont typeface="Arial" charset="0"/>
              <a:buNone/>
              <a:defRPr/>
            </a:pPr>
            <a:endParaRPr lang="es-ES_tradnl" b="1" dirty="0" smtClean="0"/>
          </a:p>
          <a:p>
            <a:pPr marL="0" indent="0" algn="r">
              <a:buFont typeface="Arial" charset="0"/>
              <a:buNone/>
              <a:defRPr/>
            </a:pPr>
            <a:endParaRPr lang="es-ES_tradnl" b="1" dirty="0"/>
          </a:p>
          <a:p>
            <a:pPr marL="0" indent="0" algn="r">
              <a:buFont typeface="Arial" charset="0"/>
              <a:buNone/>
              <a:defRPr/>
            </a:pPr>
            <a:endParaRPr lang="es-ES_tradnl" b="1" dirty="0" smtClean="0"/>
          </a:p>
          <a:p>
            <a:pPr marL="0" indent="0" algn="r">
              <a:buFont typeface="Arial" charset="0"/>
              <a:buNone/>
              <a:defRPr/>
            </a:pPr>
            <a:r>
              <a:rPr lang="es-ES_tradnl" b="1" dirty="0" smtClean="0"/>
              <a:t> Ricos </a:t>
            </a:r>
            <a:r>
              <a:rPr lang="es-ES_tradnl" b="1" dirty="0"/>
              <a:t>caramelos de frutas </a:t>
            </a:r>
            <a:r>
              <a:rPr lang="es-ES_tradnl" b="1" dirty="0" smtClean="0"/>
              <a:t>artesanales. Hechos </a:t>
            </a:r>
            <a:r>
              <a:rPr lang="es-ES_tradnl" b="1" dirty="0"/>
              <a:t>por los mejores maestros artesanos de Asturias</a:t>
            </a:r>
          </a:p>
          <a:p>
            <a:pPr marL="0" indent="0" algn="r">
              <a:buFont typeface="Arial" charset="0"/>
              <a:buNone/>
              <a:defRPr/>
            </a:pPr>
            <a:endParaRPr lang="es-ES_tradnl" b="1" dirty="0" smtClean="0"/>
          </a:p>
          <a:p>
            <a:pPr marL="0" indent="0" algn="r">
              <a:buFont typeface="Arial" charset="0"/>
              <a:buNone/>
              <a:defRPr/>
            </a:pPr>
            <a:endParaRPr lang="es-ES_tradnl" b="1" dirty="0"/>
          </a:p>
          <a:p>
            <a:pPr marL="0" indent="0" algn="r">
              <a:buFont typeface="Arial" charset="0"/>
              <a:buNone/>
              <a:defRPr/>
            </a:pPr>
            <a:r>
              <a:rPr lang="es-ES_tradnl" b="1" dirty="0" smtClean="0"/>
              <a:t> Precio:  4,10€</a:t>
            </a:r>
            <a:endParaRPr lang="es-ES_tradnl" b="1" dirty="0"/>
          </a:p>
          <a:p>
            <a:pPr>
              <a:defRPr/>
            </a:pP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194820" cy="4194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ja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254</TotalTime>
  <Words>256</Words>
  <Application>Microsoft Office PowerPoint</Application>
  <PresentationFormat>Presentación en pantalla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Paja</vt:lpstr>
      <vt:lpstr>CATÁLOGO  AS UMPALUMPAS</vt:lpstr>
      <vt:lpstr>MOSCOVITAS  Finas pastas de almendra marcona y cobertura de chocolate con leche.</vt:lpstr>
      <vt:lpstr>Mochilas</vt:lpstr>
      <vt:lpstr>Libretas</vt:lpstr>
      <vt:lpstr>Corbatas de Unquera</vt:lpstr>
      <vt:lpstr>Chocolate con leche  ‘Tierra del artesano’</vt:lpstr>
      <vt:lpstr>Chocolate blanco con limón  ‘Tierra del Artesano’</vt:lpstr>
      <vt:lpstr>Arroz con leche  ‘Santolaya’</vt:lpstr>
      <vt:lpstr>Caramelos rellenos  ¨La Asturiana¨</vt:lpstr>
      <vt:lpstr>Mermeladas Artesanas</vt:lpstr>
      <vt:lpstr>Pastas Campoamor</vt:lpstr>
      <vt:lpstr>Tira de Chicles Surtidos con Relleno Efervescente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 AS UMPALUMPAS</dc:title>
  <dc:creator>dgazda</dc:creator>
  <cp:lastModifiedBy>dgazda</cp:lastModifiedBy>
  <cp:revision>33</cp:revision>
  <dcterms:created xsi:type="dcterms:W3CDTF">2015-12-18T09:06:10Z</dcterms:created>
  <dcterms:modified xsi:type="dcterms:W3CDTF">2016-03-15T09:45:05Z</dcterms:modified>
</cp:coreProperties>
</file>