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0B4EF92-DCFB-44FA-BB13-59167DCB64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1A12B0-3148-40CF-AFD1-A58D7B4B979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3361" y="620688"/>
            <a:ext cx="7210803" cy="158417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s-ES" sz="6000" dirty="0" smtClean="0"/>
              <a:t>   CATÁLOGO 2016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4967" y="5157192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s-ES" sz="1200" dirty="0" smtClean="0"/>
              <a:t>Elche </a:t>
            </a:r>
            <a:r>
              <a:rPr lang="es-ES" sz="1200" dirty="0" err="1"/>
              <a:t>O</a:t>
            </a:r>
            <a:r>
              <a:rPr lang="es-ES" sz="1200" dirty="0" err="1" smtClean="0"/>
              <a:t>riginals</a:t>
            </a:r>
            <a:endParaRPr lang="es-ES" sz="1200" dirty="0"/>
          </a:p>
        </p:txBody>
      </p:sp>
      <p:sp>
        <p:nvSpPr>
          <p:cNvPr id="4" name="AutoShape 2" descr="Mostrando ARIADN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Mostrando ARIADN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176463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340768"/>
            <a:ext cx="3636085" cy="125849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CAMISETA </a:t>
            </a:r>
            <a:br>
              <a:rPr lang="es-ES" dirty="0" smtClean="0"/>
            </a:br>
            <a:r>
              <a:rPr lang="es-ES" dirty="0" smtClean="0"/>
              <a:t>I LOVE ELCHE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016375" cy="22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6880611" cy="21395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Referencia</a:t>
            </a:r>
            <a:r>
              <a:rPr lang="es-ES" sz="1800" b="1" i="1" dirty="0"/>
              <a:t>: </a:t>
            </a:r>
            <a:r>
              <a:rPr lang="es-ES" sz="1800" dirty="0" smtClean="0"/>
              <a:t>T01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Descripción: </a:t>
            </a:r>
            <a:r>
              <a:rPr lang="es-ES" sz="1800" dirty="0" smtClean="0"/>
              <a:t>Graciosa camiseta de elche fabricada con algodón e inspirada en el amor hacia nuestra querida ciudad.(Tallas a elegir)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Precio: </a:t>
            </a:r>
            <a:r>
              <a:rPr lang="es-ES" sz="1800" b="1" i="1" dirty="0" smtClean="0">
                <a:solidFill>
                  <a:srgbClr val="FF0000"/>
                </a:solidFill>
              </a:rPr>
              <a:t>3,00€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465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636085" cy="125849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GORRA</a:t>
            </a:r>
            <a:br>
              <a:rPr lang="es-ES" dirty="0" smtClean="0"/>
            </a:br>
            <a:r>
              <a:rPr lang="es-ES" dirty="0" smtClean="0"/>
              <a:t>ILICITANA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0163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6232539" cy="21395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Referencia: </a:t>
            </a:r>
            <a:r>
              <a:rPr lang="es-ES" sz="1800" dirty="0" smtClean="0"/>
              <a:t>T02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Descripción:</a:t>
            </a:r>
            <a:r>
              <a:rPr lang="es-ES" sz="1800" dirty="0" smtClean="0"/>
              <a:t> Extravagante gorra con grabados de elche para esos días calurosos o soleados.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Precio: </a:t>
            </a:r>
            <a:r>
              <a:rPr lang="es-ES" sz="1800" b="1" i="1" dirty="0" smtClean="0">
                <a:solidFill>
                  <a:srgbClr val="FF0000"/>
                </a:solidFill>
              </a:rPr>
              <a:t>3,00€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5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05064"/>
            <a:ext cx="6784848" cy="2167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i="1" dirty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A05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Bombón de avellana y chocolate con leche, de forma esférica con una envoltura de papel </a:t>
            </a:r>
            <a:r>
              <a:rPr lang="es-ES" sz="2000" dirty="0">
                <a:solidFill>
                  <a:schemeClr val="tx2"/>
                </a:solidFill>
              </a:rPr>
              <a:t>dorado.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2000" dirty="0">
                <a:solidFill>
                  <a:schemeClr val="tx2"/>
                </a:solidFill>
              </a:rPr>
              <a:t>3 Unidades.</a:t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Precio: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1,20 €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611760"/>
          </a:xfrm>
        </p:spPr>
        <p:txBody>
          <a:bodyPr>
            <a:normAutofit/>
          </a:bodyPr>
          <a:lstStyle/>
          <a:p>
            <a:r>
              <a:rPr lang="es-ES" sz="4400" b="1" i="1" dirty="0" smtClean="0">
                <a:solidFill>
                  <a:schemeClr val="tx1"/>
                </a:solidFill>
                <a:latin typeface="+mj-lt"/>
              </a:rPr>
              <a:t>FERRERO ROCHER</a:t>
            </a:r>
            <a:endParaRPr lang="es-ES" sz="4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0" name="Picture 2" descr="C:\Users\User\Desktop\TG5RTHI\ferrero-rocher-t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005064"/>
            <a:ext cx="6784848" cy="2167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A06</a:t>
            </a:r>
            <a:r>
              <a:rPr lang="es-ES" sz="2000" dirty="0">
                <a:solidFill>
                  <a:schemeClr val="tx2"/>
                </a:solidFill>
              </a:rPr>
              <a:t/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</a:rPr>
              <a:t>Surtido </a:t>
            </a:r>
            <a:r>
              <a:rPr lang="es-ES" sz="2000" dirty="0">
                <a:solidFill>
                  <a:schemeClr val="tx2"/>
                </a:solidFill>
              </a:rPr>
              <a:t>de Bombones de </a:t>
            </a:r>
            <a:r>
              <a:rPr lang="es-ES" sz="2000" dirty="0" smtClean="0">
                <a:solidFill>
                  <a:schemeClr val="tx2"/>
                </a:solidFill>
              </a:rPr>
              <a:t>Chocolate crujiente con cremosos rellenos con </a:t>
            </a:r>
            <a:r>
              <a:rPr lang="es-ES" sz="2000" dirty="0">
                <a:solidFill>
                  <a:schemeClr val="tx2"/>
                </a:solidFill>
              </a:rPr>
              <a:t>leche, blanco y negro</a:t>
            </a:r>
            <a:r>
              <a:rPr lang="es-ES" sz="2000" dirty="0" smtClean="0">
                <a:solidFill>
                  <a:schemeClr val="tx2"/>
                </a:solidFill>
              </a:rPr>
              <a:t>.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Peso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>
                <a:solidFill>
                  <a:schemeClr val="tx2"/>
                </a:solidFill>
              </a:rPr>
              <a:t>7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0 gramos (8 bombones)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Precio: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1,10 €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61176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latin typeface="+mj-lt"/>
              </a:rPr>
              <a:t>BOMBONETTI</a:t>
            </a:r>
            <a:endParaRPr lang="es-E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 descr="C:\Users\User\Desktop\TG5RTHI\bombonetti-delaviuda-70-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645024"/>
            <a:ext cx="6784848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A07</a:t>
            </a:r>
            <a:br>
              <a:rPr lang="es-ES" sz="2000" dirty="0" smtClean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 smtClean="0">
                <a:solidFill>
                  <a:schemeClr val="tx2"/>
                </a:solidFill>
              </a:rPr>
              <a:t>Descripción</a:t>
            </a:r>
            <a:r>
              <a:rPr lang="es-ES" sz="2000" b="1" i="1" dirty="0" smtClean="0">
                <a:solidFill>
                  <a:schemeClr val="tx2"/>
                </a:solidFill>
              </a:rPr>
              <a:t>: </a:t>
            </a:r>
            <a:r>
              <a:rPr lang="es-ES" sz="2000" dirty="0" smtClean="0">
                <a:solidFill>
                  <a:schemeClr val="tx2"/>
                </a:solidFill>
              </a:rPr>
              <a:t>Surtido </a:t>
            </a:r>
            <a:r>
              <a:rPr lang="es-ES" sz="2000" dirty="0" smtClean="0">
                <a:solidFill>
                  <a:schemeClr val="tx2"/>
                </a:solidFill>
              </a:rPr>
              <a:t>de 20 bombones, </a:t>
            </a:r>
            <a:r>
              <a:rPr lang="es-ES" sz="2000" dirty="0">
                <a:solidFill>
                  <a:schemeClr val="tx2"/>
                </a:solidFill>
              </a:rPr>
              <a:t>8 modelos diferentes: chocolate blanco, </a:t>
            </a:r>
            <a:r>
              <a:rPr lang="es-ES" sz="2000" dirty="0" smtClean="0">
                <a:solidFill>
                  <a:schemeClr val="tx2"/>
                </a:solidFill>
              </a:rPr>
              <a:t>café, </a:t>
            </a:r>
            <a:r>
              <a:rPr lang="es-ES" sz="2000" dirty="0">
                <a:solidFill>
                  <a:schemeClr val="tx2"/>
                </a:solidFill>
              </a:rPr>
              <a:t>leche, </a:t>
            </a:r>
            <a:r>
              <a:rPr lang="es-ES" sz="2000" dirty="0" err="1">
                <a:solidFill>
                  <a:schemeClr val="tx2"/>
                </a:solidFill>
              </a:rPr>
              <a:t>praline</a:t>
            </a:r>
            <a:r>
              <a:rPr lang="es-ES" sz="2000" dirty="0">
                <a:solidFill>
                  <a:schemeClr val="tx2"/>
                </a:solidFill>
              </a:rPr>
              <a:t>, puro, naranja, canela y trufa. </a:t>
            </a:r>
            <a:r>
              <a:rPr lang="es-ES" sz="2000" dirty="0" smtClean="0">
                <a:solidFill>
                  <a:schemeClr val="tx2"/>
                </a:solidFill>
              </a:rPr>
              <a:t>(Sin </a:t>
            </a:r>
            <a:r>
              <a:rPr lang="es-ES" sz="2000" dirty="0">
                <a:solidFill>
                  <a:schemeClr val="tx2"/>
                </a:solidFill>
              </a:rPr>
              <a:t>azúcares </a:t>
            </a:r>
            <a:r>
              <a:rPr lang="es-ES" sz="2000" dirty="0" smtClean="0">
                <a:solidFill>
                  <a:schemeClr val="tx2"/>
                </a:solidFill>
              </a:rPr>
              <a:t>añadidos)</a:t>
            </a:r>
            <a:r>
              <a:rPr lang="es-ES" sz="2000" dirty="0">
                <a:solidFill>
                  <a:schemeClr val="tx2"/>
                </a:solidFill>
              </a:rPr>
              <a:t/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b="1" i="1" dirty="0">
                <a:solidFill>
                  <a:schemeClr val="tx2"/>
                </a:solidFill>
              </a:rPr>
              <a:t>Peso: </a:t>
            </a:r>
            <a:r>
              <a:rPr lang="es-ES" sz="2000" dirty="0" smtClean="0">
                <a:solidFill>
                  <a:schemeClr val="tx2"/>
                </a:solidFill>
              </a:rPr>
              <a:t>200 gramos</a:t>
            </a:r>
            <a:r>
              <a:rPr lang="es-ES" sz="2000" b="1" i="1" dirty="0">
                <a:solidFill>
                  <a:schemeClr val="tx2"/>
                </a:solidFill>
              </a:rPr>
              <a:t/>
            </a:r>
            <a:br>
              <a:rPr lang="es-ES" sz="2000" b="1" i="1" dirty="0">
                <a:solidFill>
                  <a:schemeClr val="tx2"/>
                </a:solidFill>
              </a:rPr>
            </a:br>
            <a:r>
              <a:rPr lang="es-ES" sz="2000" b="1" i="1" dirty="0">
                <a:solidFill>
                  <a:schemeClr val="tx2"/>
                </a:solidFill>
              </a:rPr>
              <a:t>P</a:t>
            </a:r>
            <a:r>
              <a:rPr lang="es-ES" sz="2000" b="1" i="1" dirty="0" smtClean="0">
                <a:solidFill>
                  <a:schemeClr val="tx2"/>
                </a:solidFill>
              </a:rPr>
              <a:t>recio:  </a:t>
            </a:r>
            <a:r>
              <a:rPr lang="es-ES" sz="2000" dirty="0" smtClean="0">
                <a:solidFill>
                  <a:srgbClr val="FF0000"/>
                </a:solidFill>
              </a:rPr>
              <a:t>5,95 €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457200"/>
            <a:ext cx="2680082" cy="2683768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chemeClr val="tx1"/>
                </a:solidFill>
                <a:latin typeface="+mj-lt"/>
              </a:rPr>
              <a:t>SELECCIÓN DE BOMBONES</a:t>
            </a:r>
            <a:endParaRPr lang="es-ES" sz="40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38" name="Picture 2" descr="C:\Users\User\Desktop\TG5RTHI\bombones-sin-azucares-anadidos-valor-200-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10858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550196"/>
            <a:ext cx="6784848" cy="21830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i="1" dirty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A08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Barrita dulce de chocolate y galleta.</a:t>
            </a:r>
            <a:br>
              <a:rPr lang="es-ES" sz="2000" dirty="0" smtClean="0">
                <a:solidFill>
                  <a:schemeClr val="tx2"/>
                </a:solidFill>
                <a:latin typeface="+mn-lt"/>
              </a:rPr>
            </a:br>
            <a:r>
              <a:rPr lang="es-ES" sz="2000" dirty="0" smtClean="0">
                <a:solidFill>
                  <a:schemeClr val="tx2"/>
                </a:solidFill>
              </a:rPr>
              <a:t>Pack de 6 barritas.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2000" dirty="0" smtClean="0">
                <a:solidFill>
                  <a:schemeClr val="tx2"/>
                </a:solidFill>
              </a:rPr>
              <a:t>20 gramos unidad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Precio: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1,20 €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1560" y="620688"/>
            <a:ext cx="2673657" cy="1872208"/>
          </a:xfrm>
        </p:spPr>
        <p:txBody>
          <a:bodyPr>
            <a:normAutofit/>
          </a:bodyPr>
          <a:lstStyle/>
          <a:p>
            <a:r>
              <a:rPr lang="es-ES" sz="4400" b="1" i="1" dirty="0" smtClean="0">
                <a:solidFill>
                  <a:schemeClr val="tx1"/>
                </a:solidFill>
                <a:latin typeface="+mj-lt"/>
              </a:rPr>
              <a:t>HUESITOS</a:t>
            </a:r>
            <a:endParaRPr lang="es-ES" sz="4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 descr="C:\Users\User\Desktop\TG5RTHI\huesit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66429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TG5RTHI\huesitos-blancos-va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23534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005064"/>
            <a:ext cx="6784848" cy="2167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A09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Surtido de deliciosos bombones.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Peso: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100 gramos (10 bombones)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Precio:</a:t>
            </a: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1,10€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107704"/>
          </a:xfrm>
        </p:spPr>
        <p:txBody>
          <a:bodyPr>
            <a:normAutofit/>
          </a:bodyPr>
          <a:lstStyle/>
          <a:p>
            <a:r>
              <a:rPr lang="es-ES" sz="3600" b="1" i="1" dirty="0" smtClean="0">
                <a:solidFill>
                  <a:schemeClr val="tx1"/>
                </a:solidFill>
                <a:latin typeface="+mj-lt"/>
              </a:rPr>
              <a:t>BOMBONES</a:t>
            </a:r>
            <a:endParaRPr lang="es-ES" sz="36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87" name="Picture 3" descr="C:\Users\User\Desktop\TG5RTHI\caja-de-bombones-surtidos-lacasa-100-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717032"/>
            <a:ext cx="6784848" cy="2502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A10</a:t>
            </a:r>
            <a:r>
              <a:rPr lang="es-ES" sz="2000" b="1" i="1" dirty="0">
                <a:solidFill>
                  <a:schemeClr val="tx2"/>
                </a:solidFill>
              </a:rPr>
              <a:t/>
            </a:r>
            <a:br>
              <a:rPr lang="es-ES" sz="2000" b="1" i="1" dirty="0">
                <a:solidFill>
                  <a:schemeClr val="tx2"/>
                </a:solidFill>
              </a:rPr>
            </a:br>
            <a:r>
              <a:rPr lang="es-ES" sz="2000" b="1" i="1" dirty="0" smtClean="0">
                <a:solidFill>
                  <a:schemeClr val="tx2"/>
                </a:solidFill>
              </a:rPr>
              <a:t>Descripción</a:t>
            </a:r>
            <a:r>
              <a:rPr lang="es-ES" sz="2000" b="1" i="1" dirty="0">
                <a:solidFill>
                  <a:schemeClr val="tx2"/>
                </a:solidFill>
              </a:rPr>
              <a:t>: </a:t>
            </a:r>
            <a:r>
              <a:rPr lang="es-ES" sz="2000" dirty="0">
                <a:solidFill>
                  <a:schemeClr val="tx2"/>
                </a:solidFill>
              </a:rPr>
              <a:t>"Calidad Suprema"</a:t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dirty="0">
                <a:solidFill>
                  <a:schemeClr val="tx2"/>
                </a:solidFill>
              </a:rPr>
              <a:t>45 % de Almendra </a:t>
            </a:r>
            <a:r>
              <a:rPr lang="es-ES" sz="2000" dirty="0" err="1">
                <a:solidFill>
                  <a:schemeClr val="tx2"/>
                </a:solidFill>
              </a:rPr>
              <a:t>Marcona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" sz="2000" dirty="0" err="1">
                <a:solidFill>
                  <a:schemeClr val="tx2"/>
                </a:solidFill>
              </a:rPr>
              <a:t>Recien</a:t>
            </a:r>
            <a:r>
              <a:rPr lang="es-ES" sz="2000" dirty="0">
                <a:solidFill>
                  <a:schemeClr val="tx2"/>
                </a:solidFill>
              </a:rPr>
              <a:t> Tostadas.</a:t>
            </a:r>
            <a:br>
              <a:rPr lang="es-ES" sz="2000" dirty="0">
                <a:solidFill>
                  <a:schemeClr val="tx2"/>
                </a:solidFill>
              </a:rPr>
            </a:br>
            <a:r>
              <a:rPr lang="es-ES" sz="2000" dirty="0">
                <a:solidFill>
                  <a:schemeClr val="tx2"/>
                </a:solidFill>
              </a:rPr>
              <a:t>36 % de </a:t>
            </a:r>
            <a:r>
              <a:rPr lang="es-ES" sz="2000" dirty="0" smtClean="0">
                <a:solidFill>
                  <a:schemeClr val="tx2"/>
                </a:solidFill>
              </a:rPr>
              <a:t>Cacao.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300 gramos</a:t>
            </a:r>
            <a:r>
              <a:rPr lang="es-ES" sz="2000" b="1" i="1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2000" b="1" i="1" dirty="0">
                <a:solidFill>
                  <a:schemeClr val="tx2"/>
                </a:solidFill>
                <a:latin typeface="+mn-lt"/>
              </a:rPr>
            </a:br>
            <a:r>
              <a:rPr lang="es-ES" sz="2000" b="1" i="1" dirty="0" smtClean="0">
                <a:solidFill>
                  <a:schemeClr val="tx2"/>
                </a:solidFill>
                <a:latin typeface="+mn-lt"/>
              </a:rPr>
              <a:t>Precio: </a:t>
            </a: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6,55 €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755776"/>
          </a:xfrm>
        </p:spPr>
        <p:txBody>
          <a:bodyPr>
            <a:normAutofit/>
          </a:bodyPr>
          <a:lstStyle/>
          <a:p>
            <a:r>
              <a:rPr lang="es-ES" sz="4000" b="1" i="1" dirty="0">
                <a:solidFill>
                  <a:schemeClr val="tx1"/>
                </a:solidFill>
                <a:latin typeface="+mj-lt"/>
              </a:rPr>
              <a:t>TURRÓN DE CHOCOLATE CON LECHE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A11</a:t>
            </a:r>
            <a:r>
              <a:rPr lang="es-ES" sz="1800" dirty="0" smtClean="0">
                <a:solidFill>
                  <a:schemeClr val="tx2"/>
                </a:solidFill>
              </a:rPr>
              <a:t/>
            </a:r>
            <a:br>
              <a:rPr lang="es-ES" sz="1800" dirty="0" smtClean="0">
                <a:solidFill>
                  <a:schemeClr val="tx2"/>
                </a:solidFill>
              </a:rPr>
            </a:b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Descripción: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Exquisita mermelada de higo elaborada artesanalmente.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250 gramos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b="1" i="1" dirty="0" smtClean="0">
                <a:solidFill>
                  <a:srgbClr val="FF0000"/>
                </a:solidFill>
                <a:latin typeface="+mn-lt"/>
              </a:rPr>
              <a:t>3,40 €</a:t>
            </a:r>
            <a:endParaRPr lang="es-ES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971800"/>
          </a:xfrm>
        </p:spPr>
        <p:txBody>
          <a:bodyPr>
            <a:normAutofit/>
          </a:bodyPr>
          <a:lstStyle/>
          <a:p>
            <a:r>
              <a:rPr lang="es-ES" sz="4400" b="1" i="1" dirty="0" smtClean="0">
                <a:solidFill>
                  <a:schemeClr val="tx1"/>
                </a:solidFill>
                <a:latin typeface="+mj-lt"/>
              </a:rPr>
              <a:t>CONFITURA DE HIGO</a:t>
            </a:r>
            <a:endParaRPr lang="es-ES" sz="4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792318"/>
            <a:ext cx="4594225" cy="34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077072"/>
            <a:ext cx="6784848" cy="2095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A12</a:t>
            </a:r>
            <a:br>
              <a:rPr lang="es-ES" sz="1800" dirty="0" smtClean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Descripción: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Bebida que protege el estómago, es un gran expectorante y bálsamo para la piel.</a:t>
            </a:r>
            <a:br>
              <a:rPr lang="es-ES" sz="1800" dirty="0" smtClean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25 unidades</a:t>
            </a:r>
            <a:br>
              <a:rPr lang="es-ES" sz="1800" dirty="0" smtClean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b="1" i="1" dirty="0" smtClean="0">
                <a:solidFill>
                  <a:srgbClr val="FF0000"/>
                </a:solidFill>
                <a:latin typeface="+mn-lt"/>
              </a:rPr>
              <a:t>1,86 €</a:t>
            </a:r>
            <a:endParaRPr lang="es-ES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467744"/>
          </a:xfrm>
        </p:spPr>
        <p:txBody>
          <a:bodyPr>
            <a:normAutofit/>
          </a:bodyPr>
          <a:lstStyle/>
          <a:p>
            <a:r>
              <a:rPr lang="es-ES" sz="3600" b="1" i="1" dirty="0" smtClean="0">
                <a:solidFill>
                  <a:schemeClr val="tx1"/>
                </a:solidFill>
                <a:latin typeface="+mj-lt"/>
              </a:rPr>
              <a:t>CANTUESO</a:t>
            </a:r>
            <a:endParaRPr lang="es-ES" sz="36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792318"/>
            <a:ext cx="4594225" cy="34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80728"/>
            <a:ext cx="3636085" cy="1474517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 smtClean="0"/>
              <a:t>PAN</a:t>
            </a:r>
            <a:br>
              <a:rPr lang="es-ES" sz="4400" dirty="0" smtClean="0"/>
            </a:br>
            <a:r>
              <a:rPr lang="es-ES" sz="4400" dirty="0" smtClean="0"/>
              <a:t> DE HIGO</a:t>
            </a:r>
            <a:endParaRPr lang="es-ES" sz="4400" dirty="0"/>
          </a:p>
        </p:txBody>
      </p:sp>
      <p:pic>
        <p:nvPicPr>
          <p:cNvPr id="1026" name="Picture 2" descr="C:\Users\User\Desktop\TG5RTHI\a6d3027b-bc0e-41f4-a575-a6126b48bf5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3617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3501008"/>
            <a:ext cx="7168643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s-ES" sz="7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7200" b="1" i="1" dirty="0" smtClean="0"/>
              <a:t>Referencia: </a:t>
            </a:r>
            <a:r>
              <a:rPr lang="es-ES" sz="7200" dirty="0" smtClean="0"/>
              <a:t>A01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7200" b="1" i="1" dirty="0" smtClean="0"/>
              <a:t>Descripción: </a:t>
            </a:r>
            <a:r>
              <a:rPr lang="es-ES" sz="7200" dirty="0" smtClean="0"/>
              <a:t>Extraordinario postre ilicitano elaborado con higos secos y almendras. Hecho a mano por la exquisita tradición ilicitana.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7200" b="1" i="1" dirty="0" smtClean="0"/>
              <a:t>Peso: </a:t>
            </a:r>
            <a:r>
              <a:rPr lang="es-ES" sz="7200" i="1" dirty="0" smtClean="0"/>
              <a:t>-Grande</a:t>
            </a:r>
            <a:r>
              <a:rPr lang="es-ES" sz="7200" dirty="0" smtClean="0"/>
              <a:t>: 500gramos</a:t>
            </a:r>
          </a:p>
          <a:p>
            <a:r>
              <a:rPr lang="es-ES" sz="7200" i="1" dirty="0" smtClean="0"/>
              <a:t>              -Pequeño: </a:t>
            </a:r>
            <a:r>
              <a:rPr lang="es-ES" sz="7200" dirty="0" smtClean="0"/>
              <a:t>250 gramos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7200" b="1" i="1" dirty="0" smtClean="0"/>
              <a:t>Precio:-</a:t>
            </a:r>
            <a:r>
              <a:rPr lang="es-ES" sz="7200" i="1" dirty="0" smtClean="0"/>
              <a:t>Grande: </a:t>
            </a:r>
            <a:r>
              <a:rPr lang="es-ES" sz="7200" dirty="0" smtClean="0">
                <a:solidFill>
                  <a:srgbClr val="FF0000"/>
                </a:solidFill>
              </a:rPr>
              <a:t>5,50 €</a:t>
            </a:r>
          </a:p>
          <a:p>
            <a:r>
              <a:rPr lang="es-ES" sz="7200" dirty="0" smtClean="0"/>
              <a:t>                </a:t>
            </a:r>
            <a:r>
              <a:rPr lang="es-ES" sz="7200" i="1" dirty="0"/>
              <a:t>-</a:t>
            </a:r>
            <a:r>
              <a:rPr lang="es-ES" sz="7200" i="1" dirty="0" smtClean="0"/>
              <a:t>Pequeño:</a:t>
            </a:r>
            <a:r>
              <a:rPr lang="es-ES" sz="7200" dirty="0" smtClean="0">
                <a:solidFill>
                  <a:srgbClr val="FF0000"/>
                </a:solidFill>
              </a:rPr>
              <a:t>3,25 €</a:t>
            </a:r>
            <a:endParaRPr lang="es-ES" sz="7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25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9420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A13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Un verdadero manjar, su sabor no es peculiar. 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140 gramos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b="1" i="1" dirty="0" smtClean="0">
                <a:solidFill>
                  <a:srgbClr val="FF0000"/>
                </a:solidFill>
                <a:latin typeface="+mn-lt"/>
              </a:rPr>
              <a:t>3,50 €</a:t>
            </a:r>
            <a:endParaRPr lang="es-ES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3187824"/>
          </a:xfrm>
        </p:spPr>
        <p:txBody>
          <a:bodyPr>
            <a:normAutofit/>
          </a:bodyPr>
          <a:lstStyle/>
          <a:p>
            <a:r>
              <a:rPr lang="es-ES" sz="3600" b="1" i="1" dirty="0" smtClean="0">
                <a:solidFill>
                  <a:schemeClr val="tx1"/>
                </a:solidFill>
                <a:latin typeface="+mj-lt"/>
              </a:rPr>
              <a:t>MERMELADA DE PÉTALOS DE ROSA</a:t>
            </a:r>
            <a:endParaRPr lang="es-ES" sz="36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792318"/>
            <a:ext cx="4594225" cy="34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14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109" y="4636655"/>
            <a:ext cx="6784848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A14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Tomate deshidratado de manera artesanal, que concentra todo el sabor.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1 kg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b="1" i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b="1" i="1" dirty="0" smtClean="0">
                <a:solidFill>
                  <a:srgbClr val="FF0000"/>
                </a:solidFill>
                <a:latin typeface="+mn-lt"/>
              </a:rPr>
              <a:t>9,95 €</a:t>
            </a:r>
            <a:endParaRPr lang="es-ES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2467744"/>
          </a:xfrm>
        </p:spPr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chemeClr val="tx1"/>
                </a:solidFill>
                <a:latin typeface="+mj-lt"/>
              </a:rPr>
              <a:t>TOMATE SECO</a:t>
            </a:r>
            <a:endParaRPr lang="es-ES" sz="40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792318"/>
            <a:ext cx="4594225" cy="34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66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A15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: Delicioso dulce preparado a parti</a:t>
            </a:r>
            <a:r>
              <a:rPr lang="es-ES" sz="1800" dirty="0" smtClean="0">
                <a:solidFill>
                  <a:schemeClr val="tx2"/>
                </a:solidFill>
              </a:rPr>
              <a:t>r de la fruta del membrillo</a:t>
            </a:r>
            <a:r>
              <a:rPr lang="es-ES" sz="1800" dirty="0">
                <a:solidFill>
                  <a:schemeClr val="tx2"/>
                </a:solidFill>
              </a:rPr>
              <a:t>.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400 gr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1,35 €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chemeClr val="tx1"/>
                </a:solidFill>
                <a:latin typeface="+mj-lt"/>
              </a:rPr>
              <a:t>MEMBRILLO</a:t>
            </a:r>
            <a:endParaRPr lang="es-ES" sz="40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268760"/>
            <a:ext cx="4868936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7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>
                <a:solidFill>
                  <a:schemeClr val="tx2"/>
                </a:solidFill>
                <a:latin typeface="+mn-lt"/>
              </a:rPr>
              <a:t>Referencia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A16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Descripción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: Estigma de la flor del azafrán que se usa como condimento alimenticio,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Peso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2 gramos</a:t>
            </a:r>
            <a:r>
              <a:rPr lang="es-ES" sz="1800" dirty="0">
                <a:solidFill>
                  <a:schemeClr val="tx2"/>
                </a:solidFill>
                <a:latin typeface="+mn-lt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n-lt"/>
              </a:rPr>
            </a:br>
            <a:r>
              <a:rPr lang="es-ES" sz="1800" b="1" i="1" dirty="0">
                <a:solidFill>
                  <a:schemeClr val="tx2"/>
                </a:solidFill>
                <a:latin typeface="+mn-lt"/>
              </a:rPr>
              <a:t>Precio</a:t>
            </a:r>
            <a:r>
              <a:rPr lang="es-ES" sz="180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s-ES" sz="1800" dirty="0" smtClean="0">
                <a:solidFill>
                  <a:srgbClr val="FF0000"/>
                </a:solidFill>
                <a:latin typeface="+mn-lt"/>
              </a:rPr>
              <a:t>11,55 €</a:t>
            </a:r>
            <a:endParaRPr lang="es-E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4000" b="1" i="1" dirty="0" smtClean="0">
                <a:latin typeface="+mj-lt"/>
              </a:rPr>
              <a:t>AZAFRAN</a:t>
            </a:r>
            <a:endParaRPr lang="es-ES" sz="4000" b="1" i="1" dirty="0"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03244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97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198884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TRANSPORTE INCLUIDO</a:t>
            </a:r>
            <a:endParaRPr lang="es-E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763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2364753" cy="90338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sz="4000" dirty="0" smtClean="0"/>
              <a:t>PAN </a:t>
            </a:r>
            <a:br>
              <a:rPr lang="es-ES" sz="4000" dirty="0" smtClean="0"/>
            </a:br>
            <a:r>
              <a:rPr lang="es-ES" sz="4000" dirty="0" smtClean="0"/>
              <a:t>DE DÁTIL</a:t>
            </a:r>
            <a:endParaRPr lang="es-ES" sz="4000" dirty="0"/>
          </a:p>
        </p:txBody>
      </p:sp>
      <p:pic>
        <p:nvPicPr>
          <p:cNvPr id="2051" name="Picture 3" descr="C:\Users\User\Desktop\TG5RTHI\e1cbd5a3-80b3-4dfa-a435-631392a176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764704"/>
            <a:ext cx="45426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6376555" cy="25954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1900" b="1" i="1" dirty="0"/>
              <a:t>Referencia: </a:t>
            </a:r>
            <a:r>
              <a:rPr lang="es-ES" sz="1900" dirty="0" smtClean="0"/>
              <a:t>A02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1900" b="1" i="1" dirty="0" smtClean="0"/>
              <a:t>Descripción</a:t>
            </a:r>
            <a:r>
              <a:rPr lang="es-ES" sz="1900" dirty="0"/>
              <a:t>: D</a:t>
            </a:r>
            <a:r>
              <a:rPr lang="es-ES" sz="1900" dirty="0" smtClean="0"/>
              <a:t>eliciosa torta elaborada con los más prestigiosos dátiles de nuestra zona.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1900" b="1" i="1" dirty="0" smtClean="0"/>
              <a:t>Peso</a:t>
            </a:r>
            <a:r>
              <a:rPr lang="es-ES" sz="1900" b="1" i="1" dirty="0"/>
              <a:t>: </a:t>
            </a:r>
            <a:r>
              <a:rPr lang="es-ES" sz="1900" dirty="0"/>
              <a:t>-Grande: </a:t>
            </a:r>
            <a:r>
              <a:rPr lang="es-ES" sz="1900" dirty="0" smtClean="0"/>
              <a:t>500gramos                                                           	   -</a:t>
            </a:r>
            <a:r>
              <a:rPr lang="es-ES" sz="1900" dirty="0"/>
              <a:t>Pequeño: 250 </a:t>
            </a:r>
            <a:r>
              <a:rPr lang="es-ES" sz="1900" dirty="0" smtClean="0"/>
              <a:t>gramos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900" b="1" i="1" dirty="0" smtClean="0"/>
              <a:t>Precio: </a:t>
            </a:r>
            <a:r>
              <a:rPr lang="es-ES" sz="1900" dirty="0" smtClean="0"/>
              <a:t>-</a:t>
            </a:r>
            <a:r>
              <a:rPr lang="es-ES" sz="1900" dirty="0"/>
              <a:t>Grande: </a:t>
            </a:r>
            <a:r>
              <a:rPr lang="es-ES" sz="1900" dirty="0" smtClean="0">
                <a:solidFill>
                  <a:srgbClr val="FF0000"/>
                </a:solidFill>
              </a:rPr>
              <a:t>5,50 €</a:t>
            </a:r>
            <a:endParaRPr lang="es-ES" sz="1900" dirty="0">
              <a:solidFill>
                <a:srgbClr val="FF0000"/>
              </a:solidFill>
            </a:endParaRPr>
          </a:p>
          <a:p>
            <a:r>
              <a:rPr lang="es-ES" sz="1900" dirty="0"/>
              <a:t>              </a:t>
            </a:r>
            <a:r>
              <a:rPr lang="es-ES" sz="1900" dirty="0" smtClean="0"/>
              <a:t>     -Pequeño: </a:t>
            </a:r>
            <a:r>
              <a:rPr lang="es-ES" sz="1900" dirty="0" smtClean="0">
                <a:solidFill>
                  <a:srgbClr val="FF0000"/>
                </a:solidFill>
              </a:rPr>
              <a:t>3,25 €</a:t>
            </a:r>
            <a:endParaRPr lang="es-ES" sz="1900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684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80729"/>
            <a:ext cx="3636085" cy="122413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Pipes </a:t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 err="1" smtClean="0"/>
              <a:t>carasses</a:t>
            </a:r>
            <a:endParaRPr lang="es-ES" dirty="0"/>
          </a:p>
        </p:txBody>
      </p:sp>
      <p:pic>
        <p:nvPicPr>
          <p:cNvPr id="6" name="Picture 2" descr="C:\Users\User\Desktop\TG5RTHI\5a40f1ae-0173-4566-8d5b-4190d1f91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016375" cy="22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3573016"/>
            <a:ext cx="5616624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/>
              <a:t>Referencia: </a:t>
            </a:r>
            <a:r>
              <a:rPr lang="es-ES" sz="1800" dirty="0" smtClean="0"/>
              <a:t>A03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Descripción: </a:t>
            </a:r>
            <a:r>
              <a:rPr lang="es-ES" sz="1800" dirty="0" smtClean="0"/>
              <a:t>una </a:t>
            </a:r>
            <a:r>
              <a:rPr lang="es-ES" sz="1800" dirty="0"/>
              <a:t>tapa </a:t>
            </a:r>
            <a:r>
              <a:rPr lang="es-ES" sz="1800" dirty="0" smtClean="0"/>
              <a:t>típica </a:t>
            </a:r>
            <a:r>
              <a:rPr lang="es-ES" sz="1800" dirty="0"/>
              <a:t>de </a:t>
            </a:r>
            <a:r>
              <a:rPr lang="es-ES" sz="1800" dirty="0" smtClean="0"/>
              <a:t>Elche, exquisita</a:t>
            </a:r>
            <a:r>
              <a:rPr lang="es-ES" sz="1800" dirty="0"/>
              <a:t>, a la vez que </a:t>
            </a:r>
            <a:r>
              <a:rPr lang="es-ES" sz="1800" dirty="0" smtClean="0"/>
              <a:t>difícil </a:t>
            </a:r>
            <a:r>
              <a:rPr lang="es-ES" sz="1800" dirty="0"/>
              <a:t>de conseguir que te la sirvan en un bar </a:t>
            </a:r>
            <a:r>
              <a:rPr lang="es-ES" sz="1800" dirty="0" smtClean="0"/>
              <a:t>Ilicitano. Lo típico</a:t>
            </a:r>
            <a:r>
              <a:rPr lang="es-ES" sz="1800" dirty="0"/>
              <a:t>, lo </a:t>
            </a:r>
            <a:r>
              <a:rPr lang="es-ES" sz="1800" dirty="0" smtClean="0"/>
              <a:t>auténtico</a:t>
            </a:r>
            <a:r>
              <a:rPr lang="es-ES" sz="1800" dirty="0"/>
              <a:t>, es </a:t>
            </a:r>
            <a:r>
              <a:rPr lang="es-ES" sz="1800" dirty="0" smtClean="0"/>
              <a:t>difícil </a:t>
            </a:r>
            <a:r>
              <a:rPr lang="es-ES" sz="1800" dirty="0"/>
              <a:t>de encontrar.</a:t>
            </a:r>
            <a:endParaRPr lang="es-ES" sz="1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</a:t>
            </a:r>
            <a:r>
              <a:rPr lang="es-ES" sz="1800" b="1" i="1" dirty="0" smtClean="0"/>
              <a:t>: </a:t>
            </a:r>
            <a:r>
              <a:rPr lang="es-ES" sz="1800" b="1" i="1" dirty="0" smtClean="0">
                <a:solidFill>
                  <a:srgbClr val="FF0000"/>
                </a:solidFill>
              </a:rPr>
              <a:t>3,85 €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485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5" y="980728"/>
            <a:ext cx="3168351" cy="1800199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/>
              <a:t>MERMELADA DE GRANADA</a:t>
            </a:r>
            <a:endParaRPr lang="es-ES" sz="3200" dirty="0"/>
          </a:p>
        </p:txBody>
      </p:sp>
      <p:pic>
        <p:nvPicPr>
          <p:cNvPr id="4098" name="Picture 2" descr="C:\Users\User\Desktop\TG5RTHI\2dc2436b-0344-44ea-a1ff-2a103762ab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6644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3789040"/>
            <a:ext cx="5080412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900" b="1" i="1" dirty="0"/>
              <a:t>Referencia: </a:t>
            </a:r>
            <a:r>
              <a:rPr lang="es-ES" sz="1900" dirty="0" smtClean="0"/>
              <a:t>A04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900" b="1" i="1" dirty="0" smtClean="0"/>
              <a:t>Descripción</a:t>
            </a:r>
            <a:r>
              <a:rPr lang="es-ES" sz="1900" b="1" i="1" dirty="0"/>
              <a:t>: </a:t>
            </a:r>
            <a:r>
              <a:rPr lang="es-ES" sz="1900" dirty="0" smtClean="0"/>
              <a:t>exquisito manjar Ilicitano 100% natural y con propiedades antioxidantes.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900" b="1" i="1" dirty="0" smtClean="0"/>
              <a:t>Precio</a:t>
            </a:r>
            <a:r>
              <a:rPr lang="es-ES" sz="1900" b="1" i="1" dirty="0" smtClean="0"/>
              <a:t>: </a:t>
            </a:r>
            <a:r>
              <a:rPr lang="es-ES" sz="1900" b="1" i="1" dirty="0" smtClean="0">
                <a:solidFill>
                  <a:srgbClr val="FF0000"/>
                </a:solidFill>
              </a:rPr>
              <a:t>3,95 €</a:t>
            </a:r>
            <a:endParaRPr lang="es-ES" sz="19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341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412776"/>
            <a:ext cx="3636085" cy="125849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CAJA</a:t>
            </a:r>
            <a:br>
              <a:rPr lang="es-ES" dirty="0" smtClean="0"/>
            </a:br>
            <a:r>
              <a:rPr lang="es-ES" dirty="0" smtClean="0"/>
              <a:t>ILICITANA</a:t>
            </a:r>
            <a:endParaRPr lang="es-ES" dirty="0"/>
          </a:p>
        </p:txBody>
      </p:sp>
      <p:pic>
        <p:nvPicPr>
          <p:cNvPr id="5122" name="Picture 2" descr="C:\Users\User\Desktop\TG5RTHI\d8eed909-9e49-4f73-87ea-b776e4abe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620688"/>
            <a:ext cx="44706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7312659" cy="21395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/>
              <a:t>Referencia: </a:t>
            </a:r>
            <a:r>
              <a:rPr lang="es-ES" sz="1800" dirty="0"/>
              <a:t>S</a:t>
            </a:r>
            <a:r>
              <a:rPr lang="es-ES" sz="1800" dirty="0" smtClean="0"/>
              <a:t>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Descripción: </a:t>
            </a:r>
            <a:r>
              <a:rPr lang="es-ES" sz="1800" dirty="0" smtClean="0"/>
              <a:t>Bonita caja ilicitana grabada a mano, con la imagen de nuestra queridísima </a:t>
            </a:r>
            <a:r>
              <a:rPr lang="es-ES" sz="1800" dirty="0"/>
              <a:t>D</a:t>
            </a:r>
            <a:r>
              <a:rPr lang="es-ES" sz="1800" dirty="0" smtClean="0"/>
              <a:t>ama de Elche.( varios diseños)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Precio:</a:t>
            </a:r>
            <a:r>
              <a:rPr lang="es-ES" sz="1800" b="1" i="1" dirty="0" smtClean="0">
                <a:solidFill>
                  <a:srgbClr val="FF0000"/>
                </a:solidFill>
              </a:rPr>
              <a:t> </a:t>
            </a:r>
            <a:r>
              <a:rPr lang="es-ES" sz="1800" b="1" i="1" dirty="0" smtClean="0">
                <a:solidFill>
                  <a:srgbClr val="FF0000"/>
                </a:solidFill>
              </a:rPr>
              <a:t>3,00 </a:t>
            </a:r>
            <a:r>
              <a:rPr lang="es-ES" sz="1800" b="1" i="1" dirty="0" smtClean="0">
                <a:solidFill>
                  <a:srgbClr val="FF0000"/>
                </a:solidFill>
              </a:rPr>
              <a:t>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97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556792"/>
            <a:ext cx="3636085" cy="93610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PALMA</a:t>
            </a:r>
            <a:br>
              <a:rPr lang="es-ES" dirty="0" smtClean="0"/>
            </a:br>
            <a:r>
              <a:rPr lang="es-ES" dirty="0" smtClean="0"/>
              <a:t>ELABORADA</a:t>
            </a:r>
            <a:endParaRPr lang="es-ES" dirty="0"/>
          </a:p>
        </p:txBody>
      </p:sp>
      <p:pic>
        <p:nvPicPr>
          <p:cNvPr id="6147" name="Picture 3" descr="C:\Users\User\Desktop\TG5RTHI\bf974a9f-eb03-402c-a68b-121e19b5e2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016375" cy="22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6592579" cy="21395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Referencia</a:t>
            </a:r>
            <a:r>
              <a:rPr lang="es-ES" sz="1800" b="1" i="1" dirty="0"/>
              <a:t>: </a:t>
            </a:r>
            <a:r>
              <a:rPr lang="es-ES" sz="1800" dirty="0"/>
              <a:t>S</a:t>
            </a:r>
            <a:r>
              <a:rPr lang="es-ES" sz="1800" dirty="0" smtClean="0"/>
              <a:t>02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Descripción: </a:t>
            </a:r>
            <a:r>
              <a:rPr lang="es-ES" sz="1800" dirty="0" smtClean="0"/>
              <a:t>Espectaculares palmas entrelazadas y formadas con cariño para la fiesta de Domingo de Ramos.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</a:t>
            </a:r>
            <a:r>
              <a:rPr lang="es-ES" sz="1800" b="1" i="1" dirty="0"/>
              <a:t>: </a:t>
            </a:r>
            <a:r>
              <a:rPr lang="es-ES" sz="1800" b="1" i="1" dirty="0" smtClean="0">
                <a:solidFill>
                  <a:srgbClr val="FF0000"/>
                </a:solidFill>
              </a:rPr>
              <a:t>2,00 € </a:t>
            </a:r>
            <a:r>
              <a:rPr lang="es-ES" sz="1800" b="1" i="1" dirty="0" smtClean="0">
                <a:solidFill>
                  <a:srgbClr val="FF0000"/>
                </a:solidFill>
              </a:rPr>
              <a:t>o </a:t>
            </a:r>
            <a:r>
              <a:rPr lang="es-ES" sz="1800" b="1" i="1" dirty="0" smtClean="0">
                <a:solidFill>
                  <a:srgbClr val="FF0000"/>
                </a:solidFill>
              </a:rPr>
              <a:t>3,00€ 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827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636085" cy="125849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s-ES" dirty="0" smtClean="0"/>
              <a:t>POSTAL</a:t>
            </a:r>
            <a:br>
              <a:rPr lang="es-ES" dirty="0" smtClean="0"/>
            </a:br>
            <a:r>
              <a:rPr lang="es-ES" dirty="0" smtClean="0"/>
              <a:t>ILICITANA</a:t>
            </a:r>
            <a:endParaRPr lang="es-ES" dirty="0"/>
          </a:p>
        </p:txBody>
      </p:sp>
      <p:pic>
        <p:nvPicPr>
          <p:cNvPr id="7171" name="Picture 3" descr="C:\Users\User\Desktop\TG5RTHI\aa57f2fa-84b6-4e88-b3e9-c03b3cdfdf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4484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3501008"/>
            <a:ext cx="5832648" cy="21395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/>
              <a:t>Referencia: </a:t>
            </a:r>
            <a:r>
              <a:rPr lang="es-ES" sz="1800" dirty="0"/>
              <a:t>S</a:t>
            </a:r>
            <a:r>
              <a:rPr lang="es-ES" sz="1800" dirty="0" smtClean="0"/>
              <a:t>03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</a:t>
            </a:r>
            <a:r>
              <a:rPr lang="es-ES" sz="1800" b="1" i="1" dirty="0"/>
              <a:t>: </a:t>
            </a:r>
            <a:r>
              <a:rPr lang="es-ES" sz="1800" dirty="0" smtClean="0"/>
              <a:t>Postal del precioso e histórico Palacio de Altamira. </a:t>
            </a:r>
            <a:endParaRPr lang="es-ES" sz="18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Precio: </a:t>
            </a:r>
            <a:r>
              <a:rPr lang="es-ES" sz="1800" b="1" i="1" dirty="0" smtClean="0">
                <a:solidFill>
                  <a:srgbClr val="FF0000"/>
                </a:solidFill>
              </a:rPr>
              <a:t>0,50 €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3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975" y="1340768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 smtClean="0"/>
              <a:t>TAZA</a:t>
            </a:r>
            <a:br>
              <a:rPr lang="es-ES" sz="3200" dirty="0" smtClean="0"/>
            </a:br>
            <a:r>
              <a:rPr lang="es-ES" sz="3200" dirty="0" smtClean="0"/>
              <a:t>DE ELCHE</a:t>
            </a:r>
            <a:endParaRPr lang="es-ES" sz="3200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016375" cy="22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6664587" cy="25234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/>
              <a:t>Referencia: </a:t>
            </a:r>
            <a:r>
              <a:rPr lang="es-ES" sz="1800" dirty="0" smtClean="0"/>
              <a:t>S04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Descripción</a:t>
            </a:r>
            <a:r>
              <a:rPr lang="es-ES" sz="1800" b="1" i="1" dirty="0"/>
              <a:t>: </a:t>
            </a:r>
            <a:r>
              <a:rPr lang="es-ES" sz="1800" dirty="0"/>
              <a:t>B</a:t>
            </a:r>
            <a:r>
              <a:rPr lang="es-ES" sz="1800" dirty="0" smtClean="0"/>
              <a:t>onito recuerdo matinal para que cada mañana te puedas acordar de nuestro preciado </a:t>
            </a:r>
            <a:r>
              <a:rPr lang="es-ES" sz="1800" dirty="0"/>
              <a:t>P</a:t>
            </a:r>
            <a:r>
              <a:rPr lang="es-ES" sz="1800" dirty="0" smtClean="0"/>
              <a:t>alacio de </a:t>
            </a:r>
            <a:r>
              <a:rPr lang="es-ES" sz="1800" dirty="0"/>
              <a:t>A</a:t>
            </a:r>
            <a:r>
              <a:rPr lang="es-ES" sz="1800" dirty="0" smtClean="0"/>
              <a:t>ltamira y nuestra admirada ciudad de Elche, mientras te tomas ese café que tanto apetece.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800" b="1" i="1" dirty="0" smtClean="0"/>
              <a:t>Precio: </a:t>
            </a:r>
            <a:r>
              <a:rPr lang="es-ES" sz="1800" b="1" i="1" dirty="0" smtClean="0">
                <a:solidFill>
                  <a:srgbClr val="FF0000"/>
                </a:solidFill>
              </a:rPr>
              <a:t>4,00 </a:t>
            </a:r>
            <a:r>
              <a:rPr lang="es-ES" sz="1800" b="1" i="1" dirty="0" smtClean="0">
                <a:solidFill>
                  <a:srgbClr val="FF0000"/>
                </a:solidFill>
              </a:rPr>
              <a:t>€</a:t>
            </a:r>
            <a:endParaRPr lang="es-ES" sz="1800" b="1" i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5" name="AutoShape 2" descr="Mostrando WP_20160303_17_23_58_P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Mostrando WP_20160303_17_23_58_Pr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282</TotalTime>
  <Words>381</Words>
  <Application>Microsoft Office PowerPoint</Application>
  <PresentationFormat>Presentación en pantalla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NewsPrint</vt:lpstr>
      <vt:lpstr>   CATÁLOGO 2016</vt:lpstr>
      <vt:lpstr>PAN  DE HIGO</vt:lpstr>
      <vt:lpstr>PAN  DE DÁTIL</vt:lpstr>
      <vt:lpstr>Pipes  y carasses</vt:lpstr>
      <vt:lpstr>MERMELADA DE GRANADA</vt:lpstr>
      <vt:lpstr>CAJA ILICITANA</vt:lpstr>
      <vt:lpstr>PALMA ELABORADA</vt:lpstr>
      <vt:lpstr>POSTAL ILICITANA</vt:lpstr>
      <vt:lpstr>TAZA DE ELCHE</vt:lpstr>
      <vt:lpstr>CAMISETA  I LOVE ELCHE</vt:lpstr>
      <vt:lpstr>GORRA ILICITANA</vt:lpstr>
      <vt:lpstr>Referencia: A05 Descripción: Bombón de avellana y chocolate con leche, de forma esférica con una envoltura de papel dorado.  Peso: 3 Unidades. Precio:  1,20 € </vt:lpstr>
      <vt:lpstr>Referencia: A06 Descripción: Surtido de Bombones de Chocolate crujiente con cremosos rellenos con leche, blanco y negro. Peso: 70 gramos (8 bombones) Precio: 1,10 € </vt:lpstr>
      <vt:lpstr>Referencia: A07 Descripción: Surtido de 20 bombones, 8 modelos diferentes: chocolate blanco, café, leche, praline, puro, naranja, canela y trufa. (Sin azúcares añadidos) Peso: 200 gramos Precio:  5,95 € </vt:lpstr>
      <vt:lpstr>Referencia: A08 Descripción: Barrita dulce de chocolate y galleta. Pack de 6 barritas. Peso: 20 gramos unidad Precio: 1,20 € </vt:lpstr>
      <vt:lpstr>Referencia: A09 Descripción: Surtido de deliciosos bombones. Peso: 100 gramos (10 bombones) Precio: 1,10€ </vt:lpstr>
      <vt:lpstr>Referencia: A10 Descripción: "Calidad Suprema" 45 % de Almendra Marcona Recien Tostadas. 36 % de Cacao. Peso: 300 gramos Precio: 6,55 € </vt:lpstr>
      <vt:lpstr>Referencia: A11 Descripción: Exquisita mermelada de higo elaborada artesanalmente. Peso: 250 gramos Precio: 3,40 €</vt:lpstr>
      <vt:lpstr>Referencia: A12 Descripción: Bebida que protege el estómago, es un gran expectorante y bálsamo para la piel. Peso: 25 unidades Precio: 1,86 €</vt:lpstr>
      <vt:lpstr>Referencia: A13 Descripción: Un verdadero manjar, su sabor no es peculiar.  Peso: 140 gramos Precio: 3,50 €</vt:lpstr>
      <vt:lpstr>Referencia: A14 Descripción: Tomate deshidratado de manera artesanal, que concentra todo el sabor. Peso: 1 kg Precio: 9,95 €</vt:lpstr>
      <vt:lpstr>Referencia: A15 Descripción: Delicioso dulce preparado a partir de la fruta del membrillo. Peso: 400 gr Precio: 1,35 €</vt:lpstr>
      <vt:lpstr>Referencia: A16 Descripción: Estigma de la flor del azafrán que se usa como condimento alimenticio, Peso: 2 gramos Precio: 11,55 €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67</cp:revision>
  <dcterms:created xsi:type="dcterms:W3CDTF">2016-03-10T17:33:55Z</dcterms:created>
  <dcterms:modified xsi:type="dcterms:W3CDTF">2016-03-14T19:57:43Z</dcterms:modified>
</cp:coreProperties>
</file>