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59" r:id="rId5"/>
    <p:sldId id="261" r:id="rId6"/>
    <p:sldId id="258" r:id="rId7"/>
    <p:sldId id="260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ren diapositi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elu isoszelea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ulua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9" name="Azpititulua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u-ES" smtClean="0"/>
              <a:t>Egin klik maisuaren azpititulu-estiloa editatzeko</a:t>
            </a:r>
            <a:endParaRPr kumimoji="0" lang="en-US"/>
          </a:p>
        </p:txBody>
      </p:sp>
      <p:sp>
        <p:nvSpPr>
          <p:cNvPr id="28" name="Dataren leku-mark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17" name="Orri-oinaren leku-mark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Diapositibaren zenbakiaren leku-mark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buru bertikala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talaren goiburu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elu angeluzuzena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elu isoszelea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  <p:cxnSp>
        <p:nvCxnSpPr>
          <p:cNvPr id="11" name="Lotura-marra zuzen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Lotura-marra zuzen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onparazio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  <p:sp>
        <p:nvSpPr>
          <p:cNvPr id="5" name="Edukiaren leku-mark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Epigrafedun eduk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Epigrafedun iru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u-ES" smtClean="0"/>
              <a:t>Egin klik ikonoan, irudia eransteko</a:t>
            </a:r>
            <a:endParaRPr kumimoji="0" lang="en-US" dirty="0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elu angeluzuzena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Lotura-marra zuzen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otura-marra zuzen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Izenaren leku-mark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13" name="Testuaren leku-mark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  <a:p>
            <a:pPr lvl="1" eaLnBrk="1" latinLnBrk="0" hangingPunct="1"/>
            <a:r>
              <a:rPr kumimoji="0" lang="eu-ES" smtClean="0"/>
              <a:t>Bigarren maila</a:t>
            </a:r>
          </a:p>
          <a:p>
            <a:pPr lvl="2" eaLnBrk="1" latinLnBrk="0" hangingPunct="1"/>
            <a:r>
              <a:rPr kumimoji="0" lang="eu-ES" smtClean="0"/>
              <a:t>Hirugarren maila</a:t>
            </a:r>
          </a:p>
          <a:p>
            <a:pPr lvl="3" eaLnBrk="1" latinLnBrk="0" hangingPunct="1"/>
            <a:r>
              <a:rPr kumimoji="0" lang="eu-ES" smtClean="0"/>
              <a:t>Laugarren maila</a:t>
            </a:r>
          </a:p>
          <a:p>
            <a:pPr lvl="4" eaLnBrk="1" latinLnBrk="0" hangingPunct="1"/>
            <a:r>
              <a:rPr kumimoji="0" lang="eu-ES" smtClean="0"/>
              <a:t>Bosgarren maila</a:t>
            </a:r>
            <a:endParaRPr kumimoji="0" lang="en-US"/>
          </a:p>
        </p:txBody>
      </p:sp>
      <p:sp>
        <p:nvSpPr>
          <p:cNvPr id="14" name="Dataren leku-mark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0F332AF-FF41-460F-8433-1153876A7914}" type="datetimeFigureOut">
              <a:rPr lang="es-ES" smtClean="0"/>
              <a:pPr/>
              <a:t>25/03/2015</a:t>
            </a:fld>
            <a:endParaRPr lang="es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Diapositibaren zenbakiaren leku-mark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8C1794-397C-4A15-938A-68C34088EA40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Euskalmentaks.coop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aukizuzena 4"/>
          <p:cNvSpPr/>
          <p:nvPr/>
        </p:nvSpPr>
        <p:spPr>
          <a:xfrm>
            <a:off x="2090369" y="692696"/>
            <a:ext cx="50626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u-E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Euskalmentak</a:t>
            </a:r>
            <a:r>
              <a:rPr lang="eu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u-E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r>
              <a:rPr lang="eu-E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.coop</a:t>
            </a:r>
            <a:endParaRPr lang="eu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Irudia 5" descr="DSC_04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12976"/>
            <a:ext cx="5314870" cy="3122061"/>
          </a:xfrm>
          <a:prstGeom prst="rect">
            <a:avLst/>
          </a:prstGeom>
        </p:spPr>
      </p:pic>
      <p:pic>
        <p:nvPicPr>
          <p:cNvPr id="7" name="Irudia 6" descr="_logo-o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395536" y="1"/>
            <a:ext cx="8062912" cy="980728"/>
          </a:xfrm>
        </p:spPr>
        <p:txBody>
          <a:bodyPr/>
          <a:lstStyle/>
          <a:p>
            <a:pPr algn="ctr"/>
            <a:r>
              <a:rPr lang="es-ES" b="1" dirty="0" smtClean="0"/>
              <a:t>CASA ECEIZA</a:t>
            </a:r>
            <a:endParaRPr lang="es-ES" b="1" dirty="0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540544" y="1340768"/>
            <a:ext cx="8062912" cy="4680520"/>
          </a:xfrm>
        </p:spPr>
        <p:txBody>
          <a:bodyPr>
            <a:normAutofit/>
          </a:bodyPr>
          <a:lstStyle/>
          <a:p>
            <a:pPr algn="l"/>
            <a:r>
              <a:rPr lang="es-ES" sz="1600" b="1" dirty="0" smtClean="0"/>
              <a:t>Casa </a:t>
            </a:r>
            <a:r>
              <a:rPr lang="es-ES" sz="1600" b="1" dirty="0" err="1" smtClean="0"/>
              <a:t>Eceiza</a:t>
            </a:r>
            <a:r>
              <a:rPr lang="es-ES" sz="1600" b="1" dirty="0" smtClean="0"/>
              <a:t> se fundó en el año 1924se ha caracterizado siempre por la elaboración de productos de gran calidad, siendo por tanto la pastelería artesanal de referencia en la comarca de Tolosa.</a:t>
            </a:r>
          </a:p>
          <a:p>
            <a:pPr algn="l"/>
            <a:endParaRPr lang="es-ES" sz="1600" b="1" dirty="0" smtClean="0"/>
          </a:p>
          <a:p>
            <a:pPr algn="l"/>
            <a:r>
              <a:rPr lang="es-ES" sz="1600" b="1" dirty="0" smtClean="0"/>
              <a:t>Luis </a:t>
            </a:r>
            <a:r>
              <a:rPr lang="es-ES" sz="1600" b="1" dirty="0" err="1" smtClean="0"/>
              <a:t>Eceiza</a:t>
            </a:r>
            <a:r>
              <a:rPr lang="es-ES" sz="1600" b="1" dirty="0" smtClean="0"/>
              <a:t>, hijo del fundador de la pastelería Nicolás </a:t>
            </a:r>
            <a:r>
              <a:rPr lang="es-ES" sz="1600" b="1" dirty="0" err="1" smtClean="0"/>
              <a:t>Eceiza</a:t>
            </a:r>
            <a:r>
              <a:rPr lang="es-ES" sz="1600" b="1" dirty="0" smtClean="0"/>
              <a:t>, fue el creador de las hoy tan famosas Tejas y Cigarrillos de Tolosa; a petición del Asador </a:t>
            </a:r>
            <a:r>
              <a:rPr lang="es-ES" sz="1600" b="1" dirty="0" err="1" smtClean="0"/>
              <a:t>Julian</a:t>
            </a:r>
            <a:r>
              <a:rPr lang="es-ES" sz="1600" b="1" dirty="0" smtClean="0"/>
              <a:t>, que necesitaba un postre del nivel y calidad de la carne que allí se sirve.</a:t>
            </a:r>
          </a:p>
          <a:p>
            <a:pPr algn="l"/>
            <a:endParaRPr lang="es-ES" sz="1600" b="1" dirty="0" smtClean="0"/>
          </a:p>
          <a:p>
            <a:pPr algn="l"/>
            <a:r>
              <a:rPr lang="es-ES" sz="1600" b="1" dirty="0" smtClean="0"/>
              <a:t>El esfuerzo de generaciones, ha convertido Casa </a:t>
            </a:r>
            <a:r>
              <a:rPr lang="es-ES" sz="1600" b="1" dirty="0" err="1" smtClean="0"/>
              <a:t>Eceiza</a:t>
            </a:r>
            <a:r>
              <a:rPr lang="es-ES" sz="1600" b="1" dirty="0" smtClean="0"/>
              <a:t> en una empresa respetada por sus clientes.</a:t>
            </a:r>
          </a:p>
          <a:p>
            <a:pPr algn="l"/>
            <a:endParaRPr lang="es-ES" sz="1600" b="1" dirty="0" smtClean="0"/>
          </a:p>
          <a:p>
            <a:pPr algn="l"/>
            <a:r>
              <a:rPr lang="es-ES" sz="1600" b="1" dirty="0" smtClean="0"/>
              <a:t>Famosa por sus tejas y </a:t>
            </a:r>
            <a:r>
              <a:rPr lang="es-ES" sz="1600" b="1" dirty="0" smtClean="0"/>
              <a:t>cigarrillos </a:t>
            </a:r>
            <a:r>
              <a:rPr lang="es-ES" sz="1600" b="1" dirty="0" smtClean="0"/>
              <a:t>y su bollería con hojaldrada.</a:t>
            </a:r>
            <a:endParaRPr lang="es-ES" sz="1600" b="1" dirty="0"/>
          </a:p>
        </p:txBody>
      </p:sp>
      <p:pic>
        <p:nvPicPr>
          <p:cNvPr id="13314" name="Picture 2" descr="http://www.cocinasin.com/media/marcas/logoLogo%20Casaeceiza%20NUE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725144"/>
            <a:ext cx="1843889" cy="18722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Irudia 4" descr="_logo-o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/>
          <a:lstStyle/>
          <a:p>
            <a:r>
              <a:rPr lang="es-ES" sz="3600" b="1" i="1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Rockwell" pitchFamily="18" charset="0"/>
              </a:rPr>
              <a:t>A</a:t>
            </a:r>
            <a:r>
              <a:rPr lang="es-ES" b="1" i="1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Rockwell" pitchFamily="18" charset="0"/>
              </a:rPr>
              <a:t> </a:t>
            </a:r>
            <a:r>
              <a:rPr lang="es-ES" sz="3600" b="1" i="1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Rockwell" pitchFamily="18" charset="0"/>
              </a:rPr>
              <a:t>TENER EN CUENTA:</a:t>
            </a:r>
            <a:endParaRPr lang="es-ES" b="1" i="1" u="sng" dirty="0" smtClean="0">
              <a:solidFill>
                <a:schemeClr val="accent5">
                  <a:lumMod val="40000"/>
                  <a:lumOff val="60000"/>
                </a:schemeClr>
              </a:solidFill>
              <a:latin typeface="Rockwell" pitchFamily="18" charset="0"/>
            </a:endParaRPr>
          </a:p>
          <a:p>
            <a:pPr>
              <a:buNone/>
            </a:pPr>
            <a:r>
              <a:rPr lang="es-ES" dirty="0" smtClean="0"/>
              <a:t>		La empresa Casa </a:t>
            </a:r>
            <a:r>
              <a:rPr lang="es-ES" dirty="0" err="1" smtClean="0"/>
              <a:t>Eceiza</a:t>
            </a:r>
            <a:r>
              <a:rPr lang="es-ES" dirty="0" smtClean="0"/>
              <a:t> vende sus productos por cajas enteras. </a:t>
            </a:r>
          </a:p>
          <a:p>
            <a:pPr>
              <a:buNone/>
            </a:pPr>
            <a:r>
              <a:rPr lang="es-ES" dirty="0" smtClean="0"/>
              <a:t>		En cada diapositiva se indica la cantidad de estuches que contiene cada caja.</a:t>
            </a:r>
          </a:p>
          <a:p>
            <a:pPr>
              <a:buNone/>
            </a:pPr>
            <a:r>
              <a:rPr lang="es-ES" dirty="0" smtClean="0"/>
              <a:t>		Por ejemplo, si pedís galletas de frambuesa, la compra mínima será de una caja que contiene 12 estuches. </a:t>
            </a:r>
          </a:p>
          <a:p>
            <a:pPr>
              <a:buNone/>
            </a:pPr>
            <a:endParaRPr lang="es-ES" dirty="0" smtClean="0"/>
          </a:p>
        </p:txBody>
      </p:sp>
      <p:sp>
        <p:nvSpPr>
          <p:cNvPr id="4" name="Laukizuzena 3"/>
          <p:cNvSpPr/>
          <p:nvPr/>
        </p:nvSpPr>
        <p:spPr>
          <a:xfrm>
            <a:off x="1331640" y="5085184"/>
            <a:ext cx="237626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Fluxu-diagrama: prozesua 4"/>
          <p:cNvSpPr/>
          <p:nvPr/>
        </p:nvSpPr>
        <p:spPr>
          <a:xfrm>
            <a:off x="1475656" y="5229200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Fluxu-diagrama: prozesua 5"/>
          <p:cNvSpPr/>
          <p:nvPr/>
        </p:nvSpPr>
        <p:spPr>
          <a:xfrm>
            <a:off x="1835696" y="5229200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Fluxu-diagrama: prozesua 6"/>
          <p:cNvSpPr/>
          <p:nvPr/>
        </p:nvSpPr>
        <p:spPr>
          <a:xfrm>
            <a:off x="1835696" y="5877272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uxu-diagrama: prozesua 7"/>
          <p:cNvSpPr/>
          <p:nvPr/>
        </p:nvSpPr>
        <p:spPr>
          <a:xfrm>
            <a:off x="2195736" y="5877272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uxu-diagrama: prozesua 8"/>
          <p:cNvSpPr/>
          <p:nvPr/>
        </p:nvSpPr>
        <p:spPr>
          <a:xfrm>
            <a:off x="2195736" y="5229200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uxu-diagrama: prozesua 9"/>
          <p:cNvSpPr/>
          <p:nvPr/>
        </p:nvSpPr>
        <p:spPr>
          <a:xfrm>
            <a:off x="1475656" y="5877272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luxu-diagrama: prozesua 10"/>
          <p:cNvSpPr/>
          <p:nvPr/>
        </p:nvSpPr>
        <p:spPr>
          <a:xfrm>
            <a:off x="2555776" y="5229200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uxu-diagrama: prozesua 11"/>
          <p:cNvSpPr/>
          <p:nvPr/>
        </p:nvSpPr>
        <p:spPr>
          <a:xfrm>
            <a:off x="2555776" y="5877272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uxu-diagrama: prozesua 12"/>
          <p:cNvSpPr/>
          <p:nvPr/>
        </p:nvSpPr>
        <p:spPr>
          <a:xfrm>
            <a:off x="2915816" y="5229200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Fluxu-diagrama: prozesua 13"/>
          <p:cNvSpPr/>
          <p:nvPr/>
        </p:nvSpPr>
        <p:spPr>
          <a:xfrm>
            <a:off x="2915816" y="5877272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Fluxu-diagrama: prozesua 14"/>
          <p:cNvSpPr/>
          <p:nvPr/>
        </p:nvSpPr>
        <p:spPr>
          <a:xfrm>
            <a:off x="3275856" y="5877272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uxu-diagrama: prozesua 15"/>
          <p:cNvSpPr/>
          <p:nvPr/>
        </p:nvSpPr>
        <p:spPr>
          <a:xfrm>
            <a:off x="3275856" y="5229200"/>
            <a:ext cx="288032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Irudia 16" descr="_logo-o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 smtClean="0"/>
              <a:t>GALLETAS</a:t>
            </a:r>
            <a:endParaRPr lang="es-ES" u="sng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1600" b="1" u="sng" dirty="0" smtClean="0"/>
              <a:t>GALLETA FRAMBUESA-MACADAMIA 100 G</a:t>
            </a:r>
            <a:r>
              <a:rPr lang="es-ES" sz="1600" b="1" dirty="0" smtClean="0"/>
              <a:t>	</a:t>
            </a:r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r>
              <a:rPr lang="es-ES" sz="1600" b="1" dirty="0" smtClean="0"/>
              <a:t>					1 Caja: 12 estuches</a:t>
            </a:r>
          </a:p>
          <a:p>
            <a:pPr>
              <a:buNone/>
            </a:pPr>
            <a:r>
              <a:rPr lang="es-ES" sz="1600" b="1" dirty="0" smtClean="0"/>
              <a:t> 					Precio: 1,84€</a:t>
            </a:r>
          </a:p>
          <a:p>
            <a:pPr>
              <a:buNone/>
            </a:pPr>
            <a:r>
              <a:rPr lang="es-ES" sz="1600" b="1" dirty="0" smtClean="0"/>
              <a:t>					Código: 200</a:t>
            </a:r>
          </a:p>
          <a:p>
            <a:pPr>
              <a:buNone/>
            </a:pPr>
            <a:r>
              <a:rPr lang="es-ES" sz="1600" dirty="0" smtClean="0"/>
              <a:t>		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		Deliciosas galletas caseras de mantequilla con frambuesas naturales y nueces de </a:t>
            </a:r>
            <a:r>
              <a:rPr lang="es-ES" sz="1600" dirty="0" err="1" smtClean="0"/>
              <a:t>macadamia</a:t>
            </a:r>
            <a:r>
              <a:rPr lang="es-ES" sz="1600" dirty="0" smtClean="0"/>
              <a:t>. Esta receta es única y original de Casa </a:t>
            </a:r>
            <a:r>
              <a:rPr lang="es-ES" sz="1600" dirty="0" err="1" smtClean="0"/>
              <a:t>Eceiza</a:t>
            </a:r>
            <a:r>
              <a:rPr lang="es-ES" sz="1600" dirty="0" smtClean="0"/>
              <a:t>.</a:t>
            </a:r>
            <a:endParaRPr lang="es-ES" sz="1600" b="1" dirty="0" smtClean="0"/>
          </a:p>
          <a:p>
            <a:pPr>
              <a:buNone/>
            </a:pPr>
            <a:r>
              <a:rPr lang="es-ES" sz="1600" b="1" dirty="0" smtClean="0"/>
              <a:t>		</a:t>
            </a:r>
          </a:p>
          <a:p>
            <a:pPr>
              <a:buNone/>
            </a:pPr>
            <a:r>
              <a:rPr lang="es-ES" sz="1600" b="1" u="sng" dirty="0" smtClean="0"/>
              <a:t>GALLETA MANZANA-PASAS 100 G</a:t>
            </a:r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r>
              <a:rPr lang="es-ES" sz="1600" dirty="0" smtClean="0"/>
              <a:t>		 </a:t>
            </a:r>
          </a:p>
          <a:p>
            <a:pPr>
              <a:buNone/>
            </a:pPr>
            <a:r>
              <a:rPr lang="es-ES" sz="1600" dirty="0" smtClean="0"/>
              <a:t>					</a:t>
            </a:r>
            <a:r>
              <a:rPr lang="es-ES" sz="1600" b="1" dirty="0" smtClean="0"/>
              <a:t>1 Caja: 12 estuches</a:t>
            </a: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					</a:t>
            </a:r>
            <a:r>
              <a:rPr lang="es-ES" sz="1600" b="1" dirty="0" smtClean="0"/>
              <a:t>Precio: 1,84€</a:t>
            </a:r>
          </a:p>
          <a:p>
            <a:pPr>
              <a:buNone/>
            </a:pPr>
            <a:r>
              <a:rPr lang="es-ES" sz="1600" dirty="0" smtClean="0"/>
              <a:t>					</a:t>
            </a:r>
            <a:r>
              <a:rPr lang="es-ES" sz="1600" b="1" dirty="0" smtClean="0"/>
              <a:t>Código: 201 </a:t>
            </a:r>
          </a:p>
          <a:p>
            <a:pPr>
              <a:buNone/>
            </a:pPr>
            <a:r>
              <a:rPr lang="es-ES" sz="1600" dirty="0" smtClean="0"/>
              <a:t>		</a:t>
            </a:r>
          </a:p>
          <a:p>
            <a:pPr>
              <a:buNone/>
            </a:pPr>
            <a:r>
              <a:rPr lang="es-ES" sz="1600" dirty="0" smtClean="0"/>
              <a:t>		Deliciosas galletas caseras de mantequilla con manzanas verdes naturales y pasas. Esta receta es única y original de Casa </a:t>
            </a:r>
            <a:r>
              <a:rPr lang="es-ES" sz="1600" dirty="0" err="1" smtClean="0"/>
              <a:t>Eceiza</a:t>
            </a:r>
            <a:endParaRPr lang="es-ES" sz="1600" b="1" dirty="0" smtClean="0"/>
          </a:p>
        </p:txBody>
      </p:sp>
      <p:pic>
        <p:nvPicPr>
          <p:cNvPr id="4" name="Irudia 3" descr="Galletas_Frambue_5069a68c538c5.jpg"/>
          <p:cNvPicPr>
            <a:picLocks noChangeAspect="1"/>
          </p:cNvPicPr>
          <p:nvPr/>
        </p:nvPicPr>
        <p:blipFill>
          <a:blip r:embed="rId2" cstate="print"/>
          <a:srcRect l="15120" t="18364" r="11441" b="20422"/>
          <a:stretch>
            <a:fillRect/>
          </a:stretch>
        </p:blipFill>
        <p:spPr>
          <a:xfrm>
            <a:off x="539552" y="1772816"/>
            <a:ext cx="2016224" cy="1344150"/>
          </a:xfrm>
          <a:prstGeom prst="rect">
            <a:avLst/>
          </a:prstGeom>
        </p:spPr>
      </p:pic>
      <p:pic>
        <p:nvPicPr>
          <p:cNvPr id="5" name="Irudia 4" descr="Galletas_Manzana_5069a6e53471a.jpg"/>
          <p:cNvPicPr>
            <a:picLocks noChangeAspect="1"/>
          </p:cNvPicPr>
          <p:nvPr/>
        </p:nvPicPr>
        <p:blipFill>
          <a:blip r:embed="rId3" cstate="print"/>
          <a:srcRect l="15120" t="18364" r="11441" b="20422"/>
          <a:stretch>
            <a:fillRect/>
          </a:stretch>
        </p:blipFill>
        <p:spPr>
          <a:xfrm>
            <a:off x="611560" y="4509120"/>
            <a:ext cx="2138638" cy="1258021"/>
          </a:xfrm>
          <a:prstGeom prst="rect">
            <a:avLst/>
          </a:prstGeom>
        </p:spPr>
      </p:pic>
      <p:pic>
        <p:nvPicPr>
          <p:cNvPr id="6" name="Irudia 5" descr="_logo-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kiaren leku-marka 3" descr="Galletas_Chocola_5069a619b51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5440" t="19393" r="11121" b="22454"/>
          <a:stretch>
            <a:fillRect/>
          </a:stretch>
        </p:blipFill>
        <p:spPr>
          <a:xfrm>
            <a:off x="251520" y="764704"/>
            <a:ext cx="2448276" cy="1368152"/>
          </a:xfrm>
          <a:prstGeom prst="rect">
            <a:avLst/>
          </a:prstGeom>
        </p:spPr>
      </p:pic>
      <p:pic>
        <p:nvPicPr>
          <p:cNvPr id="5" name="Irudia 4" descr="Galletas_Almendr_5069a4f1dfc48.jpg"/>
          <p:cNvPicPr>
            <a:picLocks noChangeAspect="1"/>
          </p:cNvPicPr>
          <p:nvPr/>
        </p:nvPicPr>
        <p:blipFill>
          <a:blip r:embed="rId3" cstate="print"/>
          <a:srcRect l="15440" t="19393" r="11121" b="22454"/>
          <a:stretch>
            <a:fillRect/>
          </a:stretch>
        </p:blipFill>
        <p:spPr>
          <a:xfrm>
            <a:off x="251520" y="4149080"/>
            <a:ext cx="2520281" cy="1484401"/>
          </a:xfrm>
          <a:prstGeom prst="rect">
            <a:avLst/>
          </a:prstGeom>
        </p:spPr>
      </p:pic>
      <p:sp>
        <p:nvSpPr>
          <p:cNvPr id="6" name="Laukizuzena 5"/>
          <p:cNvSpPr/>
          <p:nvPr/>
        </p:nvSpPr>
        <p:spPr>
          <a:xfrm>
            <a:off x="179512" y="3573016"/>
            <a:ext cx="4227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u="sng" dirty="0" smtClean="0"/>
              <a:t>GALLETA VAINILLA ALMENDRA 100 G</a:t>
            </a:r>
            <a:endParaRPr lang="es-ES" u="sng" dirty="0"/>
          </a:p>
        </p:txBody>
      </p:sp>
      <p:sp>
        <p:nvSpPr>
          <p:cNvPr id="7" name="Laukizuzena 6"/>
          <p:cNvSpPr/>
          <p:nvPr/>
        </p:nvSpPr>
        <p:spPr>
          <a:xfrm>
            <a:off x="0" y="188640"/>
            <a:ext cx="565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 smtClean="0"/>
              <a:t>GALLETA ALMENDRA BAÑADA CHOC. 100 G</a:t>
            </a:r>
            <a:endParaRPr lang="es-ES" u="sng" dirty="0"/>
          </a:p>
        </p:txBody>
      </p:sp>
      <p:sp>
        <p:nvSpPr>
          <p:cNvPr id="8" name="TestuKoadroa 7"/>
          <p:cNvSpPr txBox="1"/>
          <p:nvPr/>
        </p:nvSpPr>
        <p:spPr>
          <a:xfrm>
            <a:off x="107504" y="2348880"/>
            <a:ext cx="88204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</a:t>
            </a:r>
            <a:r>
              <a:rPr lang="es-ES" sz="1600" dirty="0" smtClean="0"/>
              <a:t>Especial para los amantes de la combinación del chocolate y los frutos secos. Al probar estas galletas caseras notaras el contraste del sabor dulce del chocolate y el salado de la galleta.</a:t>
            </a:r>
            <a:endParaRPr lang="es-ES" dirty="0"/>
          </a:p>
        </p:txBody>
      </p:sp>
      <p:sp>
        <p:nvSpPr>
          <p:cNvPr id="9" name="TestuKoadroa 8"/>
          <p:cNvSpPr txBox="1"/>
          <p:nvPr/>
        </p:nvSpPr>
        <p:spPr>
          <a:xfrm>
            <a:off x="3491880" y="90872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1 Caja: 12 estuches</a:t>
            </a:r>
          </a:p>
          <a:p>
            <a:r>
              <a:rPr lang="es-ES" sz="1600" b="1" dirty="0" smtClean="0"/>
              <a:t>Precio: 1,98€</a:t>
            </a:r>
          </a:p>
          <a:p>
            <a:r>
              <a:rPr lang="es-ES" sz="1600" b="1" dirty="0" smtClean="0"/>
              <a:t>Código: 203</a:t>
            </a:r>
          </a:p>
        </p:txBody>
      </p:sp>
      <p:sp>
        <p:nvSpPr>
          <p:cNvPr id="10" name="TestuKoadroa 9"/>
          <p:cNvSpPr txBox="1"/>
          <p:nvPr/>
        </p:nvSpPr>
        <p:spPr>
          <a:xfrm>
            <a:off x="179512" y="5733256"/>
            <a:ext cx="89644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</a:t>
            </a:r>
            <a:r>
              <a:rPr lang="es-ES" sz="1600" dirty="0" smtClean="0"/>
              <a:t>Estas galletas caseras están elaboradas utilizando ingredientes 100% naturales y combinando el sabor intenso y la textura firme de la almendra con la vainilla.</a:t>
            </a:r>
            <a:endParaRPr lang="es-ES" dirty="0"/>
          </a:p>
        </p:txBody>
      </p:sp>
      <p:sp>
        <p:nvSpPr>
          <p:cNvPr id="11" name="TestuKoadroa 10"/>
          <p:cNvSpPr txBox="1"/>
          <p:nvPr/>
        </p:nvSpPr>
        <p:spPr>
          <a:xfrm>
            <a:off x="3563888" y="429309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1 Caja: 12 estuches</a:t>
            </a:r>
          </a:p>
          <a:p>
            <a:r>
              <a:rPr lang="es-ES" sz="1600" b="1" dirty="0" smtClean="0"/>
              <a:t>Precio: 1,84€</a:t>
            </a:r>
          </a:p>
          <a:p>
            <a:r>
              <a:rPr lang="es-ES" sz="1600" b="1" dirty="0" smtClean="0"/>
              <a:t>Código: 204</a:t>
            </a:r>
            <a:endParaRPr lang="es-ES" sz="1600" b="1" dirty="0"/>
          </a:p>
        </p:txBody>
      </p:sp>
      <p:pic>
        <p:nvPicPr>
          <p:cNvPr id="12" name="Irudia 11" descr="_logo-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kiaren leku-marka 3" descr="Galletas_Chocola_5069a7451dac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5440" t="19778" r="11121" b="20887"/>
          <a:stretch>
            <a:fillRect/>
          </a:stretch>
        </p:blipFill>
        <p:spPr>
          <a:xfrm>
            <a:off x="251520" y="764704"/>
            <a:ext cx="2448273" cy="1395960"/>
          </a:xfrm>
          <a:prstGeom prst="rect">
            <a:avLst/>
          </a:prstGeom>
        </p:spPr>
      </p:pic>
      <p:sp>
        <p:nvSpPr>
          <p:cNvPr id="5" name="Laukizuzena 4"/>
          <p:cNvSpPr/>
          <p:nvPr/>
        </p:nvSpPr>
        <p:spPr>
          <a:xfrm>
            <a:off x="107504" y="260648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u="sng" dirty="0" smtClean="0"/>
              <a:t>GALLETA NARANJA BAÑADA CHOC. 100 G</a:t>
            </a:r>
            <a:endParaRPr lang="es-ES" u="sng" dirty="0"/>
          </a:p>
        </p:txBody>
      </p:sp>
      <p:pic>
        <p:nvPicPr>
          <p:cNvPr id="6" name="Irudia 5" descr="Surtido_de_Galle_5069b4017b5d8.jpg"/>
          <p:cNvPicPr>
            <a:picLocks noChangeAspect="1"/>
          </p:cNvPicPr>
          <p:nvPr/>
        </p:nvPicPr>
        <p:blipFill>
          <a:blip r:embed="rId3" cstate="print"/>
          <a:srcRect l="15980" t="19760" r="19761" b="17871"/>
          <a:stretch>
            <a:fillRect/>
          </a:stretch>
        </p:blipFill>
        <p:spPr>
          <a:xfrm>
            <a:off x="251520" y="4221088"/>
            <a:ext cx="2088232" cy="2026813"/>
          </a:xfrm>
          <a:prstGeom prst="rect">
            <a:avLst/>
          </a:prstGeom>
        </p:spPr>
      </p:pic>
      <p:sp>
        <p:nvSpPr>
          <p:cNvPr id="7" name="Laukizuzena 6"/>
          <p:cNvSpPr/>
          <p:nvPr/>
        </p:nvSpPr>
        <p:spPr>
          <a:xfrm>
            <a:off x="251520" y="3717032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 smtClean="0"/>
              <a:t>SURTIDO GALLETAS 200 G</a:t>
            </a:r>
            <a:endParaRPr lang="es-ES" u="sng" dirty="0"/>
          </a:p>
        </p:txBody>
      </p:sp>
      <p:sp>
        <p:nvSpPr>
          <p:cNvPr id="8" name="TestuKoadroa 7"/>
          <p:cNvSpPr txBox="1"/>
          <p:nvPr/>
        </p:nvSpPr>
        <p:spPr>
          <a:xfrm>
            <a:off x="0" y="227687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</a:t>
            </a:r>
            <a:r>
              <a:rPr lang="es-ES" sz="1600" dirty="0" smtClean="0"/>
              <a:t>En opinión de los consumidores lo que hace especial a estas galletas es lo impresionante de la mezcla de la acidez de la naranja con la máxima dulzura del chocolate que provoca una experiencia que no te dejará indiferente.</a:t>
            </a:r>
            <a:endParaRPr lang="es-ES" dirty="0"/>
          </a:p>
        </p:txBody>
      </p:sp>
      <p:sp>
        <p:nvSpPr>
          <p:cNvPr id="9" name="TestuKoadroa 8"/>
          <p:cNvSpPr txBox="1"/>
          <p:nvPr/>
        </p:nvSpPr>
        <p:spPr>
          <a:xfrm>
            <a:off x="3491880" y="1052736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1 Caja: 12 estuches</a:t>
            </a:r>
          </a:p>
          <a:p>
            <a:r>
              <a:rPr lang="es-ES" sz="1600" b="1" dirty="0" smtClean="0"/>
              <a:t>Precio: 1,98€</a:t>
            </a:r>
          </a:p>
          <a:p>
            <a:r>
              <a:rPr lang="es-ES" sz="1600" b="1" dirty="0" smtClean="0"/>
              <a:t>Código: 202</a:t>
            </a:r>
            <a:endParaRPr lang="es-ES" sz="1600" b="1" dirty="0"/>
          </a:p>
        </p:txBody>
      </p:sp>
      <p:sp>
        <p:nvSpPr>
          <p:cNvPr id="10" name="TestuKoadroa 9"/>
          <p:cNvSpPr txBox="1"/>
          <p:nvPr/>
        </p:nvSpPr>
        <p:spPr>
          <a:xfrm>
            <a:off x="3059832" y="4365104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1 Caja: 8 estuches</a:t>
            </a:r>
          </a:p>
          <a:p>
            <a:r>
              <a:rPr lang="es-ES" sz="1600" b="1" dirty="0" smtClean="0"/>
              <a:t>Precio: 4,36€</a:t>
            </a:r>
          </a:p>
          <a:p>
            <a:r>
              <a:rPr lang="es-ES" sz="1600" b="1" dirty="0" smtClean="0"/>
              <a:t>Código: 205</a:t>
            </a:r>
            <a:endParaRPr lang="es-ES" sz="1600" b="1" dirty="0"/>
          </a:p>
        </p:txBody>
      </p:sp>
      <p:sp>
        <p:nvSpPr>
          <p:cNvPr id="11" name="TestuKoadroa 10"/>
          <p:cNvSpPr txBox="1"/>
          <p:nvPr/>
        </p:nvSpPr>
        <p:spPr>
          <a:xfrm>
            <a:off x="2555776" y="5517232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Gran surtido con todas las galletas que se ofrecen en el catálogo de Casa </a:t>
            </a:r>
            <a:r>
              <a:rPr lang="es-ES" sz="1600" dirty="0" err="1" smtClean="0"/>
              <a:t>Eceiza</a:t>
            </a:r>
            <a:r>
              <a:rPr lang="es-ES" sz="1600" dirty="0" smtClean="0"/>
              <a:t>.</a:t>
            </a:r>
            <a:endParaRPr lang="es-ES" sz="1600" dirty="0"/>
          </a:p>
        </p:txBody>
      </p:sp>
      <p:pic>
        <p:nvPicPr>
          <p:cNvPr id="12" name="Irudia 11" descr="_logo-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399032"/>
          </a:xfrm>
        </p:spPr>
        <p:txBody>
          <a:bodyPr/>
          <a:lstStyle/>
          <a:p>
            <a:pPr algn="ctr"/>
            <a:r>
              <a:rPr lang="es-ES" u="sng" dirty="0" smtClean="0"/>
              <a:t>TEJAS Y CIGARRILLOS</a:t>
            </a:r>
            <a:endParaRPr lang="es-ES" u="sng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1800" b="1" u="sng" dirty="0" smtClean="0"/>
              <a:t>TEJA BOTE 150 G</a:t>
            </a:r>
            <a:r>
              <a:rPr lang="es-ES" sz="1600" b="1" dirty="0" smtClean="0"/>
              <a:t>				</a:t>
            </a:r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r>
              <a:rPr lang="es-ES" sz="1600" b="1" dirty="0" smtClean="0"/>
              <a:t>				1 Caja: 12 estuches</a:t>
            </a:r>
          </a:p>
          <a:p>
            <a:pPr>
              <a:buNone/>
            </a:pPr>
            <a:r>
              <a:rPr lang="es-ES" sz="1600" b="1" dirty="0" smtClean="0"/>
              <a:t>				Precio: 3,55€</a:t>
            </a:r>
          </a:p>
          <a:p>
            <a:pPr>
              <a:buNone/>
            </a:pPr>
            <a:r>
              <a:rPr lang="es-ES" sz="1600" b="1" dirty="0" smtClean="0"/>
              <a:t>				Código: 206</a:t>
            </a:r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r>
              <a:rPr lang="es-ES" sz="1600" dirty="0" smtClean="0"/>
              <a:t>		Deliciosas formas a base de almendra, 100% naturales, sin conservantes ni colorantes</a:t>
            </a:r>
            <a:endParaRPr lang="es-ES" sz="1600" b="1" dirty="0" smtClean="0"/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r>
              <a:rPr lang="es-ES" sz="1800" b="1" u="sng" dirty="0" smtClean="0"/>
              <a:t>TEJA Y CIG. BOTE 160 G</a:t>
            </a:r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r>
              <a:rPr lang="es-ES" sz="1600" b="1" dirty="0" smtClean="0"/>
              <a:t>				1 Caja: 12 estuches</a:t>
            </a:r>
          </a:p>
          <a:p>
            <a:pPr>
              <a:buNone/>
            </a:pPr>
            <a:r>
              <a:rPr lang="es-ES" sz="1600" b="1" dirty="0" smtClean="0"/>
              <a:t>				Precio: 3,55€</a:t>
            </a:r>
          </a:p>
          <a:p>
            <a:pPr>
              <a:buNone/>
            </a:pPr>
            <a:r>
              <a:rPr lang="es-ES" sz="1600" dirty="0" smtClean="0"/>
              <a:t>				</a:t>
            </a:r>
            <a:r>
              <a:rPr lang="es-ES" sz="1600" b="1" dirty="0" smtClean="0"/>
              <a:t>Código: 210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 </a:t>
            </a:r>
          </a:p>
          <a:p>
            <a:pPr>
              <a:buNone/>
            </a:pPr>
            <a:r>
              <a:rPr lang="es-ES" sz="1600" dirty="0" smtClean="0"/>
              <a:t>		Su elaboración es totalmente artesanal, dándoles su característica forma totalmente a mano después de salir del horno.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es-ES" sz="1600" dirty="0"/>
          </a:p>
        </p:txBody>
      </p:sp>
      <p:pic>
        <p:nvPicPr>
          <p:cNvPr id="4" name="Irudia 3" descr="Bote_de_Tejas_15_544104754f8fb.jpg"/>
          <p:cNvPicPr>
            <a:picLocks noChangeAspect="1"/>
          </p:cNvPicPr>
          <p:nvPr/>
        </p:nvPicPr>
        <p:blipFill>
          <a:blip r:embed="rId2" cstate="print"/>
          <a:srcRect l="19007" t="8666" r="18543" b="7567"/>
          <a:stretch>
            <a:fillRect/>
          </a:stretch>
        </p:blipFill>
        <p:spPr>
          <a:xfrm>
            <a:off x="251520" y="1772816"/>
            <a:ext cx="1224136" cy="1543476"/>
          </a:xfrm>
          <a:prstGeom prst="rect">
            <a:avLst/>
          </a:prstGeom>
        </p:spPr>
      </p:pic>
      <p:pic>
        <p:nvPicPr>
          <p:cNvPr id="8" name="Irudia 7" descr="Bote_Tejas_y_Cig_5440f23159798.jpg"/>
          <p:cNvPicPr>
            <a:picLocks noChangeAspect="1"/>
          </p:cNvPicPr>
          <p:nvPr/>
        </p:nvPicPr>
        <p:blipFill>
          <a:blip r:embed="rId3" cstate="print"/>
          <a:srcRect l="23618" t="10649" r="22584" b="10242"/>
          <a:stretch>
            <a:fillRect/>
          </a:stretch>
        </p:blipFill>
        <p:spPr>
          <a:xfrm>
            <a:off x="251520" y="4437112"/>
            <a:ext cx="1190902" cy="1510412"/>
          </a:xfrm>
          <a:prstGeom prst="rect">
            <a:avLst/>
          </a:prstGeom>
        </p:spPr>
      </p:pic>
      <p:pic>
        <p:nvPicPr>
          <p:cNvPr id="6" name="Irudia 5" descr="_logo-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b="1" u="sng" dirty="0" smtClean="0"/>
              <a:t>CIG. CHOC. BOTE 200 G</a:t>
            </a:r>
            <a:endParaRPr lang="es-ES" sz="1800" u="sng" dirty="0"/>
          </a:p>
        </p:txBody>
      </p:sp>
      <p:pic>
        <p:nvPicPr>
          <p:cNvPr id="4" name="Irudia 3" descr="Bote_Cigarrillos_5440f0001818c.jpg"/>
          <p:cNvPicPr>
            <a:picLocks noChangeAspect="1"/>
          </p:cNvPicPr>
          <p:nvPr/>
        </p:nvPicPr>
        <p:blipFill>
          <a:blip r:embed="rId2" cstate="print"/>
          <a:srcRect l="17692" t="15611" r="22154" b="4383"/>
          <a:stretch>
            <a:fillRect/>
          </a:stretch>
        </p:blipFill>
        <p:spPr>
          <a:xfrm>
            <a:off x="539552" y="548680"/>
            <a:ext cx="1440160" cy="1800200"/>
          </a:xfrm>
          <a:prstGeom prst="rect">
            <a:avLst/>
          </a:prstGeom>
        </p:spPr>
      </p:pic>
      <p:pic>
        <p:nvPicPr>
          <p:cNvPr id="5" name="Irudia 4" descr="Bote_Cigarrillos_5440f1724ecf2.jpg"/>
          <p:cNvPicPr>
            <a:picLocks noChangeAspect="1"/>
          </p:cNvPicPr>
          <p:nvPr/>
        </p:nvPicPr>
        <p:blipFill>
          <a:blip r:embed="rId3" cstate="print"/>
          <a:srcRect l="15305" t="10128" r="17352" b="2092"/>
          <a:stretch>
            <a:fillRect/>
          </a:stretch>
        </p:blipFill>
        <p:spPr>
          <a:xfrm>
            <a:off x="323528" y="3717032"/>
            <a:ext cx="1512168" cy="1656184"/>
          </a:xfrm>
          <a:prstGeom prst="rect">
            <a:avLst/>
          </a:prstGeom>
        </p:spPr>
      </p:pic>
      <p:sp>
        <p:nvSpPr>
          <p:cNvPr id="6" name="Laukizuzena 5"/>
          <p:cNvSpPr/>
          <p:nvPr/>
        </p:nvSpPr>
        <p:spPr>
          <a:xfrm>
            <a:off x="179512" y="3212976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 smtClean="0"/>
              <a:t>CIG. BOTE 160 G</a:t>
            </a:r>
            <a:r>
              <a:rPr lang="es-ES" b="1" dirty="0" smtClean="0"/>
              <a:t>	</a:t>
            </a:r>
            <a:endParaRPr lang="es-ES" dirty="0"/>
          </a:p>
        </p:txBody>
      </p:sp>
      <p:sp>
        <p:nvSpPr>
          <p:cNvPr id="7" name="TestuKoadroa 6"/>
          <p:cNvSpPr txBox="1"/>
          <p:nvPr/>
        </p:nvSpPr>
        <p:spPr>
          <a:xfrm>
            <a:off x="3563888" y="10527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1 Caja: 12 estuches</a:t>
            </a:r>
          </a:p>
          <a:p>
            <a:r>
              <a:rPr lang="es-ES" sz="1600" b="1" dirty="0" smtClean="0"/>
              <a:t>Precio: 3,55€</a:t>
            </a:r>
          </a:p>
          <a:p>
            <a:r>
              <a:rPr lang="es-ES" sz="1600" b="1" dirty="0" smtClean="0"/>
              <a:t>Código: 208</a:t>
            </a:r>
            <a:endParaRPr lang="es-ES" sz="1600" b="1" dirty="0"/>
          </a:p>
        </p:txBody>
      </p:sp>
      <p:sp>
        <p:nvSpPr>
          <p:cNvPr id="8" name="TestuKoadroa 7"/>
          <p:cNvSpPr txBox="1"/>
          <p:nvPr/>
        </p:nvSpPr>
        <p:spPr>
          <a:xfrm>
            <a:off x="0" y="249289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	Los mejores chocolates belgas compaginan muy bien con nuestros cigarrillos a base de mantequilla, bañados uno a uno a mano.</a:t>
            </a:r>
            <a:endParaRPr lang="es-ES" sz="1600" dirty="0"/>
          </a:p>
        </p:txBody>
      </p:sp>
      <p:sp>
        <p:nvSpPr>
          <p:cNvPr id="9" name="TestuKoadroa 8"/>
          <p:cNvSpPr txBox="1"/>
          <p:nvPr/>
        </p:nvSpPr>
        <p:spPr>
          <a:xfrm>
            <a:off x="3563888" y="3717032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1 Caja: 12 estuches</a:t>
            </a:r>
          </a:p>
          <a:p>
            <a:r>
              <a:rPr lang="es-ES" sz="1600" b="1" dirty="0" smtClean="0"/>
              <a:t>Precio: 3,55€</a:t>
            </a:r>
          </a:p>
          <a:p>
            <a:r>
              <a:rPr lang="es-ES" sz="1600" b="1" dirty="0" smtClean="0"/>
              <a:t>Código: 209</a:t>
            </a:r>
            <a:endParaRPr lang="es-ES" sz="1600" b="1" dirty="0"/>
          </a:p>
        </p:txBody>
      </p:sp>
      <p:sp>
        <p:nvSpPr>
          <p:cNvPr id="12" name="TestuKoadroa 11"/>
          <p:cNvSpPr txBox="1"/>
          <p:nvPr/>
        </p:nvSpPr>
        <p:spPr>
          <a:xfrm>
            <a:off x="0" y="544522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	Su elaboración es totalmente artesanal, dándoles su característica forma totalmente a mano después de salir del horno</a:t>
            </a:r>
            <a:endParaRPr lang="es-ES" sz="1600" dirty="0"/>
          </a:p>
        </p:txBody>
      </p:sp>
      <p:pic>
        <p:nvPicPr>
          <p:cNvPr id="10" name="Irudia 9" descr="_logo-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ukiaren leku-marka 3" descr="Estuche_de_Tejas_5440f39703e9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130" t="12600" r="14175" b="13901"/>
          <a:stretch>
            <a:fillRect/>
          </a:stretch>
        </p:blipFill>
        <p:spPr>
          <a:xfrm>
            <a:off x="323528" y="836712"/>
            <a:ext cx="1974479" cy="1645391"/>
          </a:xfrm>
          <a:prstGeom prst="rect">
            <a:avLst/>
          </a:prstGeom>
        </p:spPr>
      </p:pic>
      <p:sp>
        <p:nvSpPr>
          <p:cNvPr id="5" name="Laukizuzena 4"/>
          <p:cNvSpPr/>
          <p:nvPr/>
        </p:nvSpPr>
        <p:spPr>
          <a:xfrm>
            <a:off x="395536" y="260648"/>
            <a:ext cx="1515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 smtClean="0"/>
              <a:t>TEJAS 125 G</a:t>
            </a:r>
            <a:endParaRPr lang="es-ES" u="sng" dirty="0"/>
          </a:p>
        </p:txBody>
      </p:sp>
      <p:pic>
        <p:nvPicPr>
          <p:cNvPr id="6" name="Irudia 5" descr="Tejas_y_Cigarril_5440fbf14deab.jpg"/>
          <p:cNvPicPr>
            <a:picLocks noChangeAspect="1"/>
          </p:cNvPicPr>
          <p:nvPr/>
        </p:nvPicPr>
        <p:blipFill>
          <a:blip r:embed="rId3" cstate="print"/>
          <a:srcRect l="18303" t="8874" r="11299" b="9488"/>
          <a:stretch>
            <a:fillRect/>
          </a:stretch>
        </p:blipFill>
        <p:spPr>
          <a:xfrm>
            <a:off x="323528" y="4077072"/>
            <a:ext cx="1800200" cy="1656184"/>
          </a:xfrm>
          <a:prstGeom prst="rect">
            <a:avLst/>
          </a:prstGeom>
        </p:spPr>
      </p:pic>
      <p:sp>
        <p:nvSpPr>
          <p:cNvPr id="7" name="Laukizuzena 6"/>
          <p:cNvSpPr/>
          <p:nvPr/>
        </p:nvSpPr>
        <p:spPr>
          <a:xfrm>
            <a:off x="179512" y="3501008"/>
            <a:ext cx="3624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 dirty="0" smtClean="0"/>
              <a:t>TEJA Y CIG. CHOCOLATE 350 G</a:t>
            </a:r>
            <a:endParaRPr lang="es-ES" u="sng" dirty="0"/>
          </a:p>
        </p:txBody>
      </p:sp>
      <p:sp>
        <p:nvSpPr>
          <p:cNvPr id="8" name="TestuKoadroa 7"/>
          <p:cNvSpPr txBox="1"/>
          <p:nvPr/>
        </p:nvSpPr>
        <p:spPr>
          <a:xfrm>
            <a:off x="3635896" y="1052736"/>
            <a:ext cx="2808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1 Caja: 14 estuches</a:t>
            </a:r>
          </a:p>
          <a:p>
            <a:r>
              <a:rPr lang="es-ES" sz="1600" b="1" dirty="0" smtClean="0"/>
              <a:t>Precio: 2,89€</a:t>
            </a:r>
          </a:p>
          <a:p>
            <a:r>
              <a:rPr lang="es-ES" sz="1600" b="1" dirty="0" smtClean="0"/>
              <a:t>Código: 207</a:t>
            </a:r>
            <a:endParaRPr lang="es-ES" sz="1600" b="1" dirty="0"/>
          </a:p>
        </p:txBody>
      </p:sp>
      <p:sp>
        <p:nvSpPr>
          <p:cNvPr id="9" name="TestuKoadroa 8"/>
          <p:cNvSpPr txBox="1"/>
          <p:nvPr/>
        </p:nvSpPr>
        <p:spPr>
          <a:xfrm>
            <a:off x="3635896" y="4365104"/>
            <a:ext cx="2808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1 Caja: 10 estuches</a:t>
            </a:r>
          </a:p>
          <a:p>
            <a:r>
              <a:rPr lang="es-ES" sz="1600" b="1" dirty="0" smtClean="0"/>
              <a:t>Precio: 6,84€</a:t>
            </a:r>
          </a:p>
          <a:p>
            <a:r>
              <a:rPr lang="es-ES" sz="1600" b="1" dirty="0" smtClean="0"/>
              <a:t>Código: 211</a:t>
            </a:r>
            <a:endParaRPr lang="es-ES" sz="1600" b="1" dirty="0"/>
          </a:p>
        </p:txBody>
      </p:sp>
      <p:sp>
        <p:nvSpPr>
          <p:cNvPr id="10" name="TestuKoadroa 9"/>
          <p:cNvSpPr txBox="1"/>
          <p:nvPr/>
        </p:nvSpPr>
        <p:spPr>
          <a:xfrm>
            <a:off x="0" y="263691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</a:t>
            </a:r>
            <a:r>
              <a:rPr lang="es-ES" sz="1600" dirty="0" smtClean="0"/>
              <a:t>Deliciosas formas a base de almendra, 100% naturales, sin conservantes ni colorantes.</a:t>
            </a:r>
            <a:endParaRPr lang="es-ES" dirty="0"/>
          </a:p>
        </p:txBody>
      </p:sp>
      <p:sp>
        <p:nvSpPr>
          <p:cNvPr id="11" name="TestuKoadroa 10"/>
          <p:cNvSpPr txBox="1"/>
          <p:nvPr/>
        </p:nvSpPr>
        <p:spPr>
          <a:xfrm>
            <a:off x="0" y="59492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	Los mejores chocolates belgas compaginan muy bien con nuestros cigarrillos a base de mantequilla, bañados uno a uno a mano.</a:t>
            </a:r>
            <a:endParaRPr lang="es-ES" sz="1600" dirty="0"/>
          </a:p>
        </p:txBody>
      </p:sp>
      <p:pic>
        <p:nvPicPr>
          <p:cNvPr id="12" name="Irudia 11" descr="_logo-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5400" b="1" dirty="0" smtClean="0"/>
              <a:t/>
            </a:r>
            <a:br>
              <a:rPr lang="es-ES" sz="5400" b="1" dirty="0" smtClean="0"/>
            </a:br>
            <a:endParaRPr lang="es-ES" sz="5400" b="1" dirty="0"/>
          </a:p>
        </p:txBody>
      </p:sp>
      <p:sp>
        <p:nvSpPr>
          <p:cNvPr id="5" name="Edukiaren leku-marka 4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354504"/>
          </a:xfrm>
        </p:spPr>
        <p:txBody>
          <a:bodyPr>
            <a:normAutofit/>
          </a:bodyPr>
          <a:lstStyle/>
          <a:p>
            <a:pPr marL="578358" indent="-514350">
              <a:buNone/>
            </a:pPr>
            <a:r>
              <a:rPr lang="es-ES" sz="1800" b="1" dirty="0" smtClean="0">
                <a:solidFill>
                  <a:srgbClr val="FF0000"/>
                </a:solidFill>
              </a:rPr>
              <a:t>Datos de la empresa: </a:t>
            </a:r>
          </a:p>
          <a:p>
            <a:pPr marL="578358" indent="-514350">
              <a:buNone/>
            </a:pPr>
            <a:r>
              <a:rPr lang="es-ES" sz="1400" b="1" dirty="0" smtClean="0"/>
              <a:t>La Salle </a:t>
            </a:r>
            <a:r>
              <a:rPr lang="es-ES" sz="1400" b="1" dirty="0" err="1" smtClean="0"/>
              <a:t>Berrozpe</a:t>
            </a:r>
            <a:r>
              <a:rPr lang="es-ES" sz="1400" b="1" dirty="0" smtClean="0"/>
              <a:t> </a:t>
            </a:r>
          </a:p>
          <a:p>
            <a:pPr marL="578358" indent="-514350">
              <a:buNone/>
            </a:pPr>
            <a:r>
              <a:rPr lang="es-ES" sz="1400" b="1" dirty="0" err="1" smtClean="0"/>
              <a:t>Euskalmentak</a:t>
            </a:r>
            <a:r>
              <a:rPr lang="es-ES" sz="1400" b="1" dirty="0" smtClean="0"/>
              <a:t>  </a:t>
            </a:r>
            <a:r>
              <a:rPr lang="es-ES" sz="1400" b="1" dirty="0" err="1" smtClean="0"/>
              <a:t>S.Coop</a:t>
            </a:r>
            <a:r>
              <a:rPr lang="es-ES" sz="1400" b="1" dirty="0" smtClean="0"/>
              <a:t>.</a:t>
            </a:r>
          </a:p>
          <a:p>
            <a:pPr marL="578358" indent="-514350">
              <a:buNone/>
            </a:pPr>
            <a:r>
              <a:rPr lang="es-ES" sz="1400" b="1" dirty="0" smtClean="0"/>
              <a:t>Avda. La Salle,  5</a:t>
            </a:r>
          </a:p>
          <a:p>
            <a:pPr marL="578358" indent="-514350">
              <a:buAutoNum type="arabicPlain" startAt="20140"/>
            </a:pPr>
            <a:r>
              <a:rPr lang="es-ES" sz="1400" b="1" dirty="0" smtClean="0"/>
              <a:t>ANDOAIN( GUIPUZCOA )</a:t>
            </a:r>
          </a:p>
          <a:p>
            <a:pPr marL="578358" indent="-514350">
              <a:buNone/>
            </a:pPr>
            <a:endParaRPr lang="es-ES" sz="1400" b="1" dirty="0" smtClean="0"/>
          </a:p>
          <a:p>
            <a:pPr marL="578358" indent="-514350">
              <a:buNone/>
            </a:pPr>
            <a:r>
              <a:rPr lang="es-ES" sz="1400" b="1" dirty="0" smtClean="0"/>
              <a:t>Número de contacto: 943 59 05 57</a:t>
            </a:r>
          </a:p>
          <a:p>
            <a:pPr marL="578358" indent="-514350">
              <a:buNone/>
            </a:pPr>
            <a:endParaRPr lang="es-ES" sz="1400" b="1" dirty="0" smtClean="0"/>
          </a:p>
          <a:p>
            <a:pPr marL="578358" indent="-514350">
              <a:buNone/>
            </a:pPr>
            <a:r>
              <a:rPr lang="es-ES" sz="1400" b="1" dirty="0" smtClean="0"/>
              <a:t>Email: </a:t>
            </a:r>
            <a:r>
              <a:rPr lang="es-ES" sz="1400" b="1" dirty="0" smtClean="0">
                <a:hlinkClick r:id="rId2"/>
              </a:rPr>
              <a:t>Euskalmentaks.coop@gmail.com</a:t>
            </a:r>
            <a:endParaRPr lang="es-ES" sz="1400" b="1" dirty="0" smtClean="0"/>
          </a:p>
          <a:p>
            <a:pPr marL="578358" indent="-514350">
              <a:buNone/>
            </a:pPr>
            <a:endParaRPr lang="es-ES" sz="1400" b="1" dirty="0" smtClean="0"/>
          </a:p>
          <a:p>
            <a:pPr marL="578358" indent="-514350">
              <a:buNone/>
            </a:pPr>
            <a:r>
              <a:rPr lang="es-ES" sz="1400" b="1" dirty="0" smtClean="0"/>
              <a:t>Recordad, que los productos cedidos por ¨Casa </a:t>
            </a:r>
            <a:r>
              <a:rPr lang="es-ES" sz="1400" b="1" dirty="0" err="1" smtClean="0"/>
              <a:t>Eceiza</a:t>
            </a:r>
            <a:r>
              <a:rPr lang="es-ES" sz="1400" b="1" dirty="0" smtClean="0"/>
              <a:t>¨ son vendidos por cajas completas.</a:t>
            </a:r>
          </a:p>
          <a:p>
            <a:pPr marL="578358" indent="-514350">
              <a:buNone/>
            </a:pPr>
            <a:endParaRPr lang="es-ES" sz="1400" b="1" dirty="0" smtClean="0"/>
          </a:p>
          <a:p>
            <a:pPr marL="578358" indent="-514350">
              <a:buNone/>
            </a:pPr>
            <a:r>
              <a:rPr lang="es-ES" sz="1400" b="1" dirty="0" smtClean="0"/>
              <a:t>Portes a cargo del comprador.</a:t>
            </a:r>
            <a:endParaRPr lang="es-ES" sz="1400" b="1" dirty="0"/>
          </a:p>
        </p:txBody>
      </p:sp>
      <p:pic>
        <p:nvPicPr>
          <p:cNvPr id="6" name="Irudia 5" descr="_logo-o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Dastatu</a:t>
            </a:r>
            <a:endParaRPr lang="es-ES" dirty="0"/>
          </a:p>
        </p:txBody>
      </p:sp>
      <p:pic>
        <p:nvPicPr>
          <p:cNvPr id="4" name="Edukiaren leku-marka 3" descr="descarg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060848"/>
            <a:ext cx="2664296" cy="2664296"/>
          </a:xfrm>
        </p:spPr>
      </p:pic>
      <p:sp>
        <p:nvSpPr>
          <p:cNvPr id="5" name="TestuKoadroa 4"/>
          <p:cNvSpPr txBox="1"/>
          <p:nvPr/>
        </p:nvSpPr>
        <p:spPr>
          <a:xfrm>
            <a:off x="3851920" y="270892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Las imágenes que han sido utilizadas en este catálogo son cedidas por la empresa </a:t>
            </a:r>
            <a:r>
              <a:rPr lang="eu-ES" dirty="0" smtClean="0"/>
              <a:t>Dastatu.</a:t>
            </a:r>
            <a:endParaRPr lang="eu-ES" dirty="0"/>
          </a:p>
        </p:txBody>
      </p:sp>
      <p:pic>
        <p:nvPicPr>
          <p:cNvPr id="7" name="Irudia 6" descr="_logo-o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pPr algn="ctr"/>
            <a:r>
              <a:rPr lang="es-ES" dirty="0" err="1" smtClean="0"/>
              <a:t>Dastatu</a:t>
            </a:r>
            <a:endParaRPr lang="es-ES" dirty="0"/>
          </a:p>
        </p:txBody>
      </p:sp>
      <p:pic>
        <p:nvPicPr>
          <p:cNvPr id="4" name="Edukiaren leku-marka 3" descr="151_1_mermelada_de_kiwi_240_gr._leartiba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916832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stuKoadroa 4"/>
          <p:cNvSpPr txBox="1"/>
          <p:nvPr/>
        </p:nvSpPr>
        <p:spPr>
          <a:xfrm>
            <a:off x="2483768" y="1916833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Mermelada </a:t>
            </a:r>
          </a:p>
          <a:p>
            <a:r>
              <a:rPr lang="es-ES" sz="1400" dirty="0" smtClean="0"/>
              <a:t>de kiwi</a:t>
            </a:r>
            <a:endParaRPr lang="es-ES" sz="1400" dirty="0"/>
          </a:p>
        </p:txBody>
      </p:sp>
      <p:pic>
        <p:nvPicPr>
          <p:cNvPr id="6" name="Irudia 5" descr="152_1_mermelada_de_naranja_240_gr._leartiba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221088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stuKoadroa 6"/>
          <p:cNvSpPr txBox="1"/>
          <p:nvPr/>
        </p:nvSpPr>
        <p:spPr>
          <a:xfrm>
            <a:off x="2483768" y="407707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Mermelada de naranja</a:t>
            </a:r>
            <a:endParaRPr lang="es-ES" sz="1400" dirty="0"/>
          </a:p>
        </p:txBody>
      </p:sp>
      <p:sp>
        <p:nvSpPr>
          <p:cNvPr id="12" name="TestuKoadroa 11"/>
          <p:cNvSpPr txBox="1"/>
          <p:nvPr/>
        </p:nvSpPr>
        <p:spPr>
          <a:xfrm>
            <a:off x="2483768" y="242088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2,75unidad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3" name="TestuKoadroa 12"/>
          <p:cNvSpPr txBox="1"/>
          <p:nvPr/>
        </p:nvSpPr>
        <p:spPr>
          <a:xfrm>
            <a:off x="2483768" y="458112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2,75€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6" name="Laukizuzena 15"/>
          <p:cNvSpPr/>
          <p:nvPr/>
        </p:nvSpPr>
        <p:spPr>
          <a:xfrm>
            <a:off x="2411760" y="2924944"/>
            <a:ext cx="20162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Preparado con 55 gr. de fruta y 45 gr. de azúcar por cada 100 gr. de producto. </a:t>
            </a:r>
            <a:endParaRPr lang="es-ES" sz="1400" dirty="0"/>
          </a:p>
        </p:txBody>
      </p:sp>
      <p:sp>
        <p:nvSpPr>
          <p:cNvPr id="17" name="Laukizuzena 16"/>
          <p:cNvSpPr/>
          <p:nvPr/>
        </p:nvSpPr>
        <p:spPr>
          <a:xfrm>
            <a:off x="2411760" y="5157192"/>
            <a:ext cx="23042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Preparado con 55 gr. de fruta y 45 gr. de azúcar por cada 100 gr. de producto.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5" name="Laukizuzena 14"/>
          <p:cNvSpPr/>
          <p:nvPr/>
        </p:nvSpPr>
        <p:spPr>
          <a:xfrm>
            <a:off x="2483768" y="2708920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1001</a:t>
            </a:r>
            <a:endParaRPr lang="es-ES" sz="1400" dirty="0"/>
          </a:p>
        </p:txBody>
      </p:sp>
      <p:sp>
        <p:nvSpPr>
          <p:cNvPr id="18" name="Laukizuzena 17"/>
          <p:cNvSpPr/>
          <p:nvPr/>
        </p:nvSpPr>
        <p:spPr>
          <a:xfrm>
            <a:off x="2483768" y="4869160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1002</a:t>
            </a:r>
            <a:endParaRPr lang="es-ES" sz="1400" dirty="0"/>
          </a:p>
        </p:txBody>
      </p:sp>
      <p:pic>
        <p:nvPicPr>
          <p:cNvPr id="22" name="Picture 2" descr="Mermelada tomate NAVARRI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988840"/>
            <a:ext cx="180020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3" name="Picture 2" descr="Mermelada cebolla NAVARRIC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221088"/>
            <a:ext cx="1800200" cy="18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Laukizuzena 23"/>
          <p:cNvSpPr/>
          <p:nvPr/>
        </p:nvSpPr>
        <p:spPr>
          <a:xfrm>
            <a:off x="6732240" y="1988840"/>
            <a:ext cx="2239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Mermelada tomate Navarrico</a:t>
            </a:r>
            <a:endParaRPr lang="es-ES" sz="1400" dirty="0"/>
          </a:p>
        </p:txBody>
      </p:sp>
      <p:sp>
        <p:nvSpPr>
          <p:cNvPr id="25" name="Laukizuzena 24"/>
          <p:cNvSpPr/>
          <p:nvPr/>
        </p:nvSpPr>
        <p:spPr>
          <a:xfrm>
            <a:off x="6732240" y="2492896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2,80€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6" name="Laukizuzena 25"/>
          <p:cNvSpPr/>
          <p:nvPr/>
        </p:nvSpPr>
        <p:spPr>
          <a:xfrm>
            <a:off x="6732240" y="3212976"/>
            <a:ext cx="2061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Tomate, azúcar, zumo de limón</a:t>
            </a:r>
          </a:p>
        </p:txBody>
      </p:sp>
      <p:sp>
        <p:nvSpPr>
          <p:cNvPr id="27" name="Laukizuzena 26"/>
          <p:cNvSpPr/>
          <p:nvPr/>
        </p:nvSpPr>
        <p:spPr>
          <a:xfrm>
            <a:off x="6804248" y="2852936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1003</a:t>
            </a:r>
            <a:endParaRPr lang="es-ES" sz="1400" dirty="0"/>
          </a:p>
        </p:txBody>
      </p:sp>
      <p:sp>
        <p:nvSpPr>
          <p:cNvPr id="28" name="Laukizuzena 27"/>
          <p:cNvSpPr/>
          <p:nvPr/>
        </p:nvSpPr>
        <p:spPr>
          <a:xfrm>
            <a:off x="6732240" y="4221088"/>
            <a:ext cx="2040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Mermelada cebolla Navarrico</a:t>
            </a:r>
            <a:endParaRPr lang="es-ES" sz="1400" dirty="0"/>
          </a:p>
        </p:txBody>
      </p:sp>
      <p:sp>
        <p:nvSpPr>
          <p:cNvPr id="29" name="Laukizuzena 28"/>
          <p:cNvSpPr/>
          <p:nvPr/>
        </p:nvSpPr>
        <p:spPr>
          <a:xfrm>
            <a:off x="6732240" y="4725144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2,80€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30" name="Laukizuzena 29"/>
          <p:cNvSpPr/>
          <p:nvPr/>
        </p:nvSpPr>
        <p:spPr>
          <a:xfrm>
            <a:off x="6732240" y="5013176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1004</a:t>
            </a:r>
            <a:endParaRPr lang="es-ES" sz="1400" dirty="0"/>
          </a:p>
        </p:txBody>
      </p:sp>
      <p:sp>
        <p:nvSpPr>
          <p:cNvPr id="31" name="Laukizuzena 30"/>
          <p:cNvSpPr/>
          <p:nvPr/>
        </p:nvSpPr>
        <p:spPr>
          <a:xfrm>
            <a:off x="6732240" y="5301208"/>
            <a:ext cx="18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Cebolla, </a:t>
            </a:r>
            <a:r>
              <a:rPr lang="es-ES" sz="1400" dirty="0" err="1" smtClean="0"/>
              <a:t>azucar</a:t>
            </a:r>
            <a:r>
              <a:rPr lang="es-ES" sz="1400" dirty="0" smtClean="0"/>
              <a:t>, sal</a:t>
            </a:r>
            <a:endParaRPr lang="es-ES" sz="1400" dirty="0"/>
          </a:p>
        </p:txBody>
      </p:sp>
      <p:pic>
        <p:nvPicPr>
          <p:cNvPr id="33" name="Irudia 32" descr="_logo-on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err="1" smtClean="0"/>
              <a:t>Dastatu</a:t>
            </a:r>
            <a:endParaRPr lang="es-ES" dirty="0"/>
          </a:p>
        </p:txBody>
      </p:sp>
      <p:pic>
        <p:nvPicPr>
          <p:cNvPr id="4" name="Edukiaren leku-marka 3" descr="mermelada-manzana-membrillo-eco-nahe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stuKoadroa 4"/>
          <p:cNvSpPr txBox="1"/>
          <p:nvPr/>
        </p:nvSpPr>
        <p:spPr>
          <a:xfrm>
            <a:off x="2699792" y="1772816"/>
            <a:ext cx="24482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Mermelada de albaricoque navarrico</a:t>
            </a:r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/>
          </a:p>
        </p:txBody>
      </p:sp>
      <p:sp>
        <p:nvSpPr>
          <p:cNvPr id="6" name="Laukizuzena 5"/>
          <p:cNvSpPr/>
          <p:nvPr/>
        </p:nvSpPr>
        <p:spPr>
          <a:xfrm>
            <a:off x="2699792" y="2780928"/>
            <a:ext cx="25020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Albaricoque, concentrado de agave, pectina natural y zumo de limón.</a:t>
            </a:r>
            <a:endParaRPr lang="es-ES" sz="1400" dirty="0"/>
          </a:p>
        </p:txBody>
      </p:sp>
      <p:sp>
        <p:nvSpPr>
          <p:cNvPr id="7" name="TestuKoadroa 6"/>
          <p:cNvSpPr txBox="1"/>
          <p:nvPr/>
        </p:nvSpPr>
        <p:spPr>
          <a:xfrm>
            <a:off x="2699792" y="227687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3,20€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8" name="TestuKoadroa 7"/>
          <p:cNvSpPr txBox="1"/>
          <p:nvPr/>
        </p:nvSpPr>
        <p:spPr>
          <a:xfrm>
            <a:off x="2771800" y="4149081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Mermelada ciruela navarrico</a:t>
            </a:r>
          </a:p>
          <a:p>
            <a:r>
              <a:rPr lang="es-ES" sz="1400" dirty="0" smtClean="0">
                <a:solidFill>
                  <a:srgbClr val="FF0000"/>
                </a:solidFill>
              </a:rPr>
              <a:t>3,20€ unidad</a:t>
            </a:r>
          </a:p>
          <a:p>
            <a:endParaRPr lang="es-ES" sz="1400" dirty="0">
              <a:solidFill>
                <a:srgbClr val="FF0000"/>
              </a:solidFill>
            </a:endParaRPr>
          </a:p>
        </p:txBody>
      </p:sp>
      <p:pic>
        <p:nvPicPr>
          <p:cNvPr id="9" name="Irudia 8" descr="40004309-mermelada-cirue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221088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stuKoadroa 9"/>
          <p:cNvSpPr txBox="1"/>
          <p:nvPr/>
        </p:nvSpPr>
        <p:spPr>
          <a:xfrm>
            <a:off x="2771800" y="5085184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Ciruela, concentrado de agave, pectina natural y zumo de limón</a:t>
            </a:r>
            <a:endParaRPr lang="es-ES" sz="1400" dirty="0"/>
          </a:p>
        </p:txBody>
      </p:sp>
      <p:sp>
        <p:nvSpPr>
          <p:cNvPr id="11" name="TestuKoadroa 10"/>
          <p:cNvSpPr txBox="1"/>
          <p:nvPr/>
        </p:nvSpPr>
        <p:spPr>
          <a:xfrm>
            <a:off x="7308304" y="1772816"/>
            <a:ext cx="169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Mermelada fresa navarrico</a:t>
            </a:r>
            <a:endParaRPr lang="es-ES" sz="1400" dirty="0"/>
          </a:p>
        </p:txBody>
      </p:sp>
      <p:pic>
        <p:nvPicPr>
          <p:cNvPr id="12" name="Irudia 11" descr="40004310-mermelada-de-fres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1772816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stuKoadroa 12"/>
          <p:cNvSpPr txBox="1"/>
          <p:nvPr/>
        </p:nvSpPr>
        <p:spPr>
          <a:xfrm>
            <a:off x="7308304" y="227687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3,20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4" name="TestuKoadroa 13"/>
          <p:cNvSpPr txBox="1"/>
          <p:nvPr/>
        </p:nvSpPr>
        <p:spPr>
          <a:xfrm>
            <a:off x="7308304" y="2708920"/>
            <a:ext cx="1835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Fresa, concentrado de </a:t>
            </a:r>
            <a:r>
              <a:rPr lang="es-ES" sz="1400" dirty="0" err="1" smtClean="0"/>
              <a:t>ágave</a:t>
            </a:r>
            <a:r>
              <a:rPr lang="es-ES" sz="1400" dirty="0" smtClean="0"/>
              <a:t>, pectina y zumo de limón.</a:t>
            </a:r>
            <a:endParaRPr lang="es-ES" sz="1400" dirty="0"/>
          </a:p>
        </p:txBody>
      </p:sp>
      <p:sp>
        <p:nvSpPr>
          <p:cNvPr id="15" name="TestuKoadroa 14"/>
          <p:cNvSpPr txBox="1"/>
          <p:nvPr/>
        </p:nvSpPr>
        <p:spPr>
          <a:xfrm>
            <a:off x="7236296" y="422108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Mermelada </a:t>
            </a:r>
            <a:r>
              <a:rPr lang="es-ES" sz="1400" dirty="0" err="1" smtClean="0"/>
              <a:t>melocoton</a:t>
            </a:r>
            <a:r>
              <a:rPr lang="es-ES" sz="1400" dirty="0" smtClean="0"/>
              <a:t> navarrico</a:t>
            </a:r>
            <a:endParaRPr lang="es-ES" sz="1400" dirty="0"/>
          </a:p>
        </p:txBody>
      </p:sp>
      <p:pic>
        <p:nvPicPr>
          <p:cNvPr id="16" name="Irudia 15" descr="40004311-mermelada-melocot_n-navarric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4221088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TestuKoadroa 16"/>
          <p:cNvSpPr txBox="1"/>
          <p:nvPr/>
        </p:nvSpPr>
        <p:spPr>
          <a:xfrm>
            <a:off x="7236296" y="472514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3,20€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8" name="TestuKoadroa 17"/>
          <p:cNvSpPr txBox="1"/>
          <p:nvPr/>
        </p:nvSpPr>
        <p:spPr>
          <a:xfrm>
            <a:off x="7308304" y="5301208"/>
            <a:ext cx="1835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Melocotones, azúcar de caña y pectina de frutas.</a:t>
            </a:r>
            <a:endParaRPr lang="es-ES" sz="1400" dirty="0"/>
          </a:p>
        </p:txBody>
      </p:sp>
      <p:sp>
        <p:nvSpPr>
          <p:cNvPr id="19" name="Laukizuzena 18"/>
          <p:cNvSpPr/>
          <p:nvPr/>
        </p:nvSpPr>
        <p:spPr>
          <a:xfrm>
            <a:off x="2771800" y="4869160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</a:t>
            </a:r>
            <a:r>
              <a:rPr lang="es-ES" sz="1400" dirty="0" smtClean="0"/>
              <a:t>1006</a:t>
            </a:r>
            <a:endParaRPr lang="es-ES" sz="1400" dirty="0"/>
          </a:p>
        </p:txBody>
      </p:sp>
      <p:sp>
        <p:nvSpPr>
          <p:cNvPr id="20" name="Laukizuzena 19"/>
          <p:cNvSpPr/>
          <p:nvPr/>
        </p:nvSpPr>
        <p:spPr>
          <a:xfrm>
            <a:off x="2699792" y="2492896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</a:t>
            </a:r>
            <a:r>
              <a:rPr lang="es-ES" sz="1400" dirty="0" smtClean="0"/>
              <a:t>1005</a:t>
            </a:r>
            <a:endParaRPr lang="es-ES" sz="1400" dirty="0"/>
          </a:p>
        </p:txBody>
      </p:sp>
      <p:sp>
        <p:nvSpPr>
          <p:cNvPr id="21" name="Laukizuzena 20"/>
          <p:cNvSpPr/>
          <p:nvPr/>
        </p:nvSpPr>
        <p:spPr>
          <a:xfrm>
            <a:off x="7308304" y="2492896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</a:t>
            </a:r>
            <a:r>
              <a:rPr lang="es-ES" sz="1400" dirty="0" smtClean="0"/>
              <a:t>1007</a:t>
            </a:r>
            <a:endParaRPr lang="es-ES" sz="1400" dirty="0"/>
          </a:p>
        </p:txBody>
      </p:sp>
      <p:sp>
        <p:nvSpPr>
          <p:cNvPr id="22" name="Laukizuzena 21"/>
          <p:cNvSpPr/>
          <p:nvPr/>
        </p:nvSpPr>
        <p:spPr>
          <a:xfrm>
            <a:off x="7236296" y="5013176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</a:t>
            </a:r>
            <a:r>
              <a:rPr lang="es-ES" sz="1400" dirty="0" smtClean="0"/>
              <a:t>1008</a:t>
            </a:r>
            <a:endParaRPr lang="es-ES" sz="1400" dirty="0"/>
          </a:p>
        </p:txBody>
      </p:sp>
      <p:pic>
        <p:nvPicPr>
          <p:cNvPr id="23" name="Irudia 22" descr="_logo-on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99032"/>
          </a:xfrm>
        </p:spPr>
        <p:txBody>
          <a:bodyPr/>
          <a:lstStyle/>
          <a:p>
            <a:pPr algn="ctr"/>
            <a:r>
              <a:rPr lang="es-ES" dirty="0" err="1" smtClean="0"/>
              <a:t>Dastatu</a:t>
            </a:r>
            <a:endParaRPr lang="es-ES" dirty="0"/>
          </a:p>
        </p:txBody>
      </p:sp>
      <p:pic>
        <p:nvPicPr>
          <p:cNvPr id="4" name="Irudia 3" descr="150_1_mermelada_de_frambuesa_240_gr._leartiba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stuKoadroa 4"/>
          <p:cNvSpPr txBox="1"/>
          <p:nvPr/>
        </p:nvSpPr>
        <p:spPr>
          <a:xfrm>
            <a:off x="2699792" y="184482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Mermelada de frambuesa</a:t>
            </a:r>
            <a:endParaRPr lang="es-ES" sz="1400" dirty="0"/>
          </a:p>
        </p:txBody>
      </p:sp>
      <p:pic>
        <p:nvPicPr>
          <p:cNvPr id="6" name="Irudia 5" descr="153_1_mermelada_de_grosella_y_pera_240_gr._leartiba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05064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stuKoadroa 7"/>
          <p:cNvSpPr txBox="1"/>
          <p:nvPr/>
        </p:nvSpPr>
        <p:spPr>
          <a:xfrm>
            <a:off x="2699792" y="407707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Mermelada de grosella y pera</a:t>
            </a:r>
            <a:endParaRPr lang="es-ES" sz="1400" dirty="0"/>
          </a:p>
        </p:txBody>
      </p:sp>
      <p:sp>
        <p:nvSpPr>
          <p:cNvPr id="9" name="TestuKoadroa 8"/>
          <p:cNvSpPr txBox="1"/>
          <p:nvPr/>
        </p:nvSpPr>
        <p:spPr>
          <a:xfrm>
            <a:off x="2699792" y="242088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3,30€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0" name="TestuKoadroa 9"/>
          <p:cNvSpPr txBox="1"/>
          <p:nvPr/>
        </p:nvSpPr>
        <p:spPr>
          <a:xfrm>
            <a:off x="2699792" y="2924944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Frambuesa, </a:t>
            </a:r>
            <a:r>
              <a:rPr lang="es-ES" sz="1400" dirty="0" err="1" smtClean="0"/>
              <a:t>azucar</a:t>
            </a:r>
            <a:r>
              <a:rPr lang="es-ES" sz="1400" dirty="0" smtClean="0"/>
              <a:t> y pectina</a:t>
            </a:r>
            <a:endParaRPr lang="es-ES" sz="1400" dirty="0"/>
          </a:p>
        </p:txBody>
      </p:sp>
      <p:sp>
        <p:nvSpPr>
          <p:cNvPr id="11" name="TestuKoadroa 10"/>
          <p:cNvSpPr txBox="1"/>
          <p:nvPr/>
        </p:nvSpPr>
        <p:spPr>
          <a:xfrm>
            <a:off x="2699792" y="465313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3,30€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2" name="TestuKoadroa 11"/>
          <p:cNvSpPr txBox="1"/>
          <p:nvPr/>
        </p:nvSpPr>
        <p:spPr>
          <a:xfrm>
            <a:off x="2699792" y="522920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Grosella, pera, </a:t>
            </a:r>
            <a:r>
              <a:rPr lang="es-ES" sz="1400" dirty="0" err="1" smtClean="0"/>
              <a:t>azucar</a:t>
            </a:r>
            <a:r>
              <a:rPr lang="es-ES" sz="1400" dirty="0" smtClean="0"/>
              <a:t> y pectina</a:t>
            </a:r>
            <a:endParaRPr lang="es-ES" sz="1400" dirty="0"/>
          </a:p>
        </p:txBody>
      </p:sp>
      <p:pic>
        <p:nvPicPr>
          <p:cNvPr id="13" name="Picture 2" descr="Mermelada de manzana y membrillo eco NAHE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844824"/>
            <a:ext cx="1779712" cy="17797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Laukizuzena 13"/>
          <p:cNvSpPr/>
          <p:nvPr/>
        </p:nvSpPr>
        <p:spPr>
          <a:xfrm>
            <a:off x="6407696" y="1772816"/>
            <a:ext cx="2736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Mermelada de manzana y membrillo eco </a:t>
            </a:r>
            <a:r>
              <a:rPr lang="es-ES" sz="1400" dirty="0" err="1" smtClean="0"/>
              <a:t>Nahera</a:t>
            </a:r>
            <a:endParaRPr lang="es-ES" sz="1400" dirty="0" smtClean="0"/>
          </a:p>
        </p:txBody>
      </p:sp>
      <p:sp>
        <p:nvSpPr>
          <p:cNvPr id="15" name="Laukizuzena 14"/>
          <p:cNvSpPr/>
          <p:nvPr/>
        </p:nvSpPr>
        <p:spPr>
          <a:xfrm>
            <a:off x="2699792" y="2708920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1009</a:t>
            </a:r>
            <a:endParaRPr lang="es-ES" sz="1400" dirty="0"/>
          </a:p>
        </p:txBody>
      </p:sp>
      <p:sp>
        <p:nvSpPr>
          <p:cNvPr id="16" name="Laukizuzena 15"/>
          <p:cNvSpPr/>
          <p:nvPr/>
        </p:nvSpPr>
        <p:spPr>
          <a:xfrm>
            <a:off x="2699792" y="4941168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1010</a:t>
            </a:r>
            <a:endParaRPr lang="es-ES" sz="1400" dirty="0"/>
          </a:p>
        </p:txBody>
      </p:sp>
      <p:sp>
        <p:nvSpPr>
          <p:cNvPr id="17" name="Laukizuzena 16"/>
          <p:cNvSpPr/>
          <p:nvPr/>
        </p:nvSpPr>
        <p:spPr>
          <a:xfrm>
            <a:off x="6444208" y="2348880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3,50€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8" name="Laukizuzena 17"/>
          <p:cNvSpPr/>
          <p:nvPr/>
        </p:nvSpPr>
        <p:spPr>
          <a:xfrm>
            <a:off x="6444208" y="2636912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1011</a:t>
            </a:r>
            <a:endParaRPr lang="es-ES" sz="1400" dirty="0"/>
          </a:p>
        </p:txBody>
      </p:sp>
      <p:sp>
        <p:nvSpPr>
          <p:cNvPr id="19" name="Laukizuzena 18"/>
          <p:cNvSpPr/>
          <p:nvPr/>
        </p:nvSpPr>
        <p:spPr>
          <a:xfrm>
            <a:off x="6407696" y="2924944"/>
            <a:ext cx="2736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55% de Manzana y membrillo de cultivo ecológico, y 45% de azúcar de caña ecológica</a:t>
            </a:r>
            <a:endParaRPr lang="es-ES" sz="1400" dirty="0"/>
          </a:p>
        </p:txBody>
      </p:sp>
      <p:pic>
        <p:nvPicPr>
          <p:cNvPr id="20" name="Irudia 19" descr="mermelada-kiwi-nahera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077072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2" name="TestuKoadroa 21"/>
          <p:cNvSpPr txBox="1"/>
          <p:nvPr/>
        </p:nvSpPr>
        <p:spPr>
          <a:xfrm>
            <a:off x="6444208" y="40770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Mermelada kiwi eco </a:t>
            </a:r>
            <a:r>
              <a:rPr lang="es-ES" sz="1400" dirty="0" err="1" smtClean="0"/>
              <a:t>nahera</a:t>
            </a:r>
            <a:endParaRPr lang="es-ES" sz="1400" dirty="0"/>
          </a:p>
        </p:txBody>
      </p:sp>
      <p:sp>
        <p:nvSpPr>
          <p:cNvPr id="23" name="Laukizuzena 22"/>
          <p:cNvSpPr/>
          <p:nvPr/>
        </p:nvSpPr>
        <p:spPr>
          <a:xfrm>
            <a:off x="6444208" y="4653136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3,70€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4" name="Laukizuzena 23"/>
          <p:cNvSpPr/>
          <p:nvPr/>
        </p:nvSpPr>
        <p:spPr>
          <a:xfrm>
            <a:off x="6444208" y="4941168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1012</a:t>
            </a:r>
            <a:endParaRPr lang="es-ES" sz="1400" dirty="0"/>
          </a:p>
        </p:txBody>
      </p:sp>
      <p:sp>
        <p:nvSpPr>
          <p:cNvPr id="25" name="Laukizuzena 24"/>
          <p:cNvSpPr/>
          <p:nvPr/>
        </p:nvSpPr>
        <p:spPr>
          <a:xfrm>
            <a:off x="6444208" y="5229200"/>
            <a:ext cx="26997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55% de Kiwi de cultivo ecológico, y 45% de azúcar de caña ecológica.</a:t>
            </a:r>
            <a:endParaRPr lang="es-ES" dirty="0"/>
          </a:p>
        </p:txBody>
      </p:sp>
      <p:pic>
        <p:nvPicPr>
          <p:cNvPr id="26" name="Irudia 25" descr="_logo-on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99032"/>
          </a:xfrm>
        </p:spPr>
        <p:txBody>
          <a:bodyPr/>
          <a:lstStyle/>
          <a:p>
            <a:pPr algn="ctr"/>
            <a:r>
              <a:rPr lang="es-ES" dirty="0" err="1" smtClean="0"/>
              <a:t>Dastatu</a:t>
            </a:r>
            <a:endParaRPr lang="es-ES" dirty="0"/>
          </a:p>
        </p:txBody>
      </p:sp>
      <p:pic>
        <p:nvPicPr>
          <p:cNvPr id="4" name="Edukiaren leku-marka 3" descr="mantecados_bol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077072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Irudia 4" descr="pastas_de_co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628800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stuKoadroa 7"/>
          <p:cNvSpPr txBox="1"/>
          <p:nvPr/>
        </p:nvSpPr>
        <p:spPr>
          <a:xfrm>
            <a:off x="2699792" y="1556792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Pastas de coco </a:t>
            </a:r>
            <a:endParaRPr lang="es-ES" sz="1600" dirty="0"/>
          </a:p>
        </p:txBody>
      </p:sp>
      <p:sp>
        <p:nvSpPr>
          <p:cNvPr id="14" name="TestuKoadroa 13"/>
          <p:cNvSpPr txBox="1"/>
          <p:nvPr/>
        </p:nvSpPr>
        <p:spPr>
          <a:xfrm>
            <a:off x="2699792" y="220486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1,85€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5" name="TestuKoadroa 14"/>
          <p:cNvSpPr txBox="1"/>
          <p:nvPr/>
        </p:nvSpPr>
        <p:spPr>
          <a:xfrm>
            <a:off x="2699792" y="2492896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huevo, coco rallado 30%, </a:t>
            </a:r>
            <a:r>
              <a:rPr lang="es-ES" sz="1400" dirty="0" err="1" smtClean="0"/>
              <a:t>azucar</a:t>
            </a:r>
            <a:r>
              <a:rPr lang="es-ES" sz="1400" dirty="0" smtClean="0"/>
              <a:t>, trazas de soja, sésamo, gluten, frutos con cascara , leche</a:t>
            </a:r>
            <a:endParaRPr lang="es-ES" sz="1400" dirty="0"/>
          </a:p>
        </p:txBody>
      </p:sp>
      <p:sp>
        <p:nvSpPr>
          <p:cNvPr id="16" name="TestuKoadroa 15"/>
          <p:cNvSpPr txBox="1"/>
          <p:nvPr/>
        </p:nvSpPr>
        <p:spPr>
          <a:xfrm>
            <a:off x="2699792" y="4005064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Mantecados</a:t>
            </a:r>
            <a:endParaRPr lang="es-ES" sz="1600" dirty="0"/>
          </a:p>
        </p:txBody>
      </p:sp>
      <p:sp>
        <p:nvSpPr>
          <p:cNvPr id="17" name="Laukizuzena 16"/>
          <p:cNvSpPr/>
          <p:nvPr/>
        </p:nvSpPr>
        <p:spPr>
          <a:xfrm>
            <a:off x="2699792" y="1916832"/>
            <a:ext cx="11521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REF. 1101</a:t>
            </a:r>
            <a:endParaRPr lang="es-ES" sz="1400" dirty="0"/>
          </a:p>
        </p:txBody>
      </p:sp>
      <p:sp>
        <p:nvSpPr>
          <p:cNvPr id="18" name="Laukizuzena 17"/>
          <p:cNvSpPr/>
          <p:nvPr/>
        </p:nvSpPr>
        <p:spPr>
          <a:xfrm>
            <a:off x="2699792" y="4293096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REF. 1102</a:t>
            </a:r>
            <a:endParaRPr lang="es-ES" sz="1400" dirty="0"/>
          </a:p>
        </p:txBody>
      </p:sp>
      <p:sp>
        <p:nvSpPr>
          <p:cNvPr id="19" name="Laukizuzena 18"/>
          <p:cNvSpPr/>
          <p:nvPr/>
        </p:nvSpPr>
        <p:spPr>
          <a:xfrm>
            <a:off x="2699792" y="4581128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</a:t>
            </a:r>
            <a:r>
              <a:rPr lang="es-ES" sz="1400" dirty="0" smtClean="0">
                <a:solidFill>
                  <a:srgbClr val="FF0000"/>
                </a:solidFill>
              </a:rPr>
              <a:t>2,20</a:t>
            </a:r>
            <a:r>
              <a:rPr lang="es-ES" sz="1400" dirty="0" smtClean="0">
                <a:solidFill>
                  <a:srgbClr val="FF0000"/>
                </a:solidFill>
              </a:rPr>
              <a:t>€ </a:t>
            </a:r>
            <a:r>
              <a:rPr lang="es-ES" sz="1400" dirty="0" smtClean="0">
                <a:solidFill>
                  <a:srgbClr val="FF0000"/>
                </a:solidFill>
              </a:rPr>
              <a:t>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20" name="Laukizuzena 19"/>
          <p:cNvSpPr/>
          <p:nvPr/>
        </p:nvSpPr>
        <p:spPr>
          <a:xfrm>
            <a:off x="2699792" y="4797152"/>
            <a:ext cx="2376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harina integral de trigo, manteca de cerdo 30%, </a:t>
            </a:r>
            <a:r>
              <a:rPr lang="es-ES" sz="1400" dirty="0" err="1" smtClean="0"/>
              <a:t>azucar</a:t>
            </a:r>
            <a:r>
              <a:rPr lang="es-ES" sz="1400" dirty="0" smtClean="0"/>
              <a:t>, yema de huevo y huevos, trazas de leche, soja, sésamo, sulfitos</a:t>
            </a:r>
            <a:endParaRPr lang="es-ES" sz="1400" dirty="0"/>
          </a:p>
        </p:txBody>
      </p:sp>
      <p:pic>
        <p:nvPicPr>
          <p:cNvPr id="13" name="Irudia 12" descr="_logo-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Dastatu</a:t>
            </a:r>
            <a:endParaRPr lang="es-ES" dirty="0"/>
          </a:p>
        </p:txBody>
      </p:sp>
      <p:pic>
        <p:nvPicPr>
          <p:cNvPr id="8" name="Irudia 7" descr="galletas_nata_y_choco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1872208" cy="18722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stuKoadroa 8"/>
          <p:cNvSpPr txBox="1"/>
          <p:nvPr/>
        </p:nvSpPr>
        <p:spPr>
          <a:xfrm>
            <a:off x="2627784" y="170080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Galletas nata y chocolate</a:t>
            </a:r>
            <a:endParaRPr lang="es-ES" sz="1600" dirty="0"/>
          </a:p>
        </p:txBody>
      </p:sp>
      <p:sp>
        <p:nvSpPr>
          <p:cNvPr id="10" name="Laukizuzena 9"/>
          <p:cNvSpPr/>
          <p:nvPr/>
        </p:nvSpPr>
        <p:spPr>
          <a:xfrm>
            <a:off x="2627784" y="2492896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1103</a:t>
            </a:r>
            <a:endParaRPr lang="es-ES" sz="1400" dirty="0"/>
          </a:p>
        </p:txBody>
      </p:sp>
      <p:sp>
        <p:nvSpPr>
          <p:cNvPr id="11" name="TestuKoadroa 10"/>
          <p:cNvSpPr txBox="1"/>
          <p:nvPr/>
        </p:nvSpPr>
        <p:spPr>
          <a:xfrm>
            <a:off x="2627784" y="2204864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2,30€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2" name="Laukizuzena 11"/>
          <p:cNvSpPr/>
          <p:nvPr/>
        </p:nvSpPr>
        <p:spPr>
          <a:xfrm>
            <a:off x="2555776" y="4149080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/>
              <a:t>Galleta integral con sésamo urrutia</a:t>
            </a:r>
            <a:endParaRPr lang="es-ES" sz="1600" dirty="0"/>
          </a:p>
        </p:txBody>
      </p:sp>
      <p:pic>
        <p:nvPicPr>
          <p:cNvPr id="13" name="Irudia 12" descr="galleta_integral_con_s_sam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149080"/>
            <a:ext cx="1872208" cy="18722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Laukizuzena 13"/>
          <p:cNvSpPr/>
          <p:nvPr/>
        </p:nvSpPr>
        <p:spPr>
          <a:xfrm>
            <a:off x="2555776" y="5013176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REF. 1105</a:t>
            </a:r>
            <a:endParaRPr lang="es-ES" sz="1400" dirty="0"/>
          </a:p>
        </p:txBody>
      </p:sp>
      <p:sp>
        <p:nvSpPr>
          <p:cNvPr id="15" name="TestuKoadroa 14"/>
          <p:cNvSpPr txBox="1"/>
          <p:nvPr/>
        </p:nvSpPr>
        <p:spPr>
          <a:xfrm>
            <a:off x="2555776" y="472514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2,50€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16" name="TestuKoadroa 15"/>
          <p:cNvSpPr txBox="1"/>
          <p:nvPr/>
        </p:nvSpPr>
        <p:spPr>
          <a:xfrm>
            <a:off x="2555776" y="2780928"/>
            <a:ext cx="21602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H</a:t>
            </a:r>
            <a:r>
              <a:rPr lang="pt-BR" sz="1400" dirty="0" err="1" smtClean="0"/>
              <a:t>arina</a:t>
            </a:r>
            <a:r>
              <a:rPr lang="pt-BR" sz="1400" dirty="0" smtClean="0"/>
              <a:t>, trigo, </a:t>
            </a:r>
            <a:r>
              <a:rPr lang="pt-BR" sz="1400" dirty="0" err="1" smtClean="0"/>
              <a:t>aúucar</a:t>
            </a:r>
            <a:r>
              <a:rPr lang="pt-BR" sz="1400" dirty="0" smtClean="0"/>
              <a:t>, cobertura, chocolate, (</a:t>
            </a:r>
            <a:r>
              <a:rPr lang="pt-BR" sz="1400" dirty="0" err="1" smtClean="0"/>
              <a:t>manteca</a:t>
            </a:r>
            <a:r>
              <a:rPr lang="pt-BR" sz="1400" dirty="0" smtClean="0"/>
              <a:t> </a:t>
            </a:r>
            <a:r>
              <a:rPr lang="pt-BR" sz="1400" dirty="0" smtClean="0"/>
              <a:t>de </a:t>
            </a:r>
            <a:r>
              <a:rPr lang="pt-BR" sz="1400" dirty="0" err="1" smtClean="0"/>
              <a:t>cacao</a:t>
            </a:r>
            <a:r>
              <a:rPr lang="pt-BR" sz="1400" dirty="0" smtClean="0"/>
              <a:t>, lecitina) 12%, </a:t>
            </a:r>
            <a:r>
              <a:rPr lang="pt-BR" sz="1400" dirty="0" err="1" smtClean="0"/>
              <a:t>leche</a:t>
            </a:r>
            <a:r>
              <a:rPr lang="pt-BR" sz="1400" dirty="0" smtClean="0"/>
              <a:t>, nata 6% aceite </a:t>
            </a:r>
            <a:r>
              <a:rPr lang="pt-BR" sz="1400" dirty="0" err="1" smtClean="0"/>
              <a:t>girasol</a:t>
            </a:r>
            <a:r>
              <a:rPr lang="pt-BR" sz="1400" dirty="0" smtClean="0"/>
              <a:t>.</a:t>
            </a:r>
            <a:endParaRPr lang="es-ES" sz="1400" dirty="0"/>
          </a:p>
        </p:txBody>
      </p:sp>
      <p:sp>
        <p:nvSpPr>
          <p:cNvPr id="17" name="TestuKoadroa 16"/>
          <p:cNvSpPr txBox="1"/>
          <p:nvPr/>
        </p:nvSpPr>
        <p:spPr>
          <a:xfrm>
            <a:off x="2555776" y="5301208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H</a:t>
            </a:r>
            <a:r>
              <a:rPr lang="es-ES" sz="1400" dirty="0" smtClean="0"/>
              <a:t>arina </a:t>
            </a:r>
            <a:r>
              <a:rPr lang="es-ES" sz="1400" dirty="0" smtClean="0"/>
              <a:t>integral de trigo, semillas de sésamo, </a:t>
            </a:r>
            <a:r>
              <a:rPr lang="es-ES" sz="1400" dirty="0" smtClean="0"/>
              <a:t>azúcar </a:t>
            </a:r>
            <a:r>
              <a:rPr lang="es-ES" sz="1400" dirty="0" smtClean="0"/>
              <a:t>integral de caña, leche, margarina no hidrogenada, huevos, melaza de caña.</a:t>
            </a:r>
            <a:endParaRPr lang="es-ES" sz="1400" dirty="0"/>
          </a:p>
        </p:txBody>
      </p:sp>
      <p:pic>
        <p:nvPicPr>
          <p:cNvPr id="21" name="Irudia 20" descr="_logo-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Dastatu</a:t>
            </a:r>
            <a:endParaRPr lang="es-ES" dirty="0"/>
          </a:p>
        </p:txBody>
      </p:sp>
      <p:pic>
        <p:nvPicPr>
          <p:cNvPr id="4" name="Irudia 3" descr="40022007-cacao-en-polvo-400-g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1809750" cy="1809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Laukizuzena 4"/>
          <p:cNvSpPr/>
          <p:nvPr/>
        </p:nvSpPr>
        <p:spPr>
          <a:xfrm>
            <a:off x="2483769" y="1772816"/>
            <a:ext cx="2448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Cacao en polvo</a:t>
            </a:r>
            <a:endParaRPr lang="es-ES" dirty="0"/>
          </a:p>
        </p:txBody>
      </p:sp>
      <p:sp>
        <p:nvSpPr>
          <p:cNvPr id="6" name="Laukizuzena 5"/>
          <p:cNvSpPr/>
          <p:nvPr/>
        </p:nvSpPr>
        <p:spPr>
          <a:xfrm>
            <a:off x="2483768" y="2132856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2,30€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7" name="Laukizuzena 6"/>
          <p:cNvSpPr/>
          <p:nvPr/>
        </p:nvSpPr>
        <p:spPr>
          <a:xfrm>
            <a:off x="2411760" y="4365104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>
                <a:solidFill>
                  <a:srgbClr val="FF0000"/>
                </a:solidFill>
              </a:rPr>
              <a:t>PVP </a:t>
            </a:r>
            <a:r>
              <a:rPr lang="es-ES" sz="1400" dirty="0" smtClean="0">
                <a:solidFill>
                  <a:srgbClr val="FF0000"/>
                </a:solidFill>
              </a:rPr>
              <a:t>2,50</a:t>
            </a:r>
            <a:r>
              <a:rPr lang="es-ES" sz="1400" dirty="0" smtClean="0">
                <a:solidFill>
                  <a:srgbClr val="FF0000"/>
                </a:solidFill>
              </a:rPr>
              <a:t>€ unidad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8" name="Laukizuzena 7"/>
          <p:cNvSpPr/>
          <p:nvPr/>
        </p:nvSpPr>
        <p:spPr>
          <a:xfrm>
            <a:off x="2411760" y="4653136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</a:t>
            </a:r>
            <a:r>
              <a:rPr lang="es-ES" sz="1400" dirty="0" smtClean="0"/>
              <a:t>1106</a:t>
            </a:r>
            <a:endParaRPr lang="es-ES" sz="1400" dirty="0"/>
          </a:p>
        </p:txBody>
      </p:sp>
      <p:sp>
        <p:nvSpPr>
          <p:cNvPr id="9" name="Laukizuzena 8"/>
          <p:cNvSpPr/>
          <p:nvPr/>
        </p:nvSpPr>
        <p:spPr>
          <a:xfrm>
            <a:off x="2483768" y="2420888"/>
            <a:ext cx="97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REF: </a:t>
            </a:r>
            <a:r>
              <a:rPr lang="es-ES" sz="1400" dirty="0" smtClean="0"/>
              <a:t>1104</a:t>
            </a:r>
            <a:endParaRPr lang="es-ES" sz="1400" dirty="0"/>
          </a:p>
        </p:txBody>
      </p:sp>
      <p:pic>
        <p:nvPicPr>
          <p:cNvPr id="10" name="Irudia 9" descr="mostacho-de-lech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077072"/>
            <a:ext cx="1800200" cy="18493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Laukizuzena 10"/>
          <p:cNvSpPr/>
          <p:nvPr/>
        </p:nvSpPr>
        <p:spPr>
          <a:xfrm>
            <a:off x="2411760" y="4005064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Mostachón de leche</a:t>
            </a:r>
            <a:endParaRPr lang="es-ES" dirty="0"/>
          </a:p>
        </p:txBody>
      </p:sp>
      <p:sp>
        <p:nvSpPr>
          <p:cNvPr id="12" name="Laukizuzena 11"/>
          <p:cNvSpPr/>
          <p:nvPr/>
        </p:nvSpPr>
        <p:spPr>
          <a:xfrm>
            <a:off x="2411760" y="4941168"/>
            <a:ext cx="20162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/>
              <a:t>Harina </a:t>
            </a:r>
            <a:r>
              <a:rPr lang="es-ES" sz="1400" dirty="0" smtClean="0"/>
              <a:t>de trigo, leche, </a:t>
            </a:r>
            <a:r>
              <a:rPr lang="es-ES" sz="1400" dirty="0" err="1" smtClean="0"/>
              <a:t>azucar</a:t>
            </a:r>
            <a:r>
              <a:rPr lang="es-ES" sz="1400" dirty="0" smtClean="0"/>
              <a:t>, huevos, aceite de girasol y oliva, fibra de </a:t>
            </a:r>
            <a:r>
              <a:rPr lang="es-ES" sz="1400" dirty="0" smtClean="0"/>
              <a:t>trigo.</a:t>
            </a:r>
            <a:endParaRPr lang="es-ES" sz="1400" dirty="0"/>
          </a:p>
        </p:txBody>
      </p:sp>
      <p:sp>
        <p:nvSpPr>
          <p:cNvPr id="13" name="TestuKoadroa 12"/>
          <p:cNvSpPr txBox="1"/>
          <p:nvPr/>
        </p:nvSpPr>
        <p:spPr>
          <a:xfrm>
            <a:off x="2483768" y="278092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Cacao</a:t>
            </a:r>
            <a:endParaRPr lang="es-ES" sz="1400" dirty="0"/>
          </a:p>
        </p:txBody>
      </p:sp>
      <p:pic>
        <p:nvPicPr>
          <p:cNvPr id="14" name="Irudia 13" descr="_logo-o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stuKoadroa 4"/>
          <p:cNvSpPr txBox="1"/>
          <p:nvPr/>
        </p:nvSpPr>
        <p:spPr>
          <a:xfrm>
            <a:off x="683568" y="2492896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CASA ECEIZA</a:t>
            </a:r>
            <a:endParaRPr lang="es-ES" sz="72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rudia 2" descr="_logo-o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0"/>
            <a:ext cx="1763688" cy="1219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ena">
  <a:themeElements>
    <a:clrScheme name="Kemen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emen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emen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313</TotalTime>
  <Words>733</Words>
  <Application>Microsoft Office PowerPoint</Application>
  <PresentationFormat>Pantailako aurkezpena (4:3)</PresentationFormat>
  <Paragraphs>192</Paragraphs>
  <Slides>18</Slides>
  <Notes>0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18</vt:i4>
      </vt:variant>
    </vt:vector>
  </HeadingPairs>
  <TitlesOfParts>
    <vt:vector size="19" baseType="lpstr">
      <vt:lpstr>Kemena</vt:lpstr>
      <vt:lpstr>Diapositiba 1</vt:lpstr>
      <vt:lpstr>Dastatu</vt:lpstr>
      <vt:lpstr>Dastatu</vt:lpstr>
      <vt:lpstr> Dastatu</vt:lpstr>
      <vt:lpstr>Dastatu</vt:lpstr>
      <vt:lpstr>Dastatu</vt:lpstr>
      <vt:lpstr>Dastatu</vt:lpstr>
      <vt:lpstr>Dastatu</vt:lpstr>
      <vt:lpstr>Diapositiba 9</vt:lpstr>
      <vt:lpstr>CASA ECEIZA</vt:lpstr>
      <vt:lpstr>Diapositiba 11</vt:lpstr>
      <vt:lpstr>GALLETAS</vt:lpstr>
      <vt:lpstr>Diapositiba 13</vt:lpstr>
      <vt:lpstr>Diapositiba 14</vt:lpstr>
      <vt:lpstr>TEJAS Y CIGARRILLOS</vt:lpstr>
      <vt:lpstr>Diapositiba 16</vt:lpstr>
      <vt:lpstr>Diapositiba 17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Diapositiba 1</dc:title>
  <dc:creator>dbh4b</dc:creator>
  <cp:lastModifiedBy>dbh4b</cp:lastModifiedBy>
  <cp:revision>35</cp:revision>
  <dcterms:created xsi:type="dcterms:W3CDTF">2015-03-10T09:09:01Z</dcterms:created>
  <dcterms:modified xsi:type="dcterms:W3CDTF">2015-03-25T12:43:29Z</dcterms:modified>
</cp:coreProperties>
</file>