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2" r:id="rId3"/>
    <p:sldId id="268" r:id="rId4"/>
    <p:sldId id="265" r:id="rId5"/>
    <p:sldId id="273" r:id="rId6"/>
    <p:sldId id="267" r:id="rId7"/>
    <p:sldId id="263" r:id="rId8"/>
    <p:sldId id="269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7" autoAdjust="0"/>
    <p:restoredTop sz="94717" autoAdjust="0"/>
  </p:normalViewPr>
  <p:slideViewPr>
    <p:cSldViewPr>
      <p:cViewPr varScale="1">
        <p:scale>
          <a:sx n="101" d="100"/>
          <a:sy n="101" d="100"/>
        </p:scale>
        <p:origin x="-102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2EFFDD5-4CF7-491E-BB7A-DA2636A9FF15}" type="datetimeFigureOut">
              <a:rPr lang="es-ES" smtClean="0"/>
              <a:pPr/>
              <a:t>15/04/2015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FAD6C88-38D7-437D-8EAE-E0AAAB2568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FDD5-4CF7-491E-BB7A-DA2636A9FF15}" type="datetimeFigureOut">
              <a:rPr lang="es-ES" smtClean="0"/>
              <a:pPr/>
              <a:t>15/04/2015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6C88-38D7-437D-8EAE-E0AAAB2568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FDD5-4CF7-491E-BB7A-DA2636A9FF15}" type="datetimeFigureOut">
              <a:rPr lang="es-ES" smtClean="0"/>
              <a:pPr/>
              <a:t>15/04/2015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6C88-38D7-437D-8EAE-E0AAAB2568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2EFFDD5-4CF7-491E-BB7A-DA2636A9FF15}" type="datetimeFigureOut">
              <a:rPr lang="es-ES" smtClean="0"/>
              <a:pPr/>
              <a:t>15/04/2015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FAD6C88-38D7-437D-8EAE-E0AAAB2568E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2EFFDD5-4CF7-491E-BB7A-DA2636A9FF15}" type="datetimeFigureOut">
              <a:rPr lang="es-ES" smtClean="0"/>
              <a:pPr/>
              <a:t>15/04/2015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FAD6C88-38D7-437D-8EAE-E0AAAB2568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FDD5-4CF7-491E-BB7A-DA2636A9FF15}" type="datetimeFigureOut">
              <a:rPr lang="es-ES" smtClean="0"/>
              <a:pPr/>
              <a:t>15/04/2015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6C88-38D7-437D-8EAE-E0AAAB2568E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FDD5-4CF7-491E-BB7A-DA2636A9FF15}" type="datetimeFigureOut">
              <a:rPr lang="es-ES" smtClean="0"/>
              <a:pPr/>
              <a:t>15/04/2015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6C88-38D7-437D-8EAE-E0AAAB2568E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EFFDD5-4CF7-491E-BB7A-DA2636A9FF15}" type="datetimeFigureOut">
              <a:rPr lang="es-ES" smtClean="0"/>
              <a:pPr/>
              <a:t>15/04/2015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FAD6C88-38D7-437D-8EAE-E0AAAB2568E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FDD5-4CF7-491E-BB7A-DA2636A9FF15}" type="datetimeFigureOut">
              <a:rPr lang="es-ES" smtClean="0"/>
              <a:pPr/>
              <a:t>15/04/2015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6C88-38D7-437D-8EAE-E0AAAB2568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2EFFDD5-4CF7-491E-BB7A-DA2636A9FF15}" type="datetimeFigureOut">
              <a:rPr lang="es-ES" smtClean="0"/>
              <a:pPr/>
              <a:t>15/04/2015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FAD6C88-38D7-437D-8EAE-E0AAAB2568E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EFFDD5-4CF7-491E-BB7A-DA2636A9FF15}" type="datetimeFigureOut">
              <a:rPr lang="es-ES" smtClean="0"/>
              <a:pPr/>
              <a:t>15/04/2015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FAD6C88-38D7-437D-8EAE-E0AAAB2568E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2EFFDD5-4CF7-491E-BB7A-DA2636A9FF15}" type="datetimeFigureOut">
              <a:rPr lang="es-ES" smtClean="0"/>
              <a:pPr/>
              <a:t>15/04/2015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FAD6C88-38D7-437D-8EAE-E0AAAB2568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CATALOGO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Pastel Dinamic</a:t>
            </a:r>
            <a:endParaRPr lang="es-E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 </a:t>
            </a:r>
            <a:br>
              <a:rPr lang="es-ES" dirty="0" smtClean="0"/>
            </a:br>
            <a:r>
              <a:rPr lang="es-ES" dirty="0" smtClean="0"/>
              <a:t>Miel  ecológica disponible de: castaño, brezo  y roble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ln>
            <a:noFill/>
          </a:ln>
        </p:spPr>
        <p:txBody>
          <a:bodyPr/>
          <a:lstStyle/>
          <a:p>
            <a:pPr>
              <a:buClr>
                <a:schemeClr val="accent3">
                  <a:lumMod val="50000"/>
                </a:schemeClr>
              </a:buClr>
            </a:pPr>
            <a:r>
              <a:rPr lang="es-ES" b="1" dirty="0" err="1" smtClean="0"/>
              <a:t>Ref</a:t>
            </a:r>
            <a:r>
              <a:rPr lang="es-ES" b="1" dirty="0" smtClean="0"/>
              <a:t>: 012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s-ES" dirty="0" smtClean="0"/>
              <a:t>Precio: 3,50€/ 250g </a:t>
            </a:r>
          </a:p>
        </p:txBody>
      </p:sp>
      <p:pic>
        <p:nvPicPr>
          <p:cNvPr id="5" name="4 Marcador de contenido" descr="C:\Users\manuelg\Desktop\20150411_183859[1]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39552" y="1340768"/>
            <a:ext cx="309634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4644008" y="2924944"/>
            <a:ext cx="201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s-ES" sz="2400" dirty="0" smtClean="0"/>
              <a:t>Tipos:</a:t>
            </a:r>
          </a:p>
          <a:p>
            <a:pPr lvl="1">
              <a:buFont typeface="Arial" pitchFamily="34" charset="0"/>
              <a:buChar char="•"/>
            </a:pPr>
            <a:r>
              <a:rPr lang="es-ES" sz="2400" i="1" dirty="0" smtClean="0"/>
              <a:t>Castaño</a:t>
            </a:r>
          </a:p>
          <a:p>
            <a:pPr lvl="1">
              <a:buFont typeface="Arial" pitchFamily="34" charset="0"/>
              <a:buChar char="•"/>
            </a:pPr>
            <a:r>
              <a:rPr lang="es-ES" sz="2400" i="1" dirty="0" smtClean="0"/>
              <a:t>Brezo</a:t>
            </a:r>
          </a:p>
          <a:p>
            <a:pPr lvl="1">
              <a:buFont typeface="Arial" pitchFamily="34" charset="0"/>
              <a:buChar char="•"/>
            </a:pPr>
            <a:r>
              <a:rPr lang="es-ES" sz="2400" i="1" dirty="0" smtClean="0"/>
              <a:t>Roble</a:t>
            </a:r>
            <a:endParaRPr lang="es-ES" sz="2400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 </a:t>
            </a:r>
            <a:br>
              <a:rPr lang="es-ES" dirty="0" smtClean="0"/>
            </a:br>
            <a:r>
              <a:rPr lang="es-ES" dirty="0" smtClean="0"/>
              <a:t>Garbanzos de </a:t>
            </a:r>
            <a:r>
              <a:rPr lang="es-ES" dirty="0" err="1" smtClean="0"/>
              <a:t>Daganzo</a:t>
            </a:r>
            <a:r>
              <a:rPr lang="es-ES" dirty="0" smtClean="0"/>
              <a:t> (Madrid).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Clr>
                <a:srgbClr val="996633"/>
              </a:buClr>
            </a:pPr>
            <a:r>
              <a:rPr lang="es-ES" b="1" dirty="0" err="1" smtClean="0"/>
              <a:t>Ref</a:t>
            </a:r>
            <a:r>
              <a:rPr lang="es-ES" b="1" dirty="0" smtClean="0"/>
              <a:t>: 013</a:t>
            </a:r>
          </a:p>
          <a:p>
            <a:pPr>
              <a:buClr>
                <a:srgbClr val="996633"/>
              </a:buClr>
            </a:pPr>
            <a:r>
              <a:rPr lang="es-ES" dirty="0" smtClean="0"/>
              <a:t>Precio: </a:t>
            </a:r>
          </a:p>
          <a:p>
            <a:pPr lvl="1">
              <a:buClr>
                <a:srgbClr val="996633"/>
              </a:buClr>
            </a:pPr>
            <a:r>
              <a:rPr lang="es-ES" dirty="0" smtClean="0"/>
              <a:t>Bolsa 1Kg        2,50€</a:t>
            </a:r>
            <a:endParaRPr lang="es-ES" dirty="0"/>
          </a:p>
        </p:txBody>
      </p:sp>
      <p:pic>
        <p:nvPicPr>
          <p:cNvPr id="5" name="4 Marcador de contenido" descr="C:\Users\manuelg\Desktop\20150411_183304[1]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66934" y="1041378"/>
            <a:ext cx="2749084" cy="37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Conector recto de flecha"/>
          <p:cNvCxnSpPr/>
          <p:nvPr/>
        </p:nvCxnSpPr>
        <p:spPr>
          <a:xfrm>
            <a:off x="6372200" y="270892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4499992" y="3284984"/>
            <a:ext cx="3816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 smtClean="0"/>
              <a:t>Se caracteriza por ser de piel muy fina que no se desprende al cocinarlo, textura tierna, </a:t>
            </a:r>
          </a:p>
          <a:p>
            <a:endParaRPr lang="es-ES" sz="1600" i="1" dirty="0" smtClean="0"/>
          </a:p>
          <a:p>
            <a:r>
              <a:rPr lang="es-ES" sz="1600" i="1" dirty="0" smtClean="0"/>
              <a:t>Sabor intenso y por la capacidad de absorber muy bien los aromas y los sabores del guiso.</a:t>
            </a:r>
          </a:p>
          <a:p>
            <a:endParaRPr lang="es-ES" sz="1600" i="1" dirty="0" smtClean="0"/>
          </a:p>
          <a:p>
            <a:r>
              <a:rPr lang="es-ES" sz="1600" i="1" dirty="0" smtClean="0"/>
              <a:t>Imprescindibles para conseguir un buen cocido madrileño.</a:t>
            </a:r>
            <a:endParaRPr lang="es-ES" sz="16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Caramelos violetas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endParaRPr lang="es-ES" dirty="0" smtClean="0"/>
          </a:p>
          <a:p>
            <a:r>
              <a:rPr lang="es-ES" b="1" dirty="0" smtClean="0"/>
              <a:t>Ref:001</a:t>
            </a:r>
          </a:p>
          <a:p>
            <a:r>
              <a:rPr lang="es-ES" dirty="0" smtClean="0"/>
              <a:t>Precio: 8€/kg</a:t>
            </a:r>
            <a:endParaRPr lang="es-ES" dirty="0"/>
          </a:p>
        </p:txBody>
      </p:sp>
      <p:pic>
        <p:nvPicPr>
          <p:cNvPr id="5" name="Picture 2" descr="http://3.bp.blogspot.com/-W7_JnaA1twE/UcsyBovJDQI/AAAAAAAAPSo/uUoJixuHN-Q/s1600/ANILEGRA+_caramelos+_violet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3358342" cy="25187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5 CuadroTexto"/>
          <p:cNvSpPr txBox="1"/>
          <p:nvPr/>
        </p:nvSpPr>
        <p:spPr>
          <a:xfrm>
            <a:off x="4283968" y="350100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Es muy típico de Madrid</a:t>
            </a:r>
            <a:endParaRPr lang="es-E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543800" cy="1143000"/>
          </a:xfrm>
        </p:spPr>
        <p:txBody>
          <a:bodyPr/>
          <a:lstStyle/>
          <a:p>
            <a:r>
              <a:rPr lang="es-ES" dirty="0" smtClean="0"/>
              <a:t>Rosquillas </a:t>
            </a:r>
            <a:r>
              <a:rPr lang="es-ES" dirty="0" err="1" smtClean="0"/>
              <a:t>tipicas</a:t>
            </a:r>
            <a:r>
              <a:rPr lang="es-ES" dirty="0" smtClean="0"/>
              <a:t> de san </a:t>
            </a:r>
            <a:r>
              <a:rPr lang="es-ES" dirty="0" err="1" smtClean="0"/>
              <a:t>isidro</a:t>
            </a:r>
            <a:endParaRPr lang="es-ES" dirty="0"/>
          </a:p>
        </p:txBody>
      </p:sp>
      <p:pic>
        <p:nvPicPr>
          <p:cNvPr id="7" name="3 Marcador de contenido" descr="listas--b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88840"/>
            <a:ext cx="1728192" cy="1728192"/>
          </a:xfrm>
        </p:spPr>
      </p:pic>
      <p:pic>
        <p:nvPicPr>
          <p:cNvPr id="8" name="3 Marcador de contenido" descr="descarga (4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699792" y="1916832"/>
            <a:ext cx="2088232" cy="1743075"/>
          </a:xfrm>
          <a:prstGeom prst="rect">
            <a:avLst/>
          </a:prstGeom>
        </p:spPr>
      </p:pic>
      <p:sp>
        <p:nvSpPr>
          <p:cNvPr id="12" name="11 Marcador de texto"/>
          <p:cNvSpPr>
            <a:spLocks noGrp="1"/>
          </p:cNvSpPr>
          <p:nvPr>
            <p:ph type="body" sz="quarter" idx="3"/>
          </p:nvPr>
        </p:nvSpPr>
        <p:spPr>
          <a:xfrm>
            <a:off x="2843808" y="980728"/>
            <a:ext cx="1584176" cy="658368"/>
          </a:xfrm>
        </p:spPr>
        <p:txBody>
          <a:bodyPr/>
          <a:lstStyle/>
          <a:p>
            <a:r>
              <a:rPr lang="es-ES" dirty="0" smtClean="0"/>
              <a:t>Las tontas</a:t>
            </a:r>
            <a:endParaRPr lang="es-ES" dirty="0"/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"/>
          </p:nvPr>
        </p:nvSpPr>
        <p:spPr>
          <a:xfrm>
            <a:off x="683568" y="1052736"/>
            <a:ext cx="1018456" cy="635144"/>
          </a:xfrm>
        </p:spPr>
        <p:txBody>
          <a:bodyPr/>
          <a:lstStyle/>
          <a:p>
            <a:r>
              <a:rPr lang="es-ES" dirty="0" smtClean="0"/>
              <a:t>listas</a:t>
            </a:r>
            <a:endParaRPr lang="es-ES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5580112" y="908720"/>
            <a:ext cx="151216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Santa clara</a:t>
            </a:r>
            <a:endParaRPr lang="es-ES" dirty="0"/>
          </a:p>
        </p:txBody>
      </p:sp>
      <p:pic>
        <p:nvPicPr>
          <p:cNvPr id="15" name="14 Imagen" descr="feria-san-antonio-2011-b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916832"/>
            <a:ext cx="2304256" cy="1728192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467544" y="3933056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s-ES" b="1" dirty="0" smtClean="0"/>
              <a:t>Ref.: 002</a:t>
            </a:r>
          </a:p>
          <a:p>
            <a:pPr>
              <a:buClr>
                <a:schemeClr val="accent4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s-ES" dirty="0" smtClean="0"/>
              <a:t>Precio.: 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s-ES" dirty="0" smtClean="0"/>
              <a:t>6,54 €/Kg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s-ES" dirty="0" smtClean="0"/>
              <a:t>Caja: 3Kg</a:t>
            </a:r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2843808" y="4005064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02D00"/>
              </a:buClr>
              <a:buFont typeface="Courier New" pitchFamily="49" charset="0"/>
              <a:buChar char="o"/>
            </a:pPr>
            <a:r>
              <a:rPr lang="es-ES" b="1" dirty="0" smtClean="0"/>
              <a:t> Ref.: 003</a:t>
            </a:r>
          </a:p>
          <a:p>
            <a:pPr>
              <a:buClr>
                <a:srgbClr val="702D00"/>
              </a:buClr>
              <a:buFont typeface="Courier New" pitchFamily="49" charset="0"/>
              <a:buChar char="o"/>
            </a:pPr>
            <a:r>
              <a:rPr lang="es-ES" dirty="0" smtClean="0"/>
              <a:t>Precio.:</a:t>
            </a:r>
          </a:p>
          <a:p>
            <a:pPr lvl="1">
              <a:buClr>
                <a:srgbClr val="702D00"/>
              </a:buClr>
              <a:buFont typeface="Courier New" pitchFamily="49" charset="0"/>
              <a:buChar char="o"/>
            </a:pPr>
            <a:r>
              <a:rPr lang="es-ES" dirty="0" smtClean="0"/>
              <a:t>6,50 €/Kg</a:t>
            </a:r>
          </a:p>
          <a:p>
            <a:pPr lvl="1">
              <a:buClr>
                <a:srgbClr val="702D00"/>
              </a:buClr>
              <a:buFont typeface="Courier New" pitchFamily="49" charset="0"/>
              <a:buChar char="o"/>
            </a:pPr>
            <a:r>
              <a:rPr lang="es-ES" dirty="0" smtClean="0"/>
              <a:t>Caja 2,5 Kg</a:t>
            </a:r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508104" y="4005064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es-ES" b="1" dirty="0" smtClean="0"/>
              <a:t>Ref.:004</a:t>
            </a:r>
          </a:p>
          <a:p>
            <a:pPr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es-ES" dirty="0" smtClean="0"/>
              <a:t>Precio.: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es-ES" dirty="0" smtClean="0"/>
              <a:t>5,75 €/Kg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es-ES" dirty="0" smtClean="0"/>
              <a:t>Caja 1,4</a:t>
            </a:r>
            <a:endParaRPr lang="es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539552" y="5733256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Se servirán pedidos por caja y también al peso </a:t>
            </a:r>
            <a:endParaRPr lang="es-ES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Queso campo real (</a:t>
            </a:r>
            <a:r>
              <a:rPr lang="es-ES" dirty="0" err="1" smtClean="0"/>
              <a:t>madrid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Clr>
                <a:srgbClr val="00B050"/>
              </a:buClr>
            </a:pPr>
            <a:r>
              <a:rPr lang="es-ES" sz="2000" b="1" dirty="0" smtClean="0"/>
              <a:t>Cuña 250g </a:t>
            </a:r>
            <a:r>
              <a:rPr lang="es-ES" sz="2000" b="1" i="1" dirty="0" err="1" smtClean="0"/>
              <a:t>semicurado</a:t>
            </a:r>
            <a:r>
              <a:rPr lang="es-ES" sz="2000" b="1" i="1" dirty="0" smtClean="0"/>
              <a:t>.</a:t>
            </a:r>
          </a:p>
          <a:p>
            <a:pPr>
              <a:buClr>
                <a:srgbClr val="00B050"/>
              </a:buClr>
              <a:buNone/>
            </a:pPr>
            <a:r>
              <a:rPr lang="es-ES" dirty="0" smtClean="0"/>
              <a:t>   Precio: 2,10€</a:t>
            </a:r>
          </a:p>
          <a:p>
            <a:pPr lvl="1">
              <a:buClr>
                <a:srgbClr val="00B050"/>
              </a:buClr>
            </a:pPr>
            <a:r>
              <a:rPr lang="es-ES" b="1" dirty="0" smtClean="0"/>
              <a:t>Ref.: 005</a:t>
            </a:r>
          </a:p>
          <a:p>
            <a:pPr>
              <a:buClr>
                <a:srgbClr val="00B050"/>
              </a:buClr>
              <a:buNone/>
            </a:pPr>
            <a:endParaRPr lang="es-ES" dirty="0" smtClean="0"/>
          </a:p>
          <a:p>
            <a:pPr>
              <a:buClr>
                <a:srgbClr val="0070C0"/>
              </a:buClr>
              <a:buNone/>
            </a:pPr>
            <a:endParaRPr lang="es-ES" sz="2000" b="1" dirty="0" smtClean="0"/>
          </a:p>
          <a:p>
            <a:pPr>
              <a:buClr>
                <a:srgbClr val="0070C0"/>
              </a:buClr>
            </a:pPr>
            <a:endParaRPr lang="es-ES" sz="2000" b="1" dirty="0" smtClean="0"/>
          </a:p>
          <a:p>
            <a:pPr>
              <a:buClr>
                <a:srgbClr val="0070C0"/>
              </a:buClr>
            </a:pPr>
            <a:r>
              <a:rPr lang="es-ES" sz="2000" b="1" dirty="0" smtClean="0"/>
              <a:t>Cuña 250g </a:t>
            </a:r>
            <a:r>
              <a:rPr lang="es-ES" sz="2000" b="1" i="1" dirty="0" smtClean="0"/>
              <a:t>curado.</a:t>
            </a:r>
          </a:p>
          <a:p>
            <a:pPr>
              <a:buNone/>
            </a:pPr>
            <a:r>
              <a:rPr lang="es-ES" dirty="0" smtClean="0"/>
              <a:t>    Precio:2,30</a:t>
            </a:r>
          </a:p>
          <a:p>
            <a:pPr lvl="1">
              <a:buClr>
                <a:srgbClr val="0070C0"/>
              </a:buClr>
            </a:pPr>
            <a:r>
              <a:rPr lang="es-ES" b="1" dirty="0" smtClean="0"/>
              <a:t>Ref.:006</a:t>
            </a:r>
            <a:endParaRPr lang="es-ES" b="1" dirty="0"/>
          </a:p>
        </p:txBody>
      </p:sp>
      <p:pic>
        <p:nvPicPr>
          <p:cNvPr id="1026" name="Picture 2" descr="Z:\quesos\IMG-20150320-WA00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28575" r="2086" b="17637"/>
          <a:stretch>
            <a:fillRect/>
          </a:stretch>
        </p:blipFill>
        <p:spPr bwMode="auto">
          <a:xfrm>
            <a:off x="899592" y="1556792"/>
            <a:ext cx="2520280" cy="2304256"/>
          </a:xfrm>
          <a:prstGeom prst="rect">
            <a:avLst/>
          </a:prstGeom>
          <a:noFill/>
        </p:spPr>
      </p:pic>
      <p:pic>
        <p:nvPicPr>
          <p:cNvPr id="1027" name="Picture 3" descr="Z:\quesos\IMG-20150320-WA0004.jpg"/>
          <p:cNvPicPr>
            <a:picLocks noChangeAspect="1" noChangeArrowheads="1"/>
          </p:cNvPicPr>
          <p:nvPr/>
        </p:nvPicPr>
        <p:blipFill>
          <a:blip r:embed="rId3" cstate="print"/>
          <a:srcRect t="19550" r="5239" b="25850"/>
          <a:stretch>
            <a:fillRect/>
          </a:stretch>
        </p:blipFill>
        <p:spPr bwMode="auto">
          <a:xfrm>
            <a:off x="899593" y="4005064"/>
            <a:ext cx="2520280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 </a:t>
            </a:r>
            <a:br>
              <a:rPr lang="es-ES" dirty="0" smtClean="0"/>
            </a:br>
            <a:r>
              <a:rPr lang="es-ES" dirty="0" smtClean="0"/>
              <a:t>Queso artesano de la Sierra de Madrid.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s-ES" b="1" dirty="0" smtClean="0"/>
              <a:t>Ref.: 007</a:t>
            </a:r>
          </a:p>
          <a:p>
            <a:r>
              <a:rPr lang="es-ES" dirty="0" smtClean="0"/>
              <a:t>Cuñas de 350-400g</a:t>
            </a:r>
          </a:p>
          <a:p>
            <a:r>
              <a:rPr lang="es-ES" dirty="0" smtClean="0"/>
              <a:t>Precio: 13€/kg</a:t>
            </a:r>
          </a:p>
        </p:txBody>
      </p:sp>
      <p:pic>
        <p:nvPicPr>
          <p:cNvPr id="6" name="5 Marcador de contenido" descr="C:\Users\manuelg\Desktop\20150411_184231[1]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85190" y="1167138"/>
            <a:ext cx="267707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Aceitunas campo real (</a:t>
            </a:r>
            <a:r>
              <a:rPr lang="es-ES" dirty="0" err="1" smtClean="0"/>
              <a:t>madrid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270248" y="1700808"/>
            <a:ext cx="3657600" cy="4471392"/>
          </a:xfrm>
        </p:spPr>
        <p:txBody>
          <a:bodyPr/>
          <a:lstStyle/>
          <a:p>
            <a:endParaRPr lang="es-ES" dirty="0" smtClean="0"/>
          </a:p>
          <a:p>
            <a:r>
              <a:rPr lang="es-ES" dirty="0" smtClean="0"/>
              <a:t>Recipiente 1kg</a:t>
            </a:r>
          </a:p>
          <a:p>
            <a:r>
              <a:rPr lang="es-ES" dirty="0" smtClean="0"/>
              <a:t>Precio:3,00€</a:t>
            </a:r>
          </a:p>
          <a:p>
            <a:pPr>
              <a:buNone/>
            </a:pPr>
            <a:endParaRPr lang="es-ES" dirty="0" smtClean="0"/>
          </a:p>
          <a:p>
            <a:pPr lvl="1"/>
            <a:r>
              <a:rPr lang="es-ES" b="1" dirty="0" smtClean="0"/>
              <a:t>Ref.: 008</a:t>
            </a:r>
            <a:r>
              <a:rPr lang="es-ES" dirty="0" smtClean="0"/>
              <a:t>	</a:t>
            </a:r>
          </a:p>
          <a:p>
            <a:endParaRPr lang="es-ES" dirty="0" smtClean="0"/>
          </a:p>
          <a:p>
            <a:r>
              <a:rPr lang="es-ES" dirty="0" smtClean="0"/>
              <a:t>Recipiente  ½ kg </a:t>
            </a:r>
          </a:p>
          <a:p>
            <a:r>
              <a:rPr lang="es-ES" dirty="0" smtClean="0"/>
              <a:t>Precio: 1,60€</a:t>
            </a:r>
          </a:p>
          <a:p>
            <a:pPr lvl="1">
              <a:buNone/>
            </a:pPr>
            <a:endParaRPr lang="es-ES" b="1" dirty="0"/>
          </a:p>
        </p:txBody>
      </p:sp>
      <p:pic>
        <p:nvPicPr>
          <p:cNvPr id="5" name="5 Marcador de contenido" descr="Aceituna-Campo-Real-Verde-Extra-Pet-640x48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" y="1600200"/>
            <a:ext cx="3429000" cy="4572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Jabones pequeños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s-ES" b="1" dirty="0" smtClean="0"/>
              <a:t>Ref.: 009</a:t>
            </a:r>
          </a:p>
          <a:p>
            <a:r>
              <a:rPr lang="es-ES" dirty="0" smtClean="0"/>
              <a:t>Precios:</a:t>
            </a:r>
          </a:p>
          <a:p>
            <a:pPr lvl="1"/>
            <a:r>
              <a:rPr lang="es-ES" dirty="0" smtClean="0"/>
              <a:t>6 Unidades          1.70</a:t>
            </a:r>
          </a:p>
          <a:p>
            <a:pPr lvl="1"/>
            <a:r>
              <a:rPr lang="es-ES" dirty="0" smtClean="0"/>
              <a:t>12  Unidades         2.70</a:t>
            </a:r>
          </a:p>
        </p:txBody>
      </p:sp>
      <p:pic>
        <p:nvPicPr>
          <p:cNvPr id="5" name="Picture 2" descr="C:\Users\1gat\Desktop\aaaaaaa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2" y="2171700"/>
            <a:ext cx="2886075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8" name="7 Conector recto de flecha"/>
          <p:cNvCxnSpPr/>
          <p:nvPr/>
        </p:nvCxnSpPr>
        <p:spPr>
          <a:xfrm>
            <a:off x="6588224" y="270892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6732240" y="306896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4716016" y="3861048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Elaborado por discapacitados  de la Fundación Nuestra señora del Camino </a:t>
            </a:r>
            <a:endParaRPr lang="es-ES" i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Velas de corazón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endParaRPr lang="es-ES" b="1" dirty="0" smtClean="0"/>
          </a:p>
          <a:p>
            <a:r>
              <a:rPr lang="es-ES" b="1" dirty="0" err="1" smtClean="0"/>
              <a:t>Ref</a:t>
            </a:r>
            <a:r>
              <a:rPr lang="es-ES" b="1" dirty="0" smtClean="0"/>
              <a:t>: 010</a:t>
            </a:r>
          </a:p>
          <a:p>
            <a:r>
              <a:rPr lang="es-ES" dirty="0" smtClean="0"/>
              <a:t>Precios:</a:t>
            </a:r>
          </a:p>
          <a:p>
            <a:pPr lvl="1"/>
            <a:r>
              <a:rPr lang="es-ES" dirty="0" smtClean="0"/>
              <a:t>6 Unidades        2,70€</a:t>
            </a:r>
          </a:p>
          <a:p>
            <a:pPr lvl="1"/>
            <a:r>
              <a:rPr lang="es-ES" dirty="0" smtClean="0"/>
              <a:t>12 Unidades       4,20€</a:t>
            </a:r>
          </a:p>
          <a:p>
            <a:pPr lvl="2"/>
            <a:endParaRPr lang="es-ES" dirty="0" smtClean="0"/>
          </a:p>
          <a:p>
            <a:pPr lvl="2"/>
            <a:endParaRPr lang="es-ES" dirty="0" smtClean="0"/>
          </a:p>
          <a:p>
            <a:pPr lvl="2"/>
            <a:endParaRPr lang="es-ES" dirty="0"/>
          </a:p>
        </p:txBody>
      </p:sp>
      <p:sp>
        <p:nvSpPr>
          <p:cNvPr id="6" name="Rectangle 46" descr="DSCN5072"/>
          <p:cNvSpPr>
            <a:spLocks noChangeArrowheads="1"/>
          </p:cNvSpPr>
          <p:nvPr/>
        </p:nvSpPr>
        <p:spPr bwMode="auto">
          <a:xfrm>
            <a:off x="323528" y="1772816"/>
            <a:ext cx="3024336" cy="259228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6516216" y="314096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6588224" y="350100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3995936" y="4437112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Elaborado por discapacitados  de la Fundación Nuestra señora del Camino </a:t>
            </a:r>
            <a:endParaRPr lang="es-E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Aceites virgen extra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s-ES" b="1" dirty="0" err="1" smtClean="0"/>
              <a:t>Ref</a:t>
            </a:r>
            <a:r>
              <a:rPr lang="es-ES" b="1" dirty="0" smtClean="0"/>
              <a:t>: 011</a:t>
            </a:r>
          </a:p>
          <a:p>
            <a:endParaRPr lang="es-ES" b="1" dirty="0" smtClean="0"/>
          </a:p>
          <a:p>
            <a:endParaRPr lang="es-ES" b="1" dirty="0" smtClean="0"/>
          </a:p>
          <a:p>
            <a:r>
              <a:rPr lang="es-ES" dirty="0" smtClean="0"/>
              <a:t>Precio: 4.50€/500ml</a:t>
            </a:r>
          </a:p>
          <a:p>
            <a:endParaRPr lang="es-ES" dirty="0"/>
          </a:p>
        </p:txBody>
      </p:sp>
      <p:pic>
        <p:nvPicPr>
          <p:cNvPr id="5" name="4 Marcador de contenido" descr="C:\Users\manuelg\AppData\Local\Microsoft\Windows\Temporary Internet Files\Content.IE5\99UYM0SS\20150411_190653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16275" y="1408061"/>
            <a:ext cx="3006080" cy="359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4572000" y="342900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Aceite virgen extra de extracción en frio, obtenidos de aceitunas exclusivas de Arganda del Rey. </a:t>
            </a:r>
            <a:endParaRPr lang="es-ES" i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256</TotalTime>
  <Words>269</Words>
  <Application>Microsoft Office PowerPoint</Application>
  <PresentationFormat>Presentación en pantalla (4:3)</PresentationFormat>
  <Paragraphs>83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Mirador</vt:lpstr>
      <vt:lpstr>CATALOGO</vt:lpstr>
      <vt:lpstr>Caramelos violetas</vt:lpstr>
      <vt:lpstr>Rosquillas tipicas de san isidro</vt:lpstr>
      <vt:lpstr>Queso campo real (madrid)</vt:lpstr>
      <vt:lpstr>  Queso artesano de la Sierra de Madrid. </vt:lpstr>
      <vt:lpstr>Aceitunas campo real (madrid)</vt:lpstr>
      <vt:lpstr>Jabones pequeños</vt:lpstr>
      <vt:lpstr>Velas de corazón</vt:lpstr>
      <vt:lpstr>Aceites virgen extra</vt:lpstr>
      <vt:lpstr>  Miel  ecológica disponible de: castaño, brezo  y roble </vt:lpstr>
      <vt:lpstr>  Garbanzos de Daganzo (Madrid).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1GAM</dc:creator>
  <cp:lastModifiedBy>1GAM</cp:lastModifiedBy>
  <cp:revision>38</cp:revision>
  <dcterms:created xsi:type="dcterms:W3CDTF">2015-02-10T11:25:02Z</dcterms:created>
  <dcterms:modified xsi:type="dcterms:W3CDTF">2015-04-15T08:17:25Z</dcterms:modified>
</cp:coreProperties>
</file>