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81" r:id="rId5"/>
    <p:sldId id="264" r:id="rId6"/>
    <p:sldId id="302" r:id="rId7"/>
    <p:sldId id="282" r:id="rId8"/>
    <p:sldId id="283" r:id="rId9"/>
    <p:sldId id="265" r:id="rId10"/>
    <p:sldId id="292" r:id="rId11"/>
    <p:sldId id="294" r:id="rId12"/>
    <p:sldId id="296" r:id="rId13"/>
    <p:sldId id="295" r:id="rId14"/>
    <p:sldId id="291" r:id="rId15"/>
    <p:sldId id="289" r:id="rId16"/>
    <p:sldId id="290" r:id="rId17"/>
    <p:sldId id="268" r:id="rId18"/>
    <p:sldId id="274" r:id="rId19"/>
    <p:sldId id="297" r:id="rId20"/>
    <p:sldId id="298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B7F3BD-DCAE-44B3-AEF9-58134F340B3D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19569A-0F60-487A-84F6-971199264F7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9569A-0F60-487A-84F6-971199264F73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6867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7E4D74-51BF-4762-8DFC-6E04F3B0A869}" type="slidenum">
              <a:rPr lang="ca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a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7649-160F-452B-9BFA-CE359CF3D32C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8997-9F31-4FC7-91CF-E66C0DFBB1F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7E98-89CE-4C2E-8545-97B54B09333F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35B9-29CF-4D62-9E54-A0D5F4806B5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65B2-53BB-47F6-AE81-8C4BFA64FA7E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96FD-A2D8-42E2-82F1-F5C7E3290A5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1294-EB6D-4F9B-B367-1BD23F927475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5ED-6EF1-4269-A6BA-B8C7796CA49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791C-4342-4C86-9329-482523B66F9F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9D34-A772-4082-B129-04BBAB750E8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9307-03D3-451C-BFCC-0959BF5AC10E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899A-0E98-4DBC-A5DD-046D82CE753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E897-17D4-4FFF-8FCA-67D6E346E37D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FD3A-68B8-4FBC-93E1-55EDBC3EA30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6BCE-74B6-438C-B839-9BDE85CEB7B2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BED6-C969-4F63-B9FD-4144A8C2E8A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EF21-BA0E-4ACA-899A-D6BA4331E619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7B80-48D0-4CCC-9412-06932D329E8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116F-51D2-4750-A5D3-82FD61AC782A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2944-8CDD-4C48-81A1-B9ED62BE805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6620-A086-46D6-AB37-EF51FEF8EAD0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FF03-CA2E-43DE-92D5-C1C0C12E1CE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F1B26-BC15-40BF-9094-D1CB20DB98DB}" type="datetimeFigureOut">
              <a:rPr lang="ca-ES"/>
              <a:pPr>
                <a:defRPr/>
              </a:pPr>
              <a:t>23/03/2015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0357E-60FB-433A-AC3C-F2682BAF14B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57250" y="6969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12000" b="1" dirty="0" err="1" smtClean="0">
                <a:latin typeface="Bookman Old Style" pitchFamily="18" charset="0"/>
              </a:rPr>
              <a:t>Catálogo</a:t>
            </a:r>
            <a:endParaRPr lang="ca-ES" sz="12000" b="1" dirty="0">
              <a:latin typeface="Bookman Old Style" pitchFamily="18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2517775"/>
            <a:ext cx="6400800" cy="391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1050" b="1" dirty="0" smtClean="0">
              <a:solidFill>
                <a:schemeClr val="tx1"/>
              </a:solidFill>
              <a:latin typeface="Candy Round BTN Cond Lt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6000" b="1" dirty="0" smtClean="0">
                <a:solidFill>
                  <a:schemeClr val="tx1"/>
                </a:solidFill>
                <a:latin typeface="Candy Round BTN Cond Lt" pitchFamily="34" charset="0"/>
              </a:rPr>
              <a:t>		    Cooperativa  MGT </a:t>
            </a:r>
            <a:endParaRPr lang="ca-ES" sz="6000" b="1" dirty="0">
              <a:solidFill>
                <a:schemeClr val="tx1"/>
              </a:solidFill>
              <a:latin typeface="Candy Round BTN Cond Lt" pitchFamily="34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5429250"/>
            <a:ext cx="960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idor de contingut 2"/>
          <p:cNvSpPr>
            <a:spLocks noGrp="1"/>
          </p:cNvSpPr>
          <p:nvPr>
            <p:ph sz="half" idx="1"/>
          </p:nvPr>
        </p:nvSpPr>
        <p:spPr>
          <a:xfrm>
            <a:off x="342900" y="357166"/>
            <a:ext cx="4514852" cy="6143668"/>
          </a:xfrm>
        </p:spPr>
        <p:txBody>
          <a:bodyPr/>
          <a:lstStyle/>
          <a:p>
            <a:pPr>
              <a:buNone/>
            </a:pPr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Miel de les </a:t>
            </a:r>
            <a:r>
              <a:rPr lang="es-ES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Gavarres</a:t>
            </a:r>
            <a:endParaRPr lang="es-ES" sz="36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endParaRPr lang="es-ES" sz="36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Es una miel de mil flores procedente de las abejas del parque natural las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Gavarras</a:t>
            </a: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.</a:t>
            </a:r>
          </a:p>
          <a:p>
            <a:pPr>
              <a:buNone/>
            </a:pPr>
            <a:endParaRPr lang="es-ES" sz="36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4,60€=500g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1714488"/>
            <a:ext cx="3286056" cy="43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4619625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_tradnl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Formatge</a:t>
            </a:r>
            <a:r>
              <a:rPr lang="es-ES_tradnl" sz="3600" b="1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tou</a:t>
            </a:r>
            <a:r>
              <a:rPr lang="es-ES_tradnl" sz="3600" b="1" dirty="0" smtClean="0">
                <a:solidFill>
                  <a:schemeClr val="bg1"/>
                </a:solidFill>
                <a:latin typeface="Lucida Calligraphy" pitchFamily="66" charset="0"/>
              </a:rPr>
              <a:t> de </a:t>
            </a:r>
            <a:r>
              <a:rPr lang="es-ES_tradnl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Fonteta</a:t>
            </a:r>
            <a:endParaRPr lang="es-ES" sz="3600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>
              <a:buFont typeface="Arial" charset="0"/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Lucida Calligraphy" pitchFamily="66" charset="0"/>
              </a:rPr>
              <a:t>leche pasteurizada de vaca, fermento, cuajo y sal</a:t>
            </a:r>
          </a:p>
          <a:p>
            <a:pPr>
              <a:buFont typeface="Arial" charset="0"/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Lucida Calligraphy" pitchFamily="66" charset="0"/>
              </a:rPr>
              <a:t>Es un queso blando, </a:t>
            </a:r>
            <a:r>
              <a:rPr lang="es-ES" sz="2800" b="1" dirty="0" err="1" smtClean="0">
                <a:solidFill>
                  <a:schemeClr val="bg1"/>
                </a:solidFill>
                <a:latin typeface="Lucida Calligraphy" pitchFamily="66" charset="0"/>
              </a:rPr>
              <a:t>semicurado</a:t>
            </a:r>
            <a:r>
              <a:rPr lang="es-ES" sz="2800" b="1" dirty="0" smtClean="0">
                <a:solidFill>
                  <a:schemeClr val="bg1"/>
                </a:solidFill>
                <a:latin typeface="Lucida Calligraphy" pitchFamily="66" charset="0"/>
              </a:rPr>
              <a:t> con un mes de maduración</a:t>
            </a:r>
          </a:p>
          <a:p>
            <a:pPr>
              <a:buFont typeface="Arial" charset="0"/>
              <a:buNone/>
            </a:pPr>
            <a:endParaRPr lang="es-ES" sz="28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300g= 3,00€ va a peso.</a:t>
            </a:r>
            <a:endParaRPr lang="es-ES" sz="3600" b="1" dirty="0" smtClean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2492375"/>
            <a:ext cx="37131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142852"/>
            <a:ext cx="4329114" cy="5983311"/>
          </a:xfrm>
        </p:spPr>
        <p:txBody>
          <a:bodyPr/>
          <a:lstStyle/>
          <a:p>
            <a:pPr>
              <a:buNone/>
            </a:pPr>
            <a:r>
              <a:rPr lang="es-ES" sz="3600" dirty="0" smtClean="0">
                <a:solidFill>
                  <a:schemeClr val="bg1"/>
                </a:solidFill>
                <a:latin typeface="Lucida Calligraphy" pitchFamily="66" charset="0"/>
              </a:rPr>
              <a:t>Queso de cabra</a:t>
            </a:r>
          </a:p>
          <a:p>
            <a:pPr>
              <a:buNone/>
            </a:pPr>
            <a:endParaRPr lang="es-ES" sz="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endParaRPr lang="es-ES" sz="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Queso de cabra </a:t>
            </a:r>
            <a:r>
              <a:rPr lang="es-ES" sz="2800" dirty="0" err="1" smtClean="0">
                <a:solidFill>
                  <a:schemeClr val="bg1"/>
                </a:solidFill>
                <a:latin typeface="Lucida Calligraphy" pitchFamily="66" charset="0"/>
              </a:rPr>
              <a:t>semicurado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  con dos meses de  maduración. </a:t>
            </a: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Leche pasteurizada de cabra, fermentos , cuajo y sal. </a:t>
            </a: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Envasado: Al vacio. </a:t>
            </a:r>
          </a:p>
          <a:p>
            <a:pPr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200 g =3€   Va a peso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. </a:t>
            </a:r>
          </a:p>
          <a:p>
            <a:pPr>
              <a:buNone/>
            </a:pPr>
            <a:endParaRPr lang="es-ES" sz="3600" b="1" dirty="0" smtClean="0">
              <a:solidFill>
                <a:schemeClr val="bg1"/>
              </a:solidFill>
              <a:latin typeface="Candy Round BTN Cond Lt" pitchFamily="34" charset="0"/>
            </a:endParaRPr>
          </a:p>
          <a:p>
            <a:pPr>
              <a:buNone/>
            </a:pPr>
            <a:endParaRPr lang="es-ES" sz="4800" b="1" dirty="0" smtClean="0">
              <a:solidFill>
                <a:schemeClr val="bg1"/>
              </a:solidFill>
              <a:latin typeface="Candy Round BTN Cond Lt" pitchFamily="34" charset="0"/>
            </a:endParaRPr>
          </a:p>
        </p:txBody>
      </p:sp>
      <p:sp>
        <p:nvSpPr>
          <p:cNvPr id="41989" name="AutoShape 5" descr="Es mostra IMG-20150227-WA0000.jpg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500174"/>
            <a:ext cx="3036069" cy="404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5338763" cy="6121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ES_tradnl" sz="3600" b="1" dirty="0" smtClean="0">
                <a:solidFill>
                  <a:schemeClr val="bg1"/>
                </a:solidFill>
                <a:latin typeface="Lucida Calligraphy" pitchFamily="66" charset="0"/>
              </a:rPr>
              <a:t>Queso de cabra en aceite</a:t>
            </a:r>
          </a:p>
          <a:p>
            <a:pPr>
              <a:lnSpc>
                <a:spcPct val="90000"/>
              </a:lnSpc>
              <a:buNone/>
            </a:pPr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yingredientes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_tradnl" sz="2800" dirty="0" smtClean="0">
                <a:solidFill>
                  <a:schemeClr val="bg1"/>
                </a:solidFill>
                <a:latin typeface="Lucida Calligraphy" pitchFamily="66" charset="0"/>
              </a:rPr>
              <a:t>Queso de cabra, aceite de aceituna, leche pasteurizada, cuajo, romero y 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cloruro de calcio.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Es un queso </a:t>
            </a:r>
            <a:r>
              <a:rPr lang="es-ES" sz="2800" dirty="0" err="1" smtClean="0">
                <a:solidFill>
                  <a:schemeClr val="bg1"/>
                </a:solidFill>
                <a:latin typeface="Lucida Calligraphy" pitchFamily="66" charset="0"/>
              </a:rPr>
              <a:t>semicurado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 con tres meses de maduración. está conservado con aceite y romero que le dan un toque especial.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250g =6€</a:t>
            </a:r>
            <a:endParaRPr lang="es-ES" sz="3600" b="1" dirty="0" smtClean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989138"/>
            <a:ext cx="22018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idor de contingut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5715040" cy="5929354"/>
          </a:xfrm>
        </p:spPr>
        <p:txBody>
          <a:bodyPr/>
          <a:lstStyle/>
          <a:p>
            <a:pPr>
              <a:buNone/>
            </a:pPr>
            <a:r>
              <a:rPr lang="es-ES" sz="3600" dirty="0" smtClean="0">
                <a:solidFill>
                  <a:schemeClr val="bg1"/>
                </a:solidFill>
                <a:latin typeface="Lucida Calligraphy" pitchFamily="66" charset="0"/>
              </a:rPr>
              <a:t>Aceitunas de </a:t>
            </a:r>
            <a:r>
              <a:rPr lang="es-ES" sz="3600" dirty="0" err="1" smtClean="0">
                <a:solidFill>
                  <a:schemeClr val="bg1"/>
                </a:solidFill>
                <a:latin typeface="Lucida Calligraphy" pitchFamily="66" charset="0"/>
              </a:rPr>
              <a:t>l’Escala</a:t>
            </a:r>
            <a:endParaRPr lang="es-ES" sz="36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bg1"/>
              </a:solidFill>
              <a:latin typeface="Candy Round BTN Cond Lt" pitchFamily="34" charset="0"/>
            </a:endParaRPr>
          </a:p>
          <a:p>
            <a:pPr>
              <a:buNone/>
            </a:pPr>
            <a:r>
              <a:rPr lang="es-ES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Son aceitunas rellenas de filetes de anchoa entera. tiene un gusto exquisito.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Aceituna manzanilla,  anchoa extra de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L'Escala</a:t>
            </a: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, aceite de girasol y antioxidantes naturales.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90g = 2,10€</a:t>
            </a:r>
          </a:p>
        </p:txBody>
      </p:sp>
      <p:sp>
        <p:nvSpPr>
          <p:cNvPr id="26628" name="AutoShape 2" descr="Es mostra 2015-03-01 21.08.14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571744"/>
            <a:ext cx="2428818" cy="32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e contingut 2"/>
          <p:cNvSpPr>
            <a:spLocks noGrp="1"/>
          </p:cNvSpPr>
          <p:nvPr>
            <p:ph sz="half" idx="1"/>
          </p:nvPr>
        </p:nvSpPr>
        <p:spPr>
          <a:xfrm>
            <a:off x="342900" y="428604"/>
            <a:ext cx="5372108" cy="6143668"/>
          </a:xfrm>
        </p:spPr>
        <p:txBody>
          <a:bodyPr/>
          <a:lstStyle/>
          <a:p>
            <a:pPr>
              <a:buNone/>
            </a:pPr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Vinagre de </a:t>
            </a:r>
            <a:r>
              <a:rPr lang="es-ES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syrah</a:t>
            </a:r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vinagre del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Empordà</a:t>
            </a: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 envejecido en barricas de roble durante 4 meses obtenido a partir de vino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syrah</a:t>
            </a: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 de las bodegas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Peralada</a:t>
            </a: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endParaRPr lang="fr-FR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fr-FR" sz="3600" b="1" dirty="0" smtClean="0">
                <a:solidFill>
                  <a:srgbClr val="C00000"/>
                </a:solidFill>
                <a:latin typeface="Lucida Calligraphy" pitchFamily="66" charset="0"/>
              </a:rPr>
              <a:t>   25 cl: 4,80€</a:t>
            </a:r>
            <a:endParaRPr lang="es-ES" sz="3600" b="1" dirty="0" smtClean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24579" name="AutoShape 2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0" name="AutoShape 4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1" name="AutoShape 6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2" name="AutoShape 8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3" name="AutoShape 10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4" name="AutoShape 12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5" name="AutoShape 14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6" name="AutoShape 16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7" name="AutoShape 18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8" name="AutoShape 20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9" name="AutoShape 22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0" name="AutoShape 24" descr="Es mostra IMG-20150227-WA0000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5362" name="AutoShape 2" descr="Es mostra 2015-03-01 21.09.36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5364" name="AutoShape 4" descr="Es mostra 2015-03-01 21.09.36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5366" name="AutoShape 6" descr="Es mostra 2015-03-01 21.09.36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905120"/>
            <a:ext cx="2607359" cy="3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e contingut 2"/>
          <p:cNvSpPr>
            <a:spLocks noGrp="1"/>
          </p:cNvSpPr>
          <p:nvPr>
            <p:ph sz="half" idx="1"/>
          </p:nvPr>
        </p:nvSpPr>
        <p:spPr>
          <a:xfrm>
            <a:off x="357158" y="142852"/>
            <a:ext cx="5500726" cy="6715148"/>
          </a:xfrm>
        </p:spPr>
        <p:txBody>
          <a:bodyPr/>
          <a:lstStyle/>
          <a:p>
            <a:pPr>
              <a:buNone/>
            </a:pPr>
            <a:r>
              <a:rPr lang="es-ES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Oli</a:t>
            </a:r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 de </a:t>
            </a:r>
            <a:r>
              <a:rPr lang="es-ES" sz="3600" b="1" dirty="0" err="1" smtClean="0">
                <a:solidFill>
                  <a:schemeClr val="bg1"/>
                </a:solidFill>
                <a:latin typeface="Lucida Calligraphy" pitchFamily="66" charset="0"/>
              </a:rPr>
              <a:t>pau</a:t>
            </a:r>
            <a:endParaRPr lang="es-ES" sz="36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Aceite de oliva virgen extra de olivos centenarios  del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Empordà</a:t>
            </a: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. Variedad única que sólo se encuentra en la zona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¼ l = 3,15€</a:t>
            </a:r>
          </a:p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½l = 5,70€</a:t>
            </a:r>
          </a:p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¾l= 7,20 €</a:t>
            </a:r>
          </a:p>
          <a:p>
            <a:pPr>
              <a:buNone/>
            </a:pP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2l= 12,70€</a:t>
            </a:r>
          </a:p>
        </p:txBody>
      </p:sp>
      <p:sp>
        <p:nvSpPr>
          <p:cNvPr id="25604" name="AutoShape 2" descr="Es mostra 2015-03-01 21.10.02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2571750"/>
            <a:ext cx="2749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 smtClean="0">
              <a:solidFill>
                <a:schemeClr val="bg1"/>
              </a:solidFill>
              <a:latin typeface="Candy Round BTN Cond Lt" pitchFamily="34" charset="0"/>
            </a:endParaRPr>
          </a:p>
        </p:txBody>
      </p:sp>
      <p:sp>
        <p:nvSpPr>
          <p:cNvPr id="31746" name="Contenidor de contingut 6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ca-ES" sz="9600" b="1" dirty="0" smtClean="0">
                <a:solidFill>
                  <a:schemeClr val="bg1"/>
                </a:solidFill>
                <a:latin typeface="Lucida Calligraphy" pitchFamily="66" charset="0"/>
              </a:rPr>
              <a:t>Productos </a:t>
            </a:r>
            <a:r>
              <a:rPr lang="es-ES_tradnl" sz="9600" b="1" dirty="0" smtClean="0">
                <a:solidFill>
                  <a:schemeClr val="bg1"/>
                </a:solidFill>
                <a:latin typeface="Lucida Calligraphy" pitchFamily="66" charset="0"/>
              </a:rPr>
              <a:t>de cerámica</a:t>
            </a:r>
          </a:p>
          <a:p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o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757610" cy="857256"/>
          </a:xfrm>
        </p:spPr>
        <p:txBody>
          <a:bodyPr/>
          <a:lstStyle/>
          <a:p>
            <a:r>
              <a:rPr lang="ca-ES" sz="3600" dirty="0" smtClean="0">
                <a:solidFill>
                  <a:schemeClr val="bg1"/>
                </a:solidFill>
                <a:latin typeface="Lucida Calligraphy" pitchFamily="66" charset="0"/>
              </a:rPr>
              <a:t>BOL Y PLATO</a:t>
            </a:r>
          </a:p>
        </p:txBody>
      </p:sp>
      <p:pic>
        <p:nvPicPr>
          <p:cNvPr id="35842" name="Contenidor de contingut 4" descr="unnamed (1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43570" y="857232"/>
            <a:ext cx="2969579" cy="5268931"/>
          </a:xfrm>
        </p:spPr>
      </p:pic>
      <p:sp>
        <p:nvSpPr>
          <p:cNvPr id="35843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4972056" cy="4840303"/>
          </a:xfrm>
        </p:spPr>
        <p:txBody>
          <a:bodyPr/>
          <a:lstStyle/>
          <a:p>
            <a:r>
              <a:rPr lang="ca-ES" sz="2800" dirty="0" smtClean="0">
                <a:solidFill>
                  <a:srgbClr val="C00000"/>
                </a:solidFill>
                <a:latin typeface="Lucida Calligraphy" pitchFamily="66" charset="0"/>
              </a:rPr>
              <a:t>Dimensiones: 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9x13cm de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diámetro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. </a:t>
            </a:r>
          </a:p>
          <a:p>
            <a:r>
              <a:rPr lang="es-ES_tradnl" sz="2800" dirty="0" smtClean="0">
                <a:solidFill>
                  <a:schemeClr val="bg1"/>
                </a:solidFill>
                <a:latin typeface="Lucida Calligraphy" pitchFamily="66" charset="0"/>
              </a:rPr>
              <a:t>Bol con nombre y plato para sopa . Nos podéis enviar vuestros nombres y pedimos un bol con vuestro nombre. </a:t>
            </a:r>
          </a:p>
          <a:p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Precio:  Se vende todo junto. </a:t>
            </a:r>
          </a:p>
          <a:p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Plato y bol: 13€</a:t>
            </a:r>
          </a:p>
          <a:p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ca-ES" sz="3600" dirty="0" err="1" smtClean="0">
                <a:solidFill>
                  <a:schemeClr val="bg1"/>
                </a:solidFill>
                <a:latin typeface="Lucida Calligraphy" pitchFamily="66" charset="0"/>
              </a:rPr>
              <a:t>Platos</a:t>
            </a:r>
            <a:r>
              <a:rPr lang="ca-ES" sz="3600" dirty="0" smtClean="0">
                <a:solidFill>
                  <a:schemeClr val="bg1"/>
                </a:solidFill>
                <a:latin typeface="Candy Round BTN Cond Lt" pitchFamily="34" charset="0"/>
              </a:rPr>
              <a:t> </a:t>
            </a:r>
          </a:p>
        </p:txBody>
      </p:sp>
      <p:sp>
        <p:nvSpPr>
          <p:cNvPr id="3891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43494" cy="4691063"/>
          </a:xfrm>
        </p:spPr>
        <p:txBody>
          <a:bodyPr/>
          <a:lstStyle/>
          <a:p>
            <a:endParaRPr lang="ca-ES" sz="28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ca-ES" sz="2800" b="1" dirty="0" smtClean="0">
                <a:solidFill>
                  <a:schemeClr val="bg1"/>
                </a:solidFill>
                <a:latin typeface="Lucida Calligraphy" pitchFamily="66" charset="0"/>
              </a:rPr>
              <a:t>Son </a:t>
            </a:r>
            <a:r>
              <a:rPr lang="ca-ES" sz="2800" b="1" dirty="0" err="1" smtClean="0">
                <a:solidFill>
                  <a:schemeClr val="bg1"/>
                </a:solidFill>
                <a:latin typeface="Lucida Calligraphy" pitchFamily="66" charset="0"/>
              </a:rPr>
              <a:t>platos</a:t>
            </a:r>
            <a:r>
              <a:rPr lang="ca-ES" sz="2800" b="1" dirty="0" smtClean="0">
                <a:solidFill>
                  <a:schemeClr val="bg1"/>
                </a:solidFill>
                <a:latin typeface="Lucida Calligraphy" pitchFamily="66" charset="0"/>
              </a:rPr>
              <a:t> de </a:t>
            </a:r>
            <a:r>
              <a:rPr lang="ca-ES" sz="2800" b="1" dirty="0" err="1" smtClean="0">
                <a:solidFill>
                  <a:schemeClr val="bg1"/>
                </a:solidFill>
                <a:latin typeface="Lucida Calligraphy" pitchFamily="66" charset="0"/>
              </a:rPr>
              <a:t>cerámica</a:t>
            </a:r>
            <a:r>
              <a:rPr lang="ca-ES" sz="2800" b="1" dirty="0" smtClean="0">
                <a:solidFill>
                  <a:schemeClr val="bg1"/>
                </a:solidFill>
                <a:latin typeface="Lucida Calligraphy" pitchFamily="66" charset="0"/>
              </a:rPr>
              <a:t> de </a:t>
            </a:r>
            <a:r>
              <a:rPr lang="ca-ES" sz="2800" b="1" dirty="0" err="1" smtClean="0">
                <a:solidFill>
                  <a:schemeClr val="bg1"/>
                </a:solidFill>
                <a:latin typeface="Lucida Calligraphy" pitchFamily="66" charset="0"/>
              </a:rPr>
              <a:t>diferentes</a:t>
            </a:r>
            <a:r>
              <a:rPr lang="ca-ES" sz="2800" b="1" dirty="0" smtClean="0">
                <a:solidFill>
                  <a:schemeClr val="bg1"/>
                </a:solidFill>
                <a:latin typeface="Lucida Calligraphy" pitchFamily="66" charset="0"/>
              </a:rPr>
              <a:t> colores. </a:t>
            </a:r>
          </a:p>
          <a:p>
            <a:r>
              <a:rPr lang="ca-ES" sz="2800" b="1" dirty="0" smtClean="0">
                <a:solidFill>
                  <a:schemeClr val="bg1"/>
                </a:solidFill>
                <a:latin typeface="Lucida Calligraphy" pitchFamily="66" charset="0"/>
              </a:rPr>
              <a:t>Dimensiones: 23cm /25cm de </a:t>
            </a:r>
            <a:r>
              <a:rPr lang="ca-ES" sz="2800" b="1" dirty="0" err="1" smtClean="0">
                <a:solidFill>
                  <a:schemeClr val="bg1"/>
                </a:solidFill>
                <a:latin typeface="Lucida Calligraphy" pitchFamily="66" charset="0"/>
              </a:rPr>
              <a:t>diámetro</a:t>
            </a:r>
            <a:endParaRPr lang="ca-ES" sz="28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es-ES_tradnl" sz="28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es-ES_tradnl" sz="28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Precio: 3,80€   20x3cm      300gr</a:t>
            </a:r>
            <a:endParaRPr lang="ca-ES" sz="3600" b="1" dirty="0" smtClean="0">
              <a:solidFill>
                <a:srgbClr val="C00000"/>
              </a:solidFill>
              <a:latin typeface="Lucida Calligraphy" pitchFamily="66" charset="0"/>
            </a:endParaRPr>
          </a:p>
          <a:p>
            <a:endParaRPr lang="ca-ES" dirty="0" smtClean="0"/>
          </a:p>
        </p:txBody>
      </p:sp>
      <p:pic>
        <p:nvPicPr>
          <p:cNvPr id="38915" name="Picture 8" descr="C:\Documents and Settings\aula\Escritorio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00826" y="285728"/>
            <a:ext cx="2381250" cy="1785938"/>
          </a:xfrm>
        </p:spPr>
      </p:pic>
      <p:pic>
        <p:nvPicPr>
          <p:cNvPr id="38916" name="Picture 3" descr="C:\Documents and Settings\aula\Escritorio\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2206616"/>
            <a:ext cx="2514598" cy="44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b="1" smtClean="0">
              <a:latin typeface="Bradley Hand ITC" pitchFamily="66" charset="0"/>
            </a:endParaRPr>
          </a:p>
        </p:txBody>
      </p:sp>
      <p:sp>
        <p:nvSpPr>
          <p:cNvPr id="15362" name="Contenidor de contingut 2"/>
          <p:cNvSpPr>
            <a:spLocks noGrp="1"/>
          </p:cNvSpPr>
          <p:nvPr>
            <p:ph idx="1"/>
          </p:nvPr>
        </p:nvSpPr>
        <p:spPr>
          <a:xfrm>
            <a:off x="214282" y="2143125"/>
            <a:ext cx="8143932" cy="3983038"/>
          </a:xfrm>
        </p:spPr>
        <p:txBody>
          <a:bodyPr/>
          <a:lstStyle/>
          <a:p>
            <a:pPr lvl="1" algn="ctr">
              <a:buFont typeface="Arial" charset="0"/>
              <a:buNone/>
            </a:pPr>
            <a:r>
              <a:rPr lang="ca-ES" sz="8400" b="1" dirty="0" smtClean="0">
                <a:solidFill>
                  <a:schemeClr val="bg1"/>
                </a:solidFill>
                <a:latin typeface="Lucida Calligraphy" pitchFamily="66" charset="0"/>
              </a:rPr>
              <a:t>Productos </a:t>
            </a:r>
          </a:p>
          <a:p>
            <a:pPr lvl="1" algn="ctr">
              <a:buFont typeface="Arial" charset="0"/>
              <a:buNone/>
            </a:pPr>
            <a:r>
              <a:rPr lang="ca-ES" sz="8400" b="1" dirty="0" err="1" smtClean="0">
                <a:solidFill>
                  <a:schemeClr val="bg1"/>
                </a:solidFill>
                <a:latin typeface="Lucida Calligraphy" pitchFamily="66" charset="0"/>
              </a:rPr>
              <a:t>alimentarios</a:t>
            </a:r>
            <a:endParaRPr lang="ca-ES" sz="8400" b="1" dirty="0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ca-ES" sz="3600" dirty="0" err="1" smtClean="0">
                <a:solidFill>
                  <a:schemeClr val="bg1"/>
                </a:solidFill>
                <a:latin typeface="Lucida Calligraphy" pitchFamily="66" charset="0"/>
              </a:rPr>
              <a:t>Taza</a:t>
            </a:r>
            <a:r>
              <a:rPr lang="ca-ES" sz="4800" dirty="0" smtClean="0">
                <a:solidFill>
                  <a:schemeClr val="bg1"/>
                </a:solidFill>
                <a:latin typeface="Candy Round BTN Cond Lt" pitchFamily="34" charset="0"/>
              </a:rPr>
              <a:t> </a:t>
            </a:r>
          </a:p>
        </p:txBody>
      </p:sp>
      <p:sp>
        <p:nvSpPr>
          <p:cNvPr id="37890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29114" cy="4691063"/>
          </a:xfrm>
        </p:spPr>
        <p:txBody>
          <a:bodyPr/>
          <a:lstStyle/>
          <a:p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Es una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taza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de Cerámica , fabricada en La Bisbal d’Empordà. Ideal para el </a:t>
            </a:r>
            <a:r>
              <a:rPr lang="es-ES_tradnl" sz="2800" dirty="0" smtClean="0">
                <a:solidFill>
                  <a:schemeClr val="bg1"/>
                </a:solidFill>
                <a:latin typeface="Lucida Calligraphy" pitchFamily="66" charset="0"/>
              </a:rPr>
              <a:t>almuerzo. </a:t>
            </a:r>
          </a:p>
          <a:p>
            <a:endParaRPr lang="es-ES_tradnl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ca-ES" sz="3600" b="1" dirty="0" smtClean="0">
                <a:solidFill>
                  <a:srgbClr val="C00000"/>
                </a:solidFill>
                <a:latin typeface="Lucida Calligraphy" pitchFamily="66" charset="0"/>
              </a:rPr>
              <a:t>Dimensiones: 13 x 8 cm  </a:t>
            </a:r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diámetro </a:t>
            </a:r>
          </a:p>
          <a:p>
            <a:r>
              <a:rPr lang="es-ES_tradnl" sz="3600" b="1" dirty="0" smtClean="0">
                <a:solidFill>
                  <a:srgbClr val="C00000"/>
                </a:solidFill>
                <a:latin typeface="Lucida Calligraphy" pitchFamily="66" charset="0"/>
              </a:rPr>
              <a:t>7€       300gr</a:t>
            </a:r>
            <a:endParaRPr lang="ca-ES" sz="3600" b="1" dirty="0" smtClean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37891" name="Picture 9" descr="C:\Documents and Settings\aula\Escritorio\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000240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Hucha </a:t>
            </a:r>
          </a:p>
        </p:txBody>
      </p:sp>
      <p:sp>
        <p:nvSpPr>
          <p:cNvPr id="34818" name="Contenidor de contingut 2"/>
          <p:cNvSpPr>
            <a:spLocks noGrp="1"/>
          </p:cNvSpPr>
          <p:nvPr>
            <p:ph idx="1"/>
          </p:nvPr>
        </p:nvSpPr>
        <p:spPr>
          <a:xfrm>
            <a:off x="457200" y="214290"/>
            <a:ext cx="5043494" cy="5911873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sz="3600" b="1" dirty="0" smtClean="0">
              <a:solidFill>
                <a:schemeClr val="bg1"/>
              </a:solidFill>
              <a:latin typeface="Candy Round BTN Cond Lt" pitchFamily="34" charset="0"/>
            </a:endParaRP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Es una hucha en forma de gallina. </a:t>
            </a: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Perfecta para ahorrar.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Embalaje: 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Caja con papel de bala.</a:t>
            </a:r>
          </a:p>
          <a:p>
            <a:pPr>
              <a:buNone/>
            </a:pPr>
            <a:endParaRPr lang="es-ES" sz="28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Precio: 3,50€   100gr  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71744"/>
            <a:ext cx="3000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</a:p>
        </p:txBody>
      </p:sp>
      <p:sp>
        <p:nvSpPr>
          <p:cNvPr id="33794" name="Contenidor de contingut 2"/>
          <p:cNvSpPr>
            <a:spLocks noGrp="1"/>
          </p:cNvSpPr>
          <p:nvPr>
            <p:ph idx="1"/>
          </p:nvPr>
        </p:nvSpPr>
        <p:spPr>
          <a:xfrm>
            <a:off x="457200" y="714356"/>
            <a:ext cx="4400552" cy="5411807"/>
          </a:xfrm>
        </p:spPr>
        <p:txBody>
          <a:bodyPr/>
          <a:lstStyle/>
          <a:p>
            <a:pPr>
              <a:buNone/>
            </a:pPr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Hucha</a:t>
            </a:r>
          </a:p>
          <a:p>
            <a:pPr>
              <a:buNone/>
            </a:pPr>
            <a:endParaRPr lang="es-ES" sz="3600" b="1" dirty="0" smtClean="0">
              <a:solidFill>
                <a:schemeClr val="bg1"/>
              </a:solidFill>
              <a:latin typeface="Candy Round BTN Cond Lt" pitchFamily="34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chemeClr val="bg1"/>
                </a:solidFill>
                <a:latin typeface="Candy Round BTN Cond Lt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Es una hucha de cerámica en forma de búho. </a:t>
            </a:r>
          </a:p>
          <a:p>
            <a:pPr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Embalaje: 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Caja con papel de bola  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2800" dirty="0" smtClean="0">
                <a:solidFill>
                  <a:srgbClr val="C00000"/>
                </a:solidFill>
                <a:latin typeface="Lucida Calligraphy" pitchFamily="66" charset="0"/>
              </a:rPr>
              <a:t>Precio: 3,50€  200gr </a:t>
            </a:r>
          </a:p>
          <a:p>
            <a:pPr>
              <a:buNone/>
            </a:pPr>
            <a:r>
              <a:rPr lang="es-ES" sz="2800" dirty="0" smtClean="0">
                <a:solidFill>
                  <a:srgbClr val="C00000"/>
                </a:solidFill>
                <a:latin typeface="Lucida Calligraphy" pitchFamily="66" charset="0"/>
              </a:rPr>
              <a:t>Dimensiones: 10x10cm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286000"/>
            <a:ext cx="2981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  <a:latin typeface="Lucida Calligraphy" pitchFamily="66" charset="0"/>
              </a:rPr>
              <a:t>Hucha</a:t>
            </a:r>
          </a:p>
        </p:txBody>
      </p:sp>
      <p:sp>
        <p:nvSpPr>
          <p:cNvPr id="32770" name="Contenidor de contingut 2"/>
          <p:cNvSpPr>
            <a:spLocks noGrp="1"/>
          </p:cNvSpPr>
          <p:nvPr>
            <p:ph idx="1"/>
          </p:nvPr>
        </p:nvSpPr>
        <p:spPr>
          <a:xfrm>
            <a:off x="428596" y="928670"/>
            <a:ext cx="5000660" cy="5268931"/>
          </a:xfrm>
        </p:spPr>
        <p:txBody>
          <a:bodyPr/>
          <a:lstStyle/>
          <a:p>
            <a:pPr algn="r">
              <a:buNone/>
            </a:pPr>
            <a:endParaRPr lang="es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Es una hucha en forma de cerdito.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Embalaje: 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Caja y papel de bola.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Precio: 4,50€ 350gr</a:t>
            </a:r>
          </a:p>
          <a:p>
            <a:pPr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Dimensiones: 11x16 cm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554328" cy="34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idor de text 5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786346" cy="785818"/>
          </a:xfrm>
        </p:spPr>
        <p:txBody>
          <a:bodyPr/>
          <a:lstStyle/>
          <a:p>
            <a:r>
              <a:rPr lang="ca-ES" sz="3600" dirty="0" smtClean="0">
                <a:solidFill>
                  <a:schemeClr val="bg1"/>
                </a:solidFill>
                <a:latin typeface="Lucida Calligraphy" pitchFamily="66" charset="0"/>
              </a:rPr>
              <a:t>CARQUINYOLIS</a:t>
            </a:r>
          </a:p>
        </p:txBody>
      </p:sp>
      <p:sp>
        <p:nvSpPr>
          <p:cNvPr id="7" name="Contenidor de contingut 6"/>
          <p:cNvSpPr>
            <a:spLocks noGrp="1"/>
          </p:cNvSpPr>
          <p:nvPr>
            <p:ph sz="half" idx="2"/>
          </p:nvPr>
        </p:nvSpPr>
        <p:spPr>
          <a:xfrm>
            <a:off x="214282" y="1214422"/>
            <a:ext cx="4254502" cy="542926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>
              <a:solidFill>
                <a:schemeClr val="bg1">
                  <a:lumMod val="95000"/>
                </a:schemeClr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  <a:t>     galletas tostadas con almendras,  harina , huevos , agua, canela , almendra y limón.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>
              <a:solidFill>
                <a:schemeClr val="bg1">
                  <a:lumMod val="95000"/>
                </a:schemeClr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  <a:t>     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Duración : </a:t>
            </a:r>
            <a:r>
              <a:rPr lang="es-ES" sz="2800" dirty="0" smtClean="0">
                <a:solidFill>
                  <a:schemeClr val="bg1"/>
                </a:solidFill>
                <a:latin typeface="Lucida Calligraphy" pitchFamily="66" charset="0"/>
              </a:rPr>
              <a:t>1 mes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  <a:t>	</a:t>
            </a: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250g = ​​€ 3,50</a:t>
            </a:r>
            <a:endParaRPr lang="ca-ES" sz="36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952625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idor de contingut 10"/>
          <p:cNvSpPr>
            <a:spLocks noGrp="1"/>
          </p:cNvSpPr>
          <p:nvPr>
            <p:ph sz="half" idx="1"/>
          </p:nvPr>
        </p:nvSpPr>
        <p:spPr>
          <a:xfrm>
            <a:off x="342900" y="428605"/>
            <a:ext cx="4443414" cy="58578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a-ES" sz="3600" b="1" dirty="0" smtClean="0">
                <a:solidFill>
                  <a:schemeClr val="bg1"/>
                </a:solidFill>
                <a:latin typeface="Lucida Calligraphy" pitchFamily="66" charset="0"/>
              </a:rPr>
              <a:t>GALLETAS VARIADAS</a:t>
            </a:r>
          </a:p>
          <a:p>
            <a:pPr>
              <a:buFont typeface="Arial" charset="0"/>
              <a:buNone/>
            </a:pPr>
            <a:endParaRPr lang="ca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Descripción y ingredientes: </a:t>
            </a: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	Galletas con almendras, chocolate. harina , azúcar, agua , canela , huevo y limón. </a:t>
            </a:r>
            <a:endParaRPr lang="es-ES" sz="3600" b="1" dirty="0" smtClean="0">
              <a:solidFill>
                <a:schemeClr val="bg1"/>
              </a:solidFill>
              <a:latin typeface="Candy Round BTN Cond Lt"/>
            </a:endParaRP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	</a:t>
            </a: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250g = ​​€ 3,50</a:t>
            </a:r>
            <a:endParaRPr lang="ca-ES" sz="3600" b="1" dirty="0" smtClean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19459" name="AutoShape 2" descr="Es mostra IMG-20150226-WA0041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0" name="AutoShape 4" descr="Es mostra IMG-20150226-WA0041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1" name="AutoShape 6" descr="Es mostra IMG-20150226-WA0041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2571750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r>
              <a:rPr lang="ca-ES" sz="4800" dirty="0" err="1" smtClean="0">
                <a:solidFill>
                  <a:schemeClr val="bg1"/>
                </a:solidFill>
                <a:latin typeface="Candy Round BTN Cond Lt" pitchFamily="34" charset="0"/>
              </a:rPr>
              <a:t>Xocolins</a:t>
            </a:r>
            <a:endParaRPr lang="ca-ES" sz="4800" dirty="0" smtClean="0">
              <a:solidFill>
                <a:schemeClr val="bg1"/>
              </a:solidFill>
              <a:latin typeface="Candy Round BTN Cond Lt" pitchFamily="34" charset="0"/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4071966" cy="5786454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72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72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 fontAlgn="auto">
              <a:spcAft>
                <a:spcPts val="0"/>
              </a:spcAft>
              <a:defRPr/>
            </a:pP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Galletas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 con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papitas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 de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chocolate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ca-ES" sz="70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Harina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 de trigo,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mantequilla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,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azúcar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,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chocolate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negro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 y  </a:t>
            </a:r>
            <a:r>
              <a:rPr lang="ca-ES" sz="7000" dirty="0" err="1" smtClean="0">
                <a:solidFill>
                  <a:schemeClr val="bg1"/>
                </a:solidFill>
                <a:latin typeface="Lucida Calligraphy" pitchFamily="66" charset="0"/>
              </a:rPr>
              <a:t>huevos</a:t>
            </a:r>
            <a:r>
              <a:rPr lang="ca-ES" sz="7000" dirty="0" smtClean="0">
                <a:solidFill>
                  <a:schemeClr val="bg1"/>
                </a:solidFill>
                <a:latin typeface="Lucida Calligraphy" pitchFamily="66" charset="0"/>
              </a:rPr>
              <a:t>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70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70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9000" b="1" dirty="0" smtClean="0">
                <a:solidFill>
                  <a:srgbClr val="C00000"/>
                </a:solidFill>
                <a:latin typeface="Lucida Calligraphy" pitchFamily="66" charset="0"/>
              </a:rPr>
              <a:t>3.00€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500174"/>
            <a:ext cx="2875352" cy="383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2" y="357166"/>
            <a:ext cx="3900484" cy="5929354"/>
          </a:xfrm>
        </p:spPr>
        <p:txBody>
          <a:bodyPr/>
          <a:lstStyle/>
          <a:p>
            <a:r>
              <a:rPr lang="ca-ES" sz="3600" b="1" dirty="0" smtClean="0">
                <a:solidFill>
                  <a:schemeClr val="bg1"/>
                </a:solidFill>
                <a:latin typeface="Lucida Calligraphy" pitchFamily="66" charset="0"/>
              </a:rPr>
              <a:t>Pets de monja</a:t>
            </a:r>
          </a:p>
          <a:p>
            <a:endParaRPr lang="ca-ES" sz="36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Galletas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para tomar con té o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café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.</a:t>
            </a:r>
          </a:p>
          <a:p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Harina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,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huevos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,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azúcar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y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emulgente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.</a:t>
            </a:r>
          </a:p>
          <a:p>
            <a:endParaRPr lang="ca-ES" sz="28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ca-ES" dirty="0" smtClean="0"/>
          </a:p>
          <a:p>
            <a:r>
              <a:rPr lang="ca-ES" sz="3600" b="1" dirty="0" smtClean="0">
                <a:solidFill>
                  <a:srgbClr val="C00000"/>
                </a:solidFill>
                <a:latin typeface="Lucida Calligraphy" pitchFamily="66" charset="0"/>
              </a:rPr>
              <a:t>2,50€=200g</a:t>
            </a:r>
            <a:endParaRPr lang="ca-ES" sz="36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928801"/>
            <a:ext cx="3556117" cy="393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4071966" cy="6072209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a-ES" sz="3600" dirty="0" smtClean="0">
                <a:solidFill>
                  <a:schemeClr val="bg1"/>
                </a:solidFill>
                <a:latin typeface="Lucida Calligraphy" pitchFamily="66" charset="0"/>
              </a:rPr>
              <a:t>PALMILLES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ES" sz="32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dirty="0" smtClean="0">
                <a:solidFill>
                  <a:schemeClr val="bg1"/>
                </a:solidFill>
                <a:latin typeface="Lucida Calligraphy" pitchFamily="66" charset="0"/>
              </a:rPr>
              <a:t>Bizcocho blando para untar con chocolate. Harina , azúcar , agua y huevos.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dirty="0" smtClean="0">
                <a:solidFill>
                  <a:schemeClr val="bg1"/>
                </a:solidFill>
                <a:latin typeface="Lucida Calligraphy" pitchFamily="66" charset="0"/>
              </a:rPr>
              <a:t>	Duración : 1 mes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dirty="0" smtClean="0">
                <a:solidFill>
                  <a:schemeClr val="bg1"/>
                </a:solidFill>
                <a:latin typeface="Lucida Calligraphy" pitchFamily="66" charset="0"/>
              </a:rPr>
              <a:t>	</a:t>
            </a: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250g </a:t>
            </a:r>
            <a:r>
              <a:rPr lang="es-ES" sz="3000" dirty="0" smtClean="0">
                <a:solidFill>
                  <a:srgbClr val="FF0000"/>
                </a:solidFill>
                <a:latin typeface="Lucida Calligraphy" pitchFamily="66" charset="0"/>
              </a:rPr>
              <a:t>= ​​€ 3,50</a:t>
            </a:r>
            <a:endParaRPr lang="ca-ES" sz="30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20483" name="AutoShape 2" descr="Es mostra IMG-20150226-WA0041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2071688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idor de contingut 2"/>
          <p:cNvSpPr>
            <a:spLocks noGrp="1"/>
          </p:cNvSpPr>
          <p:nvPr>
            <p:ph sz="half" idx="1"/>
          </p:nvPr>
        </p:nvSpPr>
        <p:spPr>
          <a:xfrm>
            <a:off x="342900" y="571480"/>
            <a:ext cx="3729038" cy="759620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a-ES" sz="3600" dirty="0" smtClean="0">
                <a:solidFill>
                  <a:schemeClr val="bg1"/>
                </a:solidFill>
                <a:latin typeface="Lucida Calligraphy" pitchFamily="66" charset="0"/>
              </a:rPr>
              <a:t>GALLETAS TRIES</a:t>
            </a:r>
          </a:p>
          <a:p>
            <a:pPr>
              <a:buNone/>
            </a:pPr>
            <a:r>
              <a:rPr lang="ca-ES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b="1" dirty="0" smtClean="0">
                <a:solidFill>
                  <a:srgbClr val="C00000"/>
                </a:solidFill>
                <a:latin typeface="Lucida Calligraphy" pitchFamily="66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Galletas sabrosas de diferentes gustos y formas</a:t>
            </a: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-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crocant</a:t>
            </a: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-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teula</a:t>
            </a: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-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pralinet</a:t>
            </a: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-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naulet</a:t>
            </a: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Lucida Calligraphy" pitchFamily="66" charset="0"/>
              </a:rPr>
              <a:t>d’ametlla</a:t>
            </a: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endParaRPr lang="es-ES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Lucida Calligraphy" pitchFamily="66" charset="0"/>
              </a:rPr>
              <a:t> 	</a:t>
            </a:r>
            <a:r>
              <a:rPr lang="es-ES" sz="3600" b="1" dirty="0" smtClean="0">
                <a:solidFill>
                  <a:srgbClr val="C00000"/>
                </a:solidFill>
                <a:latin typeface="Lucida Calligraphy" pitchFamily="66" charset="0"/>
              </a:rPr>
              <a:t>300g =€ </a:t>
            </a:r>
            <a:r>
              <a:rPr lang="es-ES" dirty="0" smtClean="0">
                <a:solidFill>
                  <a:srgbClr val="FF0000"/>
                </a:solidFill>
                <a:latin typeface="Lucida Calligraphy" pitchFamily="66" charset="0"/>
              </a:rPr>
              <a:t>4,77</a:t>
            </a:r>
            <a:endParaRPr lang="ca-ES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357430"/>
            <a:ext cx="3343591" cy="23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1162050"/>
          </a:xfrm>
        </p:spPr>
        <p:txBody>
          <a:bodyPr/>
          <a:lstStyle/>
          <a:p>
            <a:r>
              <a:rPr lang="ca-ES" sz="3600" dirty="0" err="1" smtClean="0">
                <a:solidFill>
                  <a:schemeClr val="bg1"/>
                </a:solidFill>
                <a:latin typeface="Lucida Calligraphy" pitchFamily="66" charset="0"/>
              </a:rPr>
              <a:t>Chocolate</a:t>
            </a:r>
            <a:r>
              <a:rPr lang="ca-ES" sz="3600" dirty="0" smtClean="0">
                <a:solidFill>
                  <a:schemeClr val="bg1"/>
                </a:solidFill>
                <a:latin typeface="Lucida Calligraphy" pitchFamily="66" charset="0"/>
              </a:rPr>
              <a:t> Negro70%</a:t>
            </a:r>
          </a:p>
        </p:txBody>
      </p:sp>
      <p:sp>
        <p:nvSpPr>
          <p:cNvPr id="29699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1924" cy="5065734"/>
          </a:xfrm>
        </p:spPr>
        <p:txBody>
          <a:bodyPr/>
          <a:lstStyle/>
          <a:p>
            <a:r>
              <a:rPr lang="es-ES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Descripcion</a:t>
            </a:r>
            <a:r>
              <a:rPr lang="es-ES" sz="2800" b="1" dirty="0" smtClean="0">
                <a:solidFill>
                  <a:srgbClr val="C00000"/>
                </a:solidFill>
                <a:latin typeface="Lucida Calligraphy" pitchFamily="66" charset="0"/>
              </a:rPr>
              <a:t> y ingredientes: </a:t>
            </a:r>
          </a:p>
          <a:p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Pasta de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cacao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,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Azúcar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Mantequilla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de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cacao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, </a:t>
            </a:r>
            <a:r>
              <a:rPr lang="ca-ES" sz="2800" dirty="0" err="1" smtClean="0">
                <a:solidFill>
                  <a:schemeClr val="bg1"/>
                </a:solidFill>
                <a:latin typeface="Lucida Calligraphy" pitchFamily="66" charset="0"/>
              </a:rPr>
              <a:t>Emulgente</a:t>
            </a:r>
            <a:r>
              <a:rPr lang="ca-ES" sz="2800" dirty="0" smtClean="0">
                <a:solidFill>
                  <a:schemeClr val="bg1"/>
                </a:solidFill>
                <a:latin typeface="Lucida Calligraphy" pitchFamily="66" charset="0"/>
              </a:rPr>
              <a:t> ,Lecitina ,Lecitina de soja ,Aroma natural de vainilla </a:t>
            </a:r>
          </a:p>
          <a:p>
            <a:r>
              <a:rPr lang="ca-ES" sz="3600" dirty="0" smtClean="0">
                <a:solidFill>
                  <a:srgbClr val="FF0000"/>
                </a:solidFill>
                <a:latin typeface="Lucida Calligraphy" pitchFamily="66" charset="0"/>
              </a:rPr>
              <a:t>100g=1€</a:t>
            </a:r>
          </a:p>
          <a:p>
            <a:endParaRPr lang="ca-ES" sz="2000" b="1" dirty="0" smtClean="0"/>
          </a:p>
          <a:p>
            <a:endParaRPr lang="ca-ES" sz="2000" b="1" dirty="0" smtClean="0"/>
          </a:p>
          <a:p>
            <a:endParaRPr lang="ca-ES" sz="2000" b="1" dirty="0" smtClean="0"/>
          </a:p>
          <a:p>
            <a:endParaRPr lang="ca-ES" sz="2000" b="1" dirty="0" smtClean="0"/>
          </a:p>
          <a:p>
            <a:endParaRPr lang="ca-ES" b="1" dirty="0" smtClean="0"/>
          </a:p>
          <a:p>
            <a:endParaRPr lang="ca-ES" b="1" dirty="0" smtClean="0"/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4500562" y="273052"/>
            <a:ext cx="4186240" cy="5853113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14338" name="Picture 2" descr="http://www.chocolatestorras.com/botiga/image/cache/data/amb-sucre/rajoles/14-500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1448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621</Words>
  <Application>Microsoft Office PowerPoint</Application>
  <PresentationFormat>Presentación en pantalla (4:3)</PresentationFormat>
  <Paragraphs>164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l'Office</vt:lpstr>
      <vt:lpstr>Catálogo</vt:lpstr>
      <vt:lpstr>Diapositiva 2</vt:lpstr>
      <vt:lpstr>Diapositiva 3</vt:lpstr>
      <vt:lpstr>Diapositiva 4</vt:lpstr>
      <vt:lpstr>Xocolins</vt:lpstr>
      <vt:lpstr>Diapositiva 6</vt:lpstr>
      <vt:lpstr>Diapositiva 7</vt:lpstr>
      <vt:lpstr>Diapositiva 8</vt:lpstr>
      <vt:lpstr>Chocolate Negro70%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BOL Y PLATO</vt:lpstr>
      <vt:lpstr>Platos </vt:lpstr>
      <vt:lpstr>Taza </vt:lpstr>
      <vt:lpstr>Hucha </vt:lpstr>
      <vt:lpstr>  </vt:lpstr>
      <vt:lpstr>Hucha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</dc:title>
  <dc:creator>-</dc:creator>
  <cp:lastModifiedBy>-</cp:lastModifiedBy>
  <cp:revision>69</cp:revision>
  <dcterms:created xsi:type="dcterms:W3CDTF">2015-01-08T09:05:22Z</dcterms:created>
  <dcterms:modified xsi:type="dcterms:W3CDTF">2015-03-23T11:58:20Z</dcterms:modified>
</cp:coreProperties>
</file>