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83" r:id="rId9"/>
    <p:sldId id="270" r:id="rId10"/>
    <p:sldId id="271" r:id="rId11"/>
    <p:sldId id="272" r:id="rId12"/>
    <p:sldId id="280" r:id="rId13"/>
    <p:sldId id="284" r:id="rId14"/>
    <p:sldId id="275" r:id="rId15"/>
    <p:sldId id="258" r:id="rId16"/>
    <p:sldId id="274" r:id="rId17"/>
    <p:sldId id="269" r:id="rId18"/>
    <p:sldId id="276" r:id="rId19"/>
    <p:sldId id="261" r:id="rId20"/>
    <p:sldId id="262" r:id="rId21"/>
    <p:sldId id="281" r:id="rId22"/>
    <p:sldId id="285" r:id="rId23"/>
    <p:sldId id="286" r:id="rId24"/>
    <p:sldId id="279" r:id="rId25"/>
    <p:sldId id="278" r:id="rId26"/>
  </p:sldIdLst>
  <p:sldSz cx="9144000" cy="6858000" type="screen4x3"/>
  <p:notesSz cx="6788150" cy="99171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8" autoAdjust="0"/>
    <p:restoredTop sz="94349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7C75D0-0BB5-475D-B55A-87DFC4450F2A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7762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0113"/>
            <a:ext cx="5429250" cy="446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4925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B1A61F-90B1-40DC-AEFC-9BC9FF3D5F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94201-F050-49C1-B374-B2FBF5DDDAB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1CC18-5357-45C7-A4EC-B1592084FA3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17015-6F63-49B2-997E-88BD3462E794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Hay distintas formas de estilos de la vela.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28-7071-41D5-B214-98313E1A75FD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0F9B-5520-4F8B-B595-C439BE4D6E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3082-B7C3-4B8A-9FCD-79FF4211B35F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BD2C-FE2D-49DF-B351-178BB8D869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05F5-84AF-438E-A9FC-5E21060FE97B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3C5A-D926-4E17-B60B-4151B41169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1B8D79-C839-4BA9-972B-DC0D6713F16D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012A61-9442-46D1-9123-AC7D9FEFFD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73CDB-FD67-409A-BCA9-F2A800A14927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E525-B51F-4531-8445-9F6287AABF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633B-820D-4021-B4AC-C8349CA8D918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E00E-26A6-4042-B771-2F1A4E1221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3BB8-141C-40A8-B32D-A203E8B51322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54CA-F1BA-4ABC-A20E-AE2F824BC6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3B8C58-1574-422A-A609-ED5454592717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FF9CB6-1F40-4ED2-97AE-0A3E7F2045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D21D-24D0-4245-A23F-EC9867BF2679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E825-EE0C-4575-8BE2-CBAD2CD19A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0F2252-5FB5-484C-AC17-36BC4AF0F819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B9E73C-E518-49DF-8CB8-85B391BB9D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9EF876-891C-404B-8320-8EB9158DDE60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9C503E-63E7-4816-8B33-47D0FBAAD1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BF273-05DC-428F-ABE2-B5450BF769A6}" type="datetimeFigureOut">
              <a:rPr lang="es-ES"/>
              <a:pPr>
                <a:defRPr/>
              </a:pPr>
              <a:t>10/03/2015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6BE8E-AFF6-4F99-85A5-ACE2C776C3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3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3.amazonaws.com/mumumio-production/medias/5315/original.jpg?130001669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 bwMode="auto">
          <a:xfrm>
            <a:off x="2143125" y="1214438"/>
            <a:ext cx="6143625" cy="7556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s-ES" sz="4000" cap="none" smtClean="0">
                <a:solidFill>
                  <a:srgbClr val="FEB687"/>
                </a:solidFill>
                <a:latin typeface="Britannic Bold"/>
              </a:rPr>
              <a:t>     </a:t>
            </a:r>
            <a:r>
              <a:rPr lang="es-ES" sz="4000" cap="none" smtClean="0">
                <a:solidFill>
                  <a:srgbClr val="004821"/>
                </a:solidFill>
                <a:latin typeface="Britannic Bold"/>
              </a:rPr>
              <a:t> </a:t>
            </a:r>
            <a:r>
              <a:rPr lang="es-ES" sz="3200" cap="none" smtClean="0">
                <a:solidFill>
                  <a:srgbClr val="004821"/>
                </a:solidFill>
                <a:latin typeface="Britannic Bold"/>
              </a:rPr>
              <a:t>CATÁLOGO DE     PRODUCTOS</a:t>
            </a:r>
            <a:r>
              <a:rPr lang="es-ES" sz="3200" cap="none" smtClean="0">
                <a:solidFill>
                  <a:srgbClr val="FEB687"/>
                </a:solidFill>
                <a:latin typeface="Britannic Bold"/>
              </a:rPr>
              <a:t>  </a:t>
            </a:r>
            <a:r>
              <a:rPr lang="es-ES" sz="3200" cap="none" smtClean="0">
                <a:solidFill>
                  <a:srgbClr val="004821"/>
                </a:solidFill>
                <a:latin typeface="Britannic Bold"/>
              </a:rPr>
              <a:t>API</a:t>
            </a:r>
            <a:r>
              <a:rPr lang="es-ES" sz="4000" cap="none" smtClean="0">
                <a:solidFill>
                  <a:srgbClr val="FEB687"/>
                </a:solidFill>
                <a:latin typeface="Britannic Bold"/>
              </a:rPr>
              <a:t> </a:t>
            </a:r>
            <a:br>
              <a:rPr lang="es-ES" sz="4000" cap="none" smtClean="0">
                <a:solidFill>
                  <a:srgbClr val="FEB687"/>
                </a:solidFill>
                <a:latin typeface="Britannic Bold"/>
              </a:rPr>
            </a:br>
            <a:r>
              <a:rPr lang="es-ES" sz="2000" cap="none" smtClean="0">
                <a:solidFill>
                  <a:srgbClr val="004821"/>
                </a:solidFill>
                <a:latin typeface="Britannic Bold"/>
              </a:rPr>
              <a:t>ASOCIACIÓN PRODUCTOS IMPORTADOS</a:t>
            </a:r>
            <a:r>
              <a:rPr lang="es-ES" sz="4000" cap="none" smtClean="0">
                <a:solidFill>
                  <a:srgbClr val="FEB687"/>
                </a:solidFill>
                <a:latin typeface="Britannic Bold"/>
              </a:rPr>
              <a:t> </a:t>
            </a:r>
          </a:p>
        </p:txBody>
      </p:sp>
      <p:pic>
        <p:nvPicPr>
          <p:cNvPr id="14338" name="Picture 2" descr="https://encrypted-tbn2.gstatic.com/images?q=tbn:ANd9GcRapxMXGQAbfSs-tbxryHo0mYyH8P4pif3ANvk5e7l0y7Ow_0uy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060575"/>
            <a:ext cx="4429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4813"/>
            <a:ext cx="13049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2357438" y="5214938"/>
            <a:ext cx="60007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IES Sabino Fernández Campo.</a:t>
            </a:r>
          </a:p>
          <a:p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C/ Elisadero, 28</a:t>
            </a:r>
          </a:p>
          <a:p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28294 Robledo De Chavela (Madrid)</a:t>
            </a:r>
          </a:p>
          <a:p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Telf.: 918981528</a:t>
            </a:r>
          </a:p>
          <a:p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Correo: apirobledo@gmail.com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466725"/>
            <a:ext cx="4495800" cy="1598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004821"/>
                </a:solidFill>
                <a:latin typeface="Comic Sans MS" pitchFamily="66" charset="0"/>
              </a:rPr>
              <a:t>PERRUNILLAS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2590800"/>
            <a:ext cx="3200400" cy="304800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004821"/>
                </a:solidFill>
                <a:latin typeface="Comic Sans MS" pitchFamily="66" charset="0"/>
              </a:rPr>
              <a:t>PERRUNILLAS, PASTAS DELICIOSAS PARA TOMAR A MEDIA TARDE</a:t>
            </a:r>
            <a:endParaRPr lang="es-ES" sz="1600" dirty="0" smtClean="0">
              <a:solidFill>
                <a:srgbClr val="004821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endParaRPr lang="es-ES" sz="1600" dirty="0" smtClean="0">
              <a:solidFill>
                <a:srgbClr val="004821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s-ES" sz="1600" dirty="0" smtClean="0">
                <a:solidFill>
                  <a:srgbClr val="004821"/>
                </a:solidFill>
                <a:latin typeface="Comic Sans MS" pitchFamily="66" charset="0"/>
              </a:rPr>
              <a:t>PRECIO:5 € LA CAJA</a:t>
            </a:r>
          </a:p>
          <a:p>
            <a:pPr eaLnBrk="1" hangingPunct="1">
              <a:buClr>
                <a:schemeClr val="tx1"/>
              </a:buClr>
            </a:pPr>
            <a:r>
              <a:rPr lang="es-ES" sz="1600" dirty="0" smtClean="0">
                <a:solidFill>
                  <a:srgbClr val="004821"/>
                </a:solidFill>
                <a:latin typeface="Comic Sans MS" pitchFamily="66" charset="0"/>
              </a:rPr>
              <a:t>CONTENIDO 500 GR</a:t>
            </a:r>
          </a:p>
          <a:p>
            <a:pPr eaLnBrk="1" hangingPunct="1">
              <a:buClr>
                <a:schemeClr val="tx1"/>
              </a:buClr>
            </a:pPr>
            <a:endParaRPr lang="es-ES" sz="1600" dirty="0" smtClean="0">
              <a:solidFill>
                <a:srgbClr val="004821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s-ES" sz="1600" dirty="0" smtClean="0">
                <a:solidFill>
                  <a:srgbClr val="004821"/>
                </a:solidFill>
                <a:latin typeface="Comic Sans MS" pitchFamily="66" charset="0"/>
              </a:rPr>
              <a:t>R: 06</a:t>
            </a:r>
          </a:p>
        </p:txBody>
      </p:sp>
      <p:pic>
        <p:nvPicPr>
          <p:cNvPr id="25603" name="Picture 2" descr="C:\Users\Portatil toshiba\Desktop\perrunil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3050"/>
            <a:ext cx="6324600" cy="1162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004821"/>
                </a:solidFill>
                <a:latin typeface="Comic Sans MS" pitchFamily="66" charset="0"/>
              </a:rPr>
              <a:t>MANTECADOS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2133600"/>
            <a:ext cx="4038600" cy="3962400"/>
          </a:xfrm>
        </p:spPr>
        <p:txBody>
          <a:bodyPr/>
          <a:lstStyle/>
          <a:p>
            <a:pPr eaLnBrk="1" hangingPunct="1"/>
            <a:r>
              <a:rPr lang="es-ES" sz="1800" b="1" dirty="0" smtClean="0">
                <a:solidFill>
                  <a:srgbClr val="004821"/>
                </a:solidFill>
                <a:latin typeface="Comic Sans MS" pitchFamily="66" charset="0"/>
              </a:rPr>
              <a:t>MATECADOS ARTESANALES, APTOS PARA PERSONAS ALÉRGICAS A LA LECHE O EL HUEVO.</a:t>
            </a:r>
          </a:p>
          <a:p>
            <a:pPr eaLnBrk="1" hangingPunct="1"/>
            <a:endParaRPr lang="es-ES" sz="1800" b="1" dirty="0" smtClean="0">
              <a:solidFill>
                <a:srgbClr val="004821"/>
              </a:solidFill>
              <a:latin typeface="Comic Sans MS" pitchFamily="66" charset="0"/>
            </a:endParaRPr>
          </a:p>
          <a:p>
            <a:pPr eaLnBrk="1" hangingPunct="1"/>
            <a:r>
              <a:rPr lang="es-ES" sz="1800" b="1" dirty="0" smtClean="0">
                <a:solidFill>
                  <a:srgbClr val="004821"/>
                </a:solidFill>
                <a:latin typeface="Comic Sans MS" pitchFamily="66" charset="0"/>
              </a:rPr>
              <a:t>PRECIO: 4 € LA CAJA</a:t>
            </a:r>
          </a:p>
          <a:p>
            <a:pPr eaLnBrk="1" hangingPunct="1"/>
            <a:endParaRPr lang="es-ES" sz="1800" b="1" dirty="0" smtClean="0">
              <a:solidFill>
                <a:srgbClr val="004821"/>
              </a:solidFill>
              <a:latin typeface="Comic Sans MS" pitchFamily="66" charset="0"/>
            </a:endParaRPr>
          </a:p>
          <a:p>
            <a:pPr eaLnBrk="1" hangingPunct="1"/>
            <a:r>
              <a:rPr lang="es-ES" sz="1800" b="1" dirty="0" smtClean="0">
                <a:solidFill>
                  <a:srgbClr val="004821"/>
                </a:solidFill>
                <a:latin typeface="Comic Sans MS" pitchFamily="66" charset="0"/>
              </a:rPr>
              <a:t>CONTENIDO: 500 GRAMOS</a:t>
            </a:r>
          </a:p>
          <a:p>
            <a:pPr eaLnBrk="1" hangingPunct="1"/>
            <a:endParaRPr lang="es-ES" sz="1800" b="1" dirty="0" smtClean="0">
              <a:solidFill>
                <a:srgbClr val="00482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1800" b="1" dirty="0" smtClean="0">
                <a:solidFill>
                  <a:srgbClr val="004821"/>
                </a:solidFill>
                <a:latin typeface="Comic Sans MS" pitchFamily="66" charset="0"/>
              </a:rPr>
              <a:t>R: 07</a:t>
            </a:r>
          </a:p>
        </p:txBody>
      </p:sp>
      <p:sp>
        <p:nvSpPr>
          <p:cNvPr id="26627" name="7 Marcador de texto"/>
          <p:cNvSpPr>
            <a:spLocks noGrp="1"/>
          </p:cNvSpPr>
          <p:nvPr>
            <p:ph type="body" sz="half" idx="2"/>
          </p:nvPr>
        </p:nvSpPr>
        <p:spPr>
          <a:xfrm>
            <a:off x="228600" y="2895600"/>
            <a:ext cx="4572000" cy="3230563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26628" name="Picture 2" descr="C:\Users\Portatil toshiba\Desktop\manteca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3214688" y="285750"/>
            <a:ext cx="558641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004821"/>
                </a:solidFill>
                <a:latin typeface="Forte" pitchFamily="66" charset="0"/>
              </a:rPr>
              <a:t>BOLLAS DE MANTECA</a:t>
            </a:r>
          </a:p>
        </p:txBody>
      </p:sp>
      <p:sp>
        <p:nvSpPr>
          <p:cNvPr id="27650" name="3 CuadroTexto"/>
          <p:cNvSpPr txBox="1">
            <a:spLocks noChangeArrowheads="1"/>
          </p:cNvSpPr>
          <p:nvPr/>
        </p:nvSpPr>
        <p:spPr bwMode="auto">
          <a:xfrm>
            <a:off x="5508625" y="1700213"/>
            <a:ext cx="3095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dirty="0">
              <a:latin typeface="Forte" pitchFamily="66" charset="0"/>
            </a:endParaRPr>
          </a:p>
          <a:p>
            <a:r>
              <a:rPr lang="es-ES" dirty="0">
                <a:solidFill>
                  <a:srgbClr val="004821"/>
                </a:solidFill>
                <a:latin typeface="Forte" pitchFamily="66" charset="0"/>
              </a:rPr>
              <a:t>Bollas elaboradas a mano por los panaderos del pueblo de </a:t>
            </a:r>
            <a:r>
              <a:rPr lang="es-ES" dirty="0" err="1">
                <a:solidFill>
                  <a:srgbClr val="004821"/>
                </a:solidFill>
                <a:latin typeface="Forte" pitchFamily="66" charset="0"/>
              </a:rPr>
              <a:t>Valdemaqueda</a:t>
            </a:r>
            <a:r>
              <a:rPr lang="es-ES" dirty="0">
                <a:solidFill>
                  <a:srgbClr val="004821"/>
                </a:solidFill>
                <a:latin typeface="Forte" pitchFamily="66" charset="0"/>
              </a:rPr>
              <a:t>. </a:t>
            </a:r>
          </a:p>
          <a:p>
            <a:endParaRPr lang="es-ES" dirty="0">
              <a:solidFill>
                <a:srgbClr val="004821"/>
              </a:solidFill>
              <a:latin typeface="Forte" pitchFamily="66" charset="0"/>
            </a:endParaRPr>
          </a:p>
          <a:p>
            <a:r>
              <a:rPr lang="es-ES" dirty="0">
                <a:solidFill>
                  <a:srgbClr val="004821"/>
                </a:solidFill>
                <a:latin typeface="Forte" pitchFamily="66" charset="0"/>
              </a:rPr>
              <a:t>Ingredientes: harina, canela, anís molido, vino blanco, azúcar, levadura en polvo, masa madre, aceite girasol, zumo de naranja y limón </a:t>
            </a:r>
          </a:p>
          <a:p>
            <a:endParaRPr lang="es-ES" dirty="0">
              <a:solidFill>
                <a:srgbClr val="004821"/>
              </a:solidFill>
              <a:latin typeface="Forte" pitchFamily="66" charset="0"/>
            </a:endParaRPr>
          </a:p>
          <a:p>
            <a:r>
              <a:rPr lang="es-ES" dirty="0">
                <a:solidFill>
                  <a:srgbClr val="004821"/>
                </a:solidFill>
                <a:latin typeface="Forte" pitchFamily="66" charset="0"/>
              </a:rPr>
              <a:t>Cantidad:  440g unidad</a:t>
            </a:r>
          </a:p>
          <a:p>
            <a:r>
              <a:rPr lang="es-ES" dirty="0">
                <a:solidFill>
                  <a:srgbClr val="004821"/>
                </a:solidFill>
                <a:latin typeface="Forte" pitchFamily="66" charset="0"/>
              </a:rPr>
              <a:t>Precio:  </a:t>
            </a:r>
            <a:r>
              <a:rPr lang="es-ES" dirty="0" smtClean="0">
                <a:solidFill>
                  <a:srgbClr val="004821"/>
                </a:solidFill>
                <a:latin typeface="Forte" pitchFamily="66" charset="0"/>
              </a:rPr>
              <a:t>3’50 €</a:t>
            </a:r>
            <a:endParaRPr lang="es-ES" dirty="0">
              <a:solidFill>
                <a:srgbClr val="004821"/>
              </a:solidFill>
              <a:latin typeface="Forte" pitchFamily="66" charset="0"/>
            </a:endParaRPr>
          </a:p>
          <a:p>
            <a:endParaRPr lang="es-ES" dirty="0">
              <a:solidFill>
                <a:srgbClr val="004821"/>
              </a:solidFill>
              <a:latin typeface="Forte" pitchFamily="66" charset="0"/>
            </a:endParaRPr>
          </a:p>
          <a:p>
            <a:endParaRPr lang="es-ES" dirty="0">
              <a:solidFill>
                <a:srgbClr val="004821"/>
              </a:solidFill>
              <a:latin typeface="Forte" pitchFamily="66" charset="0"/>
            </a:endParaRPr>
          </a:p>
          <a:p>
            <a:r>
              <a:rPr lang="es-ES" dirty="0">
                <a:solidFill>
                  <a:srgbClr val="004821"/>
                </a:solidFill>
                <a:latin typeface="Forte" pitchFamily="66" charset="0"/>
              </a:rPr>
              <a:t>REF: 08</a:t>
            </a:r>
          </a:p>
        </p:txBody>
      </p:sp>
      <p:pic>
        <p:nvPicPr>
          <p:cNvPr id="27651" name="4 Imagen" descr="Captur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71500"/>
            <a:ext cx="13573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P228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44640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274638"/>
            <a:ext cx="49244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4821"/>
                </a:solidFill>
                <a:latin typeface="Comic Sans MS" pitchFamily="66" charset="0"/>
              </a:rPr>
              <a:t>TORTAS DE ANÍS </a:t>
            </a:r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</p:txBody>
      </p:sp>
      <p:sp>
        <p:nvSpPr>
          <p:cNvPr id="28674" name="3 Rectángulo"/>
          <p:cNvSpPr>
            <a:spLocks noChangeArrowheads="1"/>
          </p:cNvSpPr>
          <p:nvPr/>
        </p:nvSpPr>
        <p:spPr bwMode="auto">
          <a:xfrm>
            <a:off x="7786688" y="6215063"/>
            <a:ext cx="111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Bradley Hand ITC" pitchFamily="66" charset="0"/>
              </a:rPr>
              <a:t>REF: 006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13890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2924175"/>
            <a:ext cx="3170238" cy="2017713"/>
          </a:xfrm>
        </p:spPr>
      </p:pic>
      <p:sp>
        <p:nvSpPr>
          <p:cNvPr id="28677" name="4 CuadroTexto"/>
          <p:cNvSpPr txBox="1">
            <a:spLocks noChangeArrowheads="1"/>
          </p:cNvSpPr>
          <p:nvPr/>
        </p:nvSpPr>
        <p:spPr bwMode="auto">
          <a:xfrm>
            <a:off x="1001713" y="1989138"/>
            <a:ext cx="40020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Las auténticas tortas de anís, o también conocidas como tortas de aceite, son una merienda rica y sana hecha con masa casera cocida al horno.</a:t>
            </a: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Torta pequeña: 200 g </a:t>
            </a: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Precio: </a:t>
            </a:r>
            <a:r>
              <a:rPr lang="es-ES" b="1" dirty="0" smtClean="0">
                <a:solidFill>
                  <a:srgbClr val="004821"/>
                </a:solidFill>
                <a:latin typeface="Comic Sans MS" pitchFamily="66" charset="0"/>
              </a:rPr>
              <a:t>2 </a:t>
            </a:r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€,</a:t>
            </a: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R: 09</a:t>
            </a: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Torta grande: 400 g </a:t>
            </a: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Precio: </a:t>
            </a:r>
            <a:r>
              <a:rPr lang="es-ES" b="1" dirty="0" smtClean="0">
                <a:solidFill>
                  <a:srgbClr val="004821"/>
                </a:solidFill>
                <a:latin typeface="Comic Sans MS" pitchFamily="66" charset="0"/>
              </a:rPr>
              <a:t>3 </a:t>
            </a:r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€</a:t>
            </a: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R: 010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466725"/>
            <a:ext cx="5257800" cy="1598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004821"/>
                </a:solidFill>
                <a:latin typeface="Comic Sans MS" pitchFamily="66" charset="0"/>
              </a:rPr>
              <a:t>YEMAS DE SANTA TERESA</a:t>
            </a:r>
            <a:r>
              <a:rPr lang="es-ES" sz="3200" dirty="0" smtClean="0">
                <a:latin typeface="Comic Sans MS" pitchFamily="66" charset="0"/>
              </a:rPr>
              <a:t/>
            </a:r>
            <a:br>
              <a:rPr lang="es-ES" sz="3200" dirty="0" smtClean="0">
                <a:latin typeface="Comic Sans MS" pitchFamily="66" charset="0"/>
              </a:rPr>
            </a:br>
            <a:r>
              <a:rPr lang="es-ES" sz="32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060575"/>
            <a:ext cx="4191000" cy="381000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004821"/>
                </a:solidFill>
                <a:latin typeface="Comic Sans MS" pitchFamily="66" charset="0"/>
              </a:rPr>
              <a:t>Las Yemas de Santa Teresa son un dulce tradicional hecho a parir de yemas de huevo, azúcar y limón.</a:t>
            </a:r>
          </a:p>
          <a:p>
            <a:pPr eaLnBrk="1" hangingPunct="1"/>
            <a:r>
              <a:rPr lang="es-ES" dirty="0" smtClean="0">
                <a:solidFill>
                  <a:srgbClr val="004821"/>
                </a:solidFill>
                <a:latin typeface="Comic Sans MS" pitchFamily="66" charset="0"/>
              </a:rPr>
              <a:t>TIPICAS DE ÁVILA</a:t>
            </a:r>
          </a:p>
          <a:p>
            <a:pPr eaLnBrk="1" hangingPunct="1">
              <a:buClr>
                <a:schemeClr val="tx1"/>
              </a:buClr>
            </a:pPr>
            <a:r>
              <a:rPr lang="es-ES" sz="2000" dirty="0" smtClean="0">
                <a:solidFill>
                  <a:srgbClr val="004821"/>
                </a:solidFill>
                <a:latin typeface="Comic Sans MS" pitchFamily="66" charset="0"/>
              </a:rPr>
              <a:t>PRECIO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dirty="0" smtClean="0">
                <a:solidFill>
                  <a:srgbClr val="004821"/>
                </a:solidFill>
                <a:latin typeface="Comic Sans MS" pitchFamily="66" charset="0"/>
              </a:rPr>
              <a:t>CAJA DE 12 YEMAS  5 € Unidad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es-ES" sz="2000" dirty="0" smtClean="0">
              <a:solidFill>
                <a:srgbClr val="004821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s-ES" sz="2000" dirty="0" smtClean="0">
                <a:solidFill>
                  <a:srgbClr val="004821"/>
                </a:solidFill>
                <a:latin typeface="Comic Sans MS" pitchFamily="66" charset="0"/>
              </a:rPr>
              <a:t>R: 011</a:t>
            </a:r>
          </a:p>
          <a:p>
            <a:pPr eaLnBrk="1" hangingPunct="1">
              <a:buClr>
                <a:schemeClr val="tx1"/>
              </a:buClr>
            </a:pPr>
            <a:endParaRPr lang="es-ES" sz="2000" dirty="0" smtClean="0">
              <a:latin typeface="Comic Sans MS" pitchFamily="66" charset="0"/>
            </a:endParaRPr>
          </a:p>
        </p:txBody>
      </p:sp>
      <p:pic>
        <p:nvPicPr>
          <p:cNvPr id="29699" name="Picture 7" descr="ANd9GcRbE1KmE17nyicGgdhVdQxnJqi9m0-tI0jMzpyzdSXaFuD2FLno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75" y="274638"/>
            <a:ext cx="549592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4821"/>
                </a:solidFill>
              </a:rPr>
              <a:t> </a:t>
            </a:r>
            <a:r>
              <a:rPr lang="es-ES" sz="3600" b="1" dirty="0" smtClean="0">
                <a:solidFill>
                  <a:srgbClr val="004821"/>
                </a:solidFill>
              </a:rPr>
              <a:t>VIOLETAS</a:t>
            </a:r>
            <a:endParaRPr lang="es-ES" sz="3600" b="1" dirty="0">
              <a:solidFill>
                <a:srgbClr val="004821"/>
              </a:solidFill>
            </a:endParaRPr>
          </a:p>
        </p:txBody>
      </p:sp>
      <p:pic>
        <p:nvPicPr>
          <p:cNvPr id="30722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6 CuadroTexto"/>
          <p:cNvSpPr txBox="1">
            <a:spLocks noChangeArrowheads="1"/>
          </p:cNvSpPr>
          <p:nvPr/>
        </p:nvSpPr>
        <p:spPr bwMode="auto">
          <a:xfrm>
            <a:off x="214313" y="1857375"/>
            <a:ext cx="3286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Es un caramelo elaborado con esencias de violeta, es de pequeño tamaño y presenta forma de cinco pétalos.</a:t>
            </a:r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 </a:t>
            </a: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Se venden en bolsitas.</a:t>
            </a: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Peso:  100 gr </a:t>
            </a: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Precio: </a:t>
            </a:r>
            <a:r>
              <a:rPr lang="es-ES" b="1" dirty="0" smtClean="0">
                <a:solidFill>
                  <a:srgbClr val="004821"/>
                </a:solidFill>
                <a:latin typeface="Comic Sans MS" pitchFamily="66" charset="0"/>
              </a:rPr>
              <a:t>2 </a:t>
            </a:r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€ la unidad.</a:t>
            </a:r>
          </a:p>
          <a:p>
            <a:endParaRPr lang="es-ES" sz="1600" dirty="0">
              <a:latin typeface="Century Schoolbook" pitchFamily="18" charset="0"/>
            </a:endParaRPr>
          </a:p>
        </p:txBody>
      </p:sp>
      <p:sp>
        <p:nvSpPr>
          <p:cNvPr id="30724" name="7 CuadroTexto"/>
          <p:cNvSpPr txBox="1">
            <a:spLocks noChangeArrowheads="1"/>
          </p:cNvSpPr>
          <p:nvPr/>
        </p:nvSpPr>
        <p:spPr bwMode="auto">
          <a:xfrm rot="10800000" flipV="1">
            <a:off x="571500" y="5003800"/>
            <a:ext cx="185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entury Schoolbook" pitchFamily="18" charset="0"/>
              </a:rPr>
              <a:t>   </a:t>
            </a:r>
          </a:p>
          <a:p>
            <a:r>
              <a:rPr lang="es-ES" b="1">
                <a:latin typeface="Century Schoolbook" pitchFamily="18" charset="0"/>
              </a:rPr>
              <a:t>       </a:t>
            </a:r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R :012</a:t>
            </a:r>
          </a:p>
        </p:txBody>
      </p:sp>
      <p:pic>
        <p:nvPicPr>
          <p:cNvPr id="30725" name="Picture 4" descr="violets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1785938"/>
            <a:ext cx="4500562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04800" y="2057400"/>
            <a:ext cx="8534400" cy="2667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5900" b="1" cap="none" smtClean="0">
                <a:solidFill>
                  <a:srgbClr val="004821"/>
                </a:solidFill>
                <a:latin typeface="Comic Sans MS" pitchFamily="66" charset="0"/>
              </a:rPr>
              <a:t>VELAS/ADORNOS</a:t>
            </a:r>
            <a:br>
              <a:rPr lang="es-ES" sz="5900" b="1" cap="none" smtClean="0">
                <a:solidFill>
                  <a:srgbClr val="004821"/>
                </a:solidFill>
                <a:latin typeface="Comic Sans MS" pitchFamily="66" charset="0"/>
              </a:rPr>
            </a:br>
            <a:r>
              <a:rPr lang="es-ES" sz="4900" b="1" cap="none" smtClean="0">
                <a:solidFill>
                  <a:srgbClr val="004821"/>
                </a:solidFill>
                <a:latin typeface="Comic Sans MS" pitchFamily="66" charset="0"/>
              </a:rPr>
              <a:t> </a:t>
            </a:r>
            <a:br>
              <a:rPr lang="es-ES" sz="4900" b="1" cap="none" smtClean="0">
                <a:solidFill>
                  <a:srgbClr val="004821"/>
                </a:solidFill>
                <a:latin typeface="Comic Sans MS" pitchFamily="66" charset="0"/>
              </a:rPr>
            </a:br>
            <a:r>
              <a:rPr lang="es-ES" sz="4900" b="1" cap="none" smtClean="0">
                <a:solidFill>
                  <a:srgbClr val="004821"/>
                </a:solidFill>
                <a:latin typeface="Comic Sans MS" pitchFamily="66" charset="0"/>
              </a:rPr>
              <a:t>ARTESANALES</a:t>
            </a:r>
            <a:r>
              <a:rPr lang="es-ES" sz="4900" b="1" cap="none" smtClean="0">
                <a:latin typeface="Comic Sans MS" pitchFamily="66" charset="0"/>
              </a:rPr>
              <a:t>    </a:t>
            </a:r>
            <a:r>
              <a:rPr lang="es-ES" sz="2900" b="1" cap="none" smtClean="0">
                <a:latin typeface="Comic Sans MS" pitchFamily="66" charset="0"/>
              </a:rPr>
              <a:t> </a:t>
            </a:r>
          </a:p>
        </p:txBody>
      </p:sp>
      <p:pic>
        <p:nvPicPr>
          <p:cNvPr id="31746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 bwMode="auto">
          <a:xfrm>
            <a:off x="3143250" y="714375"/>
            <a:ext cx="4900613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4800" b="1" cap="none" smtClean="0">
                <a:solidFill>
                  <a:srgbClr val="004821"/>
                </a:solidFill>
                <a:latin typeface="Bernard MT Condensed"/>
              </a:rPr>
              <a:t>GORROS DE LANA</a:t>
            </a:r>
          </a:p>
        </p:txBody>
      </p:sp>
      <p:pic>
        <p:nvPicPr>
          <p:cNvPr id="32770" name="3 Marcador de contenido" descr="Captur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57375" cy="1728788"/>
          </a:xfrm>
        </p:spPr>
      </p:pic>
      <p:pic>
        <p:nvPicPr>
          <p:cNvPr id="32771" name="4 Imagen" descr="gor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857375"/>
            <a:ext cx="42148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5 CuadroTexto"/>
          <p:cNvSpPr txBox="1">
            <a:spLocks noChangeArrowheads="1"/>
          </p:cNvSpPr>
          <p:nvPr/>
        </p:nvSpPr>
        <p:spPr bwMode="auto">
          <a:xfrm>
            <a:off x="500063" y="1928813"/>
            <a:ext cx="29289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rgbClr val="004821"/>
                </a:solidFill>
                <a:latin typeface="Century Schoolbook" pitchFamily="18" charset="0"/>
              </a:rPr>
              <a:t>Gorro de lana hecho a mano, colores disponibles: rojo, verde, azul y negro.</a:t>
            </a:r>
          </a:p>
          <a:p>
            <a:endParaRPr lang="es-ES" sz="2000" b="1" dirty="0">
              <a:solidFill>
                <a:srgbClr val="004821"/>
              </a:solidFill>
              <a:latin typeface="Century Schoolbook" pitchFamily="18" charset="0"/>
            </a:endParaRPr>
          </a:p>
          <a:p>
            <a:r>
              <a:rPr lang="es-ES" sz="2000" b="1" dirty="0">
                <a:solidFill>
                  <a:srgbClr val="004821"/>
                </a:solidFill>
                <a:latin typeface="Century Schoolbook" pitchFamily="18" charset="0"/>
              </a:rPr>
              <a:t>Precio: </a:t>
            </a:r>
            <a:r>
              <a:rPr lang="es-ES" sz="2000" b="1" dirty="0" smtClean="0">
                <a:solidFill>
                  <a:srgbClr val="004821"/>
                </a:solidFill>
                <a:latin typeface="Century Schoolbook" pitchFamily="18" charset="0"/>
              </a:rPr>
              <a:t>5 </a:t>
            </a:r>
            <a:r>
              <a:rPr lang="es-ES" sz="2000" b="1" dirty="0">
                <a:solidFill>
                  <a:srgbClr val="004821"/>
                </a:solidFill>
                <a:latin typeface="Century Schoolbook" pitchFamily="18" charset="0"/>
              </a:rPr>
              <a:t>€ la unidad.</a:t>
            </a:r>
          </a:p>
          <a:p>
            <a:endParaRPr lang="es-ES" sz="2000" b="1" dirty="0">
              <a:solidFill>
                <a:srgbClr val="004821"/>
              </a:solidFill>
              <a:latin typeface="Century Schoolbook" pitchFamily="18" charset="0"/>
            </a:endParaRPr>
          </a:p>
          <a:p>
            <a:endParaRPr lang="es-ES" sz="2000" b="1" dirty="0">
              <a:solidFill>
                <a:srgbClr val="004821"/>
              </a:solidFill>
              <a:latin typeface="Century Schoolbook" pitchFamily="18" charset="0"/>
            </a:endParaRPr>
          </a:p>
          <a:p>
            <a:r>
              <a:rPr lang="es-ES" sz="2000" b="1" dirty="0">
                <a:solidFill>
                  <a:srgbClr val="004821"/>
                </a:solidFill>
                <a:latin typeface="Century Schoolbook" pitchFamily="18" charset="0"/>
              </a:rPr>
              <a:t>REF: R :013 rojo</a:t>
            </a:r>
          </a:p>
          <a:p>
            <a:r>
              <a:rPr lang="es-ES" sz="2000" b="1" dirty="0">
                <a:solidFill>
                  <a:srgbClr val="004821"/>
                </a:solidFill>
                <a:latin typeface="Century Schoolbook" pitchFamily="18" charset="0"/>
              </a:rPr>
              <a:t>          R: 014 verde</a:t>
            </a:r>
          </a:p>
          <a:p>
            <a:r>
              <a:rPr lang="es-ES" sz="2000" b="1" dirty="0">
                <a:solidFill>
                  <a:srgbClr val="004821"/>
                </a:solidFill>
                <a:latin typeface="Century Schoolbook" pitchFamily="18" charset="0"/>
              </a:rPr>
              <a:t>          R: 015 azul</a:t>
            </a:r>
          </a:p>
          <a:p>
            <a:r>
              <a:rPr lang="es-ES" sz="2000" b="1" dirty="0">
                <a:solidFill>
                  <a:srgbClr val="004821"/>
                </a:solidFill>
                <a:latin typeface="Century Schoolbook" pitchFamily="18" charset="0"/>
              </a:rPr>
              <a:t>          R: 016 negro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2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6346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Velas de elaboración artesanal</a:t>
            </a:r>
          </a:p>
        </p:txBody>
      </p:sp>
      <p:grpSp>
        <p:nvGrpSpPr>
          <p:cNvPr id="33794" name="Group 3"/>
          <p:cNvGrpSpPr>
            <a:grpSpLocks/>
          </p:cNvGrpSpPr>
          <p:nvPr/>
        </p:nvGrpSpPr>
        <p:grpSpPr bwMode="auto">
          <a:xfrm>
            <a:off x="539750" y="1484313"/>
            <a:ext cx="2736850" cy="2089150"/>
            <a:chOff x="1837" y="2341"/>
            <a:chExt cx="2310" cy="1316"/>
          </a:xfrm>
        </p:grpSpPr>
        <p:pic>
          <p:nvPicPr>
            <p:cNvPr id="33805" name="Picture 4" descr="colmena rústica  Cera de abejas  9x4 5 cm  88 gr 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5" y="2341"/>
              <a:ext cx="632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5" descr="Búho  Cera de abejas  6x4 5 cm   51 gr 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" y="2341"/>
              <a:ext cx="952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6" descr="Ardilla Cera de abejas  6 5x6 5 cm   53 gr 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37" y="2341"/>
              <a:ext cx="801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Group 7"/>
          <p:cNvGrpSpPr>
            <a:grpSpLocks/>
          </p:cNvGrpSpPr>
          <p:nvPr/>
        </p:nvGrpSpPr>
        <p:grpSpPr bwMode="auto">
          <a:xfrm>
            <a:off x="539750" y="3714750"/>
            <a:ext cx="5111750" cy="2286000"/>
            <a:chOff x="158" y="935"/>
            <a:chExt cx="3972" cy="1316"/>
          </a:xfrm>
        </p:grpSpPr>
        <p:pic>
          <p:nvPicPr>
            <p:cNvPr id="33800" name="Picture 8" descr="conejo  Cera de abejas  6 5x3 cm  35 gr 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935"/>
              <a:ext cx="751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9" descr="Gatito  Cera de abejas  6x4 5 cm  45 gr 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72" y="935"/>
              <a:ext cx="91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10" descr="Oso  Cera de abejas  7x4 5 cm  66 gr 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91" y="935"/>
              <a:ext cx="684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11" descr="Piña  Cera de abejas  6x5 cm  65 gr 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8" y="935"/>
              <a:ext cx="908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12" descr="perro  Cera de abejas 6 5x5 cm  43 gr 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6" y="935"/>
              <a:ext cx="759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6" name="Rectangle 13"/>
          <p:cNvSpPr>
            <a:spLocks noChangeArrowheads="1"/>
          </p:cNvSpPr>
          <p:nvPr/>
        </p:nvSpPr>
        <p:spPr bwMode="auto">
          <a:xfrm>
            <a:off x="3708400" y="1268413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4821"/>
                </a:solidFill>
                <a:latin typeface="Comic Sans MS" pitchFamily="66" charset="0"/>
              </a:rPr>
              <a:t>Velas elaboradas con cera virgen de las abejas</a:t>
            </a:r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s-ES" sz="1200">
              <a:latin typeface="Century Schoolbook" pitchFamily="18" charset="0"/>
            </a:endParaRPr>
          </a:p>
        </p:txBody>
      </p:sp>
      <p:sp>
        <p:nvSpPr>
          <p:cNvPr id="33797" name="Rectangle 14"/>
          <p:cNvSpPr>
            <a:spLocks noChangeArrowheads="1"/>
          </p:cNvSpPr>
          <p:nvPr/>
        </p:nvSpPr>
        <p:spPr bwMode="auto">
          <a:xfrm>
            <a:off x="3886200" y="2286000"/>
            <a:ext cx="48291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s-ES" b="1">
                <a:solidFill>
                  <a:srgbClr val="004821"/>
                </a:solidFill>
                <a:latin typeface="Comic Sans MS" pitchFamily="66" charset="0"/>
              </a:rPr>
              <a:t>Hay distintas formas de estilos de la vela:</a:t>
            </a:r>
          </a:p>
          <a:p>
            <a:pPr>
              <a:spcBef>
                <a:spcPct val="30000"/>
              </a:spcBef>
            </a:pPr>
            <a:r>
              <a:rPr lang="es-ES" b="1">
                <a:solidFill>
                  <a:srgbClr val="004821"/>
                </a:solidFill>
                <a:latin typeface="Comic Sans MS" pitchFamily="66" charset="0"/>
              </a:rPr>
              <a:t>Perro, conejo, oso, gato, ardilla, piña y choza</a:t>
            </a:r>
            <a:r>
              <a:rPr lang="es-ES">
                <a:latin typeface="Comic Sans MS" pitchFamily="66" charset="0"/>
              </a:rPr>
              <a:t>.</a:t>
            </a:r>
          </a:p>
        </p:txBody>
      </p:sp>
      <p:sp>
        <p:nvSpPr>
          <p:cNvPr id="33798" name="16 Rectángulo"/>
          <p:cNvSpPr>
            <a:spLocks noChangeArrowheads="1"/>
          </p:cNvSpPr>
          <p:nvPr/>
        </p:nvSpPr>
        <p:spPr bwMode="auto">
          <a:xfrm>
            <a:off x="5867400" y="3733800"/>
            <a:ext cx="25749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Cantidad: unidad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s-ES" b="1" dirty="0" smtClean="0">
                <a:solidFill>
                  <a:srgbClr val="004821"/>
                </a:solidFill>
                <a:latin typeface="Comic Sans MS" pitchFamily="66" charset="0"/>
              </a:rPr>
              <a:t>Precio:2 </a:t>
            </a:r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€</a:t>
            </a:r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</a:pPr>
            <a:endParaRPr lang="es-ES" b="1" dirty="0">
              <a:solidFill>
                <a:srgbClr val="004821"/>
              </a:solidFill>
              <a:latin typeface="Century Schoolbook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R: 017</a:t>
            </a:r>
          </a:p>
        </p:txBody>
      </p:sp>
      <p:pic>
        <p:nvPicPr>
          <p:cNvPr id="33799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285750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 bwMode="auto">
          <a:xfrm>
            <a:off x="3214688" y="333375"/>
            <a:ext cx="450373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cap="none" smtClean="0">
                <a:solidFill>
                  <a:srgbClr val="FEB687"/>
                </a:solidFill>
              </a:rPr>
              <a:t> </a:t>
            </a:r>
            <a:r>
              <a:rPr lang="es-ES" b="1" cap="none" smtClean="0">
                <a:solidFill>
                  <a:srgbClr val="004821"/>
                </a:solidFill>
              </a:rPr>
              <a:t>TAZAS DE MADRID</a:t>
            </a:r>
          </a:p>
        </p:txBody>
      </p:sp>
      <p:pic>
        <p:nvPicPr>
          <p:cNvPr id="35842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1785938"/>
            <a:ext cx="3657600" cy="3857625"/>
          </a:xfrm>
        </p:spPr>
      </p:pic>
      <p:pic>
        <p:nvPicPr>
          <p:cNvPr id="35843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13589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CuadroTexto 5"/>
          <p:cNvSpPr txBox="1">
            <a:spLocks noChangeArrowheads="1"/>
          </p:cNvSpPr>
          <p:nvPr/>
        </p:nvSpPr>
        <p:spPr bwMode="auto">
          <a:xfrm>
            <a:off x="571500" y="4714875"/>
            <a:ext cx="2527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Precio: </a:t>
            </a:r>
            <a:r>
              <a:rPr lang="es-ES" b="1" dirty="0" smtClean="0">
                <a:solidFill>
                  <a:srgbClr val="004821"/>
                </a:solidFill>
                <a:latin typeface="Century Schoolbook" pitchFamily="18" charset="0"/>
              </a:rPr>
              <a:t>6’50 </a:t>
            </a:r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€ unidad</a:t>
            </a:r>
          </a:p>
          <a:p>
            <a:endParaRPr lang="es-ES" b="1" dirty="0">
              <a:solidFill>
                <a:srgbClr val="004821"/>
              </a:solidFill>
              <a:latin typeface="Century Schoolbook" pitchFamily="18" charset="0"/>
            </a:endParaRPr>
          </a:p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R: 018</a:t>
            </a:r>
          </a:p>
        </p:txBody>
      </p:sp>
      <p:sp>
        <p:nvSpPr>
          <p:cNvPr id="35845" name="CuadroTexto 6"/>
          <p:cNvSpPr txBox="1">
            <a:spLocks noChangeArrowheads="1"/>
          </p:cNvSpPr>
          <p:nvPr/>
        </p:nvSpPr>
        <p:spPr bwMode="auto">
          <a:xfrm>
            <a:off x="428625" y="2286000"/>
            <a:ext cx="3143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Taza de recuerdo de Madrid con cuchara incluida. Perfecta para usarla en la oficina, trabajo, casa…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1200" y="1981200"/>
            <a:ext cx="6400800" cy="1905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9600" b="1" smtClean="0">
                <a:solidFill>
                  <a:srgbClr val="003300"/>
                </a:solidFill>
                <a:latin typeface="Comic Sans MS" pitchFamily="66" charset="0"/>
              </a:rPr>
              <a:t>QUESOS</a:t>
            </a:r>
            <a:r>
              <a:rPr lang="es-ES" sz="6000" b="1" smtClean="0">
                <a:latin typeface="Comic Sans MS" pitchFamily="66" charset="0"/>
              </a:rPr>
              <a:t>    </a:t>
            </a:r>
            <a:r>
              <a:rPr lang="es-ES" sz="3600" b="1" smtClean="0">
                <a:latin typeface="Comic Sans MS" pitchFamily="66" charset="0"/>
              </a:rPr>
              <a:t> </a:t>
            </a:r>
          </a:p>
        </p:txBody>
      </p:sp>
      <p:pic>
        <p:nvPicPr>
          <p:cNvPr id="16386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13589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ítulo 1"/>
          <p:cNvSpPr>
            <a:spLocks noGrp="1"/>
          </p:cNvSpPr>
          <p:nvPr>
            <p:ph type="title"/>
          </p:nvPr>
        </p:nvSpPr>
        <p:spPr bwMode="auto">
          <a:xfrm>
            <a:off x="2071688" y="274638"/>
            <a:ext cx="5853112" cy="1368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s-ES" sz="2700" cap="none" smtClean="0"/>
              <a:t>           </a:t>
            </a:r>
            <a:br>
              <a:rPr lang="es-ES" sz="2700" cap="none" smtClean="0"/>
            </a:br>
            <a:r>
              <a:rPr lang="es-ES" sz="2700" cap="none" smtClean="0"/>
              <a:t/>
            </a:r>
            <a:br>
              <a:rPr lang="es-ES" sz="2700" cap="none" smtClean="0"/>
            </a:br>
            <a:r>
              <a:rPr lang="es-ES" sz="2700" cap="none" smtClean="0"/>
              <a:t>         </a:t>
            </a:r>
            <a:r>
              <a:rPr lang="es-ES" sz="2700" b="1" cap="none" smtClean="0">
                <a:solidFill>
                  <a:srgbClr val="004821"/>
                </a:solidFill>
              </a:rPr>
              <a:t>MANOPLAS DE COCINA DE MADRID</a:t>
            </a:r>
            <a:r>
              <a:rPr lang="es-ES" sz="2700" b="1" cap="none" smtClean="0">
                <a:solidFill>
                  <a:srgbClr val="FEB687"/>
                </a:solidFill>
              </a:rPr>
              <a:t/>
            </a:r>
            <a:br>
              <a:rPr lang="es-ES" sz="2700" b="1" cap="none" smtClean="0">
                <a:solidFill>
                  <a:srgbClr val="FEB687"/>
                </a:solidFill>
              </a:rPr>
            </a:br>
            <a:endParaRPr lang="es-ES" sz="2700" b="1" cap="none" smtClean="0">
              <a:solidFill>
                <a:srgbClr val="FEB687"/>
              </a:solidFill>
            </a:endParaRPr>
          </a:p>
        </p:txBody>
      </p:sp>
      <p:pic>
        <p:nvPicPr>
          <p:cNvPr id="36867" name="Marcador de contenido 6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00500" y="1357313"/>
            <a:ext cx="3944938" cy="4429125"/>
          </a:xfrm>
        </p:spPr>
      </p:pic>
      <p:sp>
        <p:nvSpPr>
          <p:cNvPr id="36868" name="CuadroTexto 7"/>
          <p:cNvSpPr txBox="1">
            <a:spLocks noChangeArrowheads="1"/>
          </p:cNvSpPr>
          <p:nvPr/>
        </p:nvSpPr>
        <p:spPr bwMode="auto">
          <a:xfrm>
            <a:off x="428625" y="4500563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Precio: </a:t>
            </a:r>
            <a:r>
              <a:rPr lang="es-ES" b="1" dirty="0" smtClean="0">
                <a:solidFill>
                  <a:srgbClr val="004821"/>
                </a:solidFill>
                <a:latin typeface="Century Schoolbook" pitchFamily="18" charset="0"/>
              </a:rPr>
              <a:t>5,00 </a:t>
            </a:r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€ unidad.</a:t>
            </a:r>
          </a:p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R: 019</a:t>
            </a:r>
          </a:p>
        </p:txBody>
      </p:sp>
      <p:sp>
        <p:nvSpPr>
          <p:cNvPr id="36869" name="CuadroTexto 8"/>
          <p:cNvSpPr txBox="1">
            <a:spLocks noChangeArrowheads="1"/>
          </p:cNvSpPr>
          <p:nvPr/>
        </p:nvSpPr>
        <p:spPr bwMode="auto">
          <a:xfrm>
            <a:off x="428625" y="1928813"/>
            <a:ext cx="3394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4821"/>
                </a:solidFill>
                <a:latin typeface="Century Schoolbook" pitchFamily="18" charset="0"/>
              </a:rPr>
              <a:t>Bonito recuerdo de la Comunidad De Madrid y perfectas para cocinar.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b="1" cap="none" smtClean="0">
                <a:solidFill>
                  <a:srgbClr val="004821"/>
                </a:solidFill>
              </a:rPr>
              <a:t>LIBRETAS DE ROBLEDO DE CHAVELA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5292725" y="1628775"/>
            <a:ext cx="3311525" cy="3484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b="1" dirty="0" smtClean="0">
                <a:solidFill>
                  <a:srgbClr val="004821"/>
                </a:solidFill>
              </a:rPr>
              <a:t>Un bonito recuerdo de Robledo</a:t>
            </a:r>
          </a:p>
          <a:p>
            <a:pPr eaLnBrk="1" hangingPunct="1">
              <a:buFont typeface="Arial" charset="0"/>
              <a:buNone/>
            </a:pPr>
            <a:endParaRPr lang="es-ES" b="1" dirty="0" smtClean="0">
              <a:solidFill>
                <a:srgbClr val="00482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s-ES" b="1" dirty="0" smtClean="0">
                <a:solidFill>
                  <a:srgbClr val="004821"/>
                </a:solidFill>
              </a:rPr>
              <a:t>Precio 2’50 € unidad</a:t>
            </a:r>
          </a:p>
          <a:p>
            <a:pPr eaLnBrk="1" hangingPunct="1">
              <a:buFont typeface="Arial" charset="0"/>
              <a:buNone/>
            </a:pPr>
            <a:endParaRPr lang="es-ES" b="1" dirty="0" smtClean="0">
              <a:solidFill>
                <a:srgbClr val="004821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ES" b="1" dirty="0" smtClean="0">
              <a:solidFill>
                <a:srgbClr val="00482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s-ES" b="1" dirty="0" smtClean="0">
                <a:solidFill>
                  <a:srgbClr val="004821"/>
                </a:solidFill>
              </a:rPr>
              <a:t>R: 020</a:t>
            </a:r>
          </a:p>
        </p:txBody>
      </p:sp>
      <p:pic>
        <p:nvPicPr>
          <p:cNvPr id="37891" name="Picture 4" descr="P301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38877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2 Marcador de contenido"/>
          <p:cNvSpPr>
            <a:spLocks noGrp="1"/>
          </p:cNvSpPr>
          <p:nvPr>
            <p:ph idx="4294967295"/>
          </p:nvPr>
        </p:nvSpPr>
        <p:spPr>
          <a:xfrm>
            <a:off x="323850" y="2060575"/>
            <a:ext cx="4057650" cy="4152900"/>
          </a:xfrm>
        </p:spPr>
        <p:txBody>
          <a:bodyPr/>
          <a:lstStyle/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Cambria Math" pitchFamily="18" charset="0"/>
                <a:ea typeface="Cambria Math" pitchFamily="18" charset="0"/>
              </a:rPr>
              <a:t>Llaveros elaborados de forma </a:t>
            </a: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artesanal, con cuerdas de cuero de colores y pequeñas bolas doradas. Hay diferentes colores.</a:t>
            </a:r>
          </a:p>
          <a:p>
            <a:pPr marL="365125" indent="-255588" algn="just" eaLnBrk="1" hangingPunct="1">
              <a:buFont typeface="Wingdings" pitchFamily="2" charset="2"/>
              <a:buNone/>
            </a:pPr>
            <a:endParaRPr lang="es-ES" sz="1800" b="1" dirty="0" smtClean="0">
              <a:solidFill>
                <a:srgbClr val="004821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Precio: 7’50 €/unidad</a:t>
            </a:r>
          </a:p>
          <a:p>
            <a:pPr marL="365125" indent="-255588" algn="just" eaLnBrk="1" hangingPunct="1">
              <a:buFont typeface="Wingdings" pitchFamily="2" charset="2"/>
              <a:buChar char="q"/>
            </a:pPr>
            <a:endParaRPr lang="es-ES" sz="1800" b="1" dirty="0" smtClean="0">
              <a:solidFill>
                <a:srgbClr val="004821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 algn="just" eaLnBrk="1" hangingPunct="1">
              <a:buFont typeface="Wingdings" pitchFamily="2" charset="2"/>
              <a:buChar char="q"/>
            </a:pPr>
            <a:endParaRPr lang="es-ES" sz="1800" b="1" dirty="0" smtClean="0">
              <a:solidFill>
                <a:srgbClr val="004821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REF: 021 (Rojo)</a:t>
            </a:r>
          </a:p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REF: 022 (Blanco)</a:t>
            </a:r>
          </a:p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REF: 023 (Azul) </a:t>
            </a:r>
          </a:p>
        </p:txBody>
      </p:sp>
      <p:pic>
        <p:nvPicPr>
          <p:cNvPr id="38914" name="Picture 2" descr="K:\IVL\2º evaluación\Trabajo individual\llaveros andre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000250"/>
            <a:ext cx="260667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" descr="K:\IVL\2º evaluación\logo bele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85750"/>
            <a:ext cx="10763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3438525" y="549275"/>
            <a:ext cx="3294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004821"/>
                </a:solidFill>
              </a:rPr>
              <a:t>LLAVEROS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2 Marcador de contenido"/>
          <p:cNvSpPr>
            <a:spLocks noGrp="1"/>
          </p:cNvSpPr>
          <p:nvPr>
            <p:ph idx="4294967295"/>
          </p:nvPr>
        </p:nvSpPr>
        <p:spPr>
          <a:xfrm>
            <a:off x="496888" y="2774950"/>
            <a:ext cx="3668712" cy="3460750"/>
          </a:xfrm>
        </p:spPr>
        <p:txBody>
          <a:bodyPr/>
          <a:lstStyle/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Pulseras elaboradas de manera artesanal, con cuero en dos colores y mensaje.</a:t>
            </a:r>
          </a:p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Precio: 6’50 €/unidad</a:t>
            </a:r>
          </a:p>
          <a:p>
            <a:pPr marL="365125" indent="-255588" algn="just" eaLnBrk="1" hangingPunct="1">
              <a:buFont typeface="Wingdings" pitchFamily="2" charset="2"/>
              <a:buChar char="q"/>
            </a:pPr>
            <a:endParaRPr lang="es-ES" sz="1800" b="1" dirty="0" smtClean="0">
              <a:solidFill>
                <a:srgbClr val="004821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 algn="just" eaLnBrk="1" hangingPunct="1">
              <a:buFont typeface="Wingdings" pitchFamily="2" charset="2"/>
              <a:buChar char="q"/>
            </a:pPr>
            <a:endParaRPr lang="es-ES" sz="1800" b="1" dirty="0" smtClean="0">
              <a:solidFill>
                <a:srgbClr val="004821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REF: 024 (Marrón claro)</a:t>
            </a:r>
          </a:p>
          <a:p>
            <a:pPr marL="365125" indent="-255588" algn="just" eaLnBrk="1" hangingPunct="1">
              <a:buFont typeface="Wingdings" pitchFamily="2" charset="2"/>
              <a:buChar char="q"/>
            </a:pPr>
            <a:r>
              <a:rPr lang="es-ES" sz="1800" b="1" dirty="0" smtClean="0">
                <a:solidFill>
                  <a:srgbClr val="004821"/>
                </a:solidFill>
                <a:latin typeface="Arial" pitchFamily="34" charset="0"/>
                <a:cs typeface="Arial" pitchFamily="34" charset="0"/>
              </a:rPr>
              <a:t>REF: 025 (Marrón oscuro)</a:t>
            </a:r>
          </a:p>
        </p:txBody>
      </p:sp>
      <p:pic>
        <p:nvPicPr>
          <p:cNvPr id="39938" name="Picture 2" descr="K:\IVL\2º evaluación\Trabajo individual\pulsera andrea cuero cla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000250"/>
            <a:ext cx="32067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4 Marcador de contenido" descr="pulsera andrea cuero oscur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286250"/>
            <a:ext cx="321468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" descr="K:\IVL\2º evaluación\logo belen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85750"/>
            <a:ext cx="10763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419475" y="765175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004821"/>
                </a:solidFill>
              </a:rPr>
              <a:t>PULSERAS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04800" y="1571625"/>
            <a:ext cx="8534400" cy="22145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6600" b="1" cap="none" smtClean="0">
                <a:solidFill>
                  <a:srgbClr val="004821"/>
                </a:solidFill>
                <a:latin typeface="Comic Sans MS" pitchFamily="66" charset="0"/>
              </a:rPr>
              <a:t>SALADITOS</a:t>
            </a:r>
            <a:r>
              <a:rPr lang="es-ES" sz="5400" b="1" cap="none" smtClean="0">
                <a:latin typeface="Comic Sans MS" pitchFamily="66" charset="0"/>
              </a:rPr>
              <a:t>   </a:t>
            </a:r>
            <a:r>
              <a:rPr lang="es-ES" sz="3200" b="1" cap="none" smtClean="0">
                <a:latin typeface="Comic Sans MS" pitchFamily="66" charset="0"/>
              </a:rPr>
              <a:t> </a:t>
            </a:r>
          </a:p>
        </p:txBody>
      </p:sp>
      <p:pic>
        <p:nvPicPr>
          <p:cNvPr id="40962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2 Marcador de contenido"/>
          <p:cNvSpPr>
            <a:spLocks noGrp="1"/>
          </p:cNvSpPr>
          <p:nvPr>
            <p:ph idx="1"/>
          </p:nvPr>
        </p:nvSpPr>
        <p:spPr>
          <a:xfrm>
            <a:off x="323850" y="2924175"/>
            <a:ext cx="3786188" cy="3286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s-ES" dirty="0" smtClean="0">
                <a:solidFill>
                  <a:srgbClr val="004821"/>
                </a:solidFill>
                <a:latin typeface="Bernard MT Condensed"/>
              </a:rPr>
              <a:t>Patatas  elaboradas artesanalmente.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ES" dirty="0" smtClean="0">
                <a:solidFill>
                  <a:srgbClr val="004821"/>
                </a:solidFill>
                <a:latin typeface="Bernard MT Condensed"/>
              </a:rPr>
              <a:t>Precio: 6.50€ (CAJA)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ES" dirty="0" smtClean="0">
                <a:solidFill>
                  <a:srgbClr val="004821"/>
                </a:solidFill>
                <a:latin typeface="Bernard MT Condensed"/>
              </a:rPr>
              <a:t>Peso: 1kg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>
              <a:solidFill>
                <a:srgbClr val="004821"/>
              </a:solidFill>
              <a:latin typeface="Bernard MT Condensed"/>
            </a:endParaRPr>
          </a:p>
          <a:p>
            <a:pPr eaLnBrk="1" hangingPunct="1">
              <a:buFont typeface="Wingdings" pitchFamily="2" charset="2"/>
              <a:buNone/>
            </a:pPr>
            <a:endParaRPr lang="es-ES" dirty="0" smtClean="0">
              <a:solidFill>
                <a:srgbClr val="004821"/>
              </a:solidFill>
              <a:latin typeface="Bernard MT Condensed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s-ES" dirty="0" smtClean="0">
                <a:solidFill>
                  <a:srgbClr val="004821"/>
                </a:solidFill>
                <a:latin typeface="Bernard MT Condensed"/>
              </a:rPr>
              <a:t>REF: 026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285750"/>
            <a:ext cx="318611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004821"/>
                </a:solidFill>
                <a:latin typeface="Bernard MT Condensed" pitchFamily="18" charset="0"/>
              </a:rPr>
              <a:t>Patatas Pakito</a:t>
            </a:r>
            <a:endParaRPr lang="es-ES" sz="4000" b="1" dirty="0">
              <a:solidFill>
                <a:srgbClr val="004821"/>
              </a:solidFill>
              <a:latin typeface="Bernard MT Condensed" pitchFamily="18" charset="0"/>
            </a:endParaRPr>
          </a:p>
        </p:txBody>
      </p:sp>
      <p:pic>
        <p:nvPicPr>
          <p:cNvPr id="41987" name="Picture 1" descr="K:\IVL\2º evaluación\logo bele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85750"/>
            <a:ext cx="10763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5 Imagen" descr="Captura patatas pak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857500"/>
            <a:ext cx="391001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E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E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E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s-E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 descr="K:\IVL\1ª Evaluacion\Nivel Individual\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35731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8 Marcador de contenido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357563" y="2428875"/>
            <a:ext cx="4143375" cy="3429000"/>
          </a:xfrm>
        </p:spPr>
      </p:pic>
      <p:sp>
        <p:nvSpPr>
          <p:cNvPr id="8" name="7 CuadroTexto"/>
          <p:cNvSpPr txBox="1"/>
          <p:nvPr/>
        </p:nvSpPr>
        <p:spPr>
          <a:xfrm>
            <a:off x="2143125" y="785813"/>
            <a:ext cx="60721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4821"/>
                </a:solidFill>
                <a:latin typeface="+mn-lt"/>
                <a:cs typeface="+mn-cs"/>
              </a:rPr>
              <a:t>QUESO DE CABRA, LA         CABEZUELA, SEMICURADO</a:t>
            </a:r>
            <a:r>
              <a:rPr lang="es-E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7413" name="9 CuadroTexto"/>
          <p:cNvSpPr txBox="1">
            <a:spLocks noChangeArrowheads="1"/>
          </p:cNvSpPr>
          <p:nvPr/>
        </p:nvSpPr>
        <p:spPr bwMode="auto">
          <a:xfrm>
            <a:off x="214313" y="4572000"/>
            <a:ext cx="164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Precio: </a:t>
            </a:r>
            <a:r>
              <a:rPr lang="es-ES" b="1" dirty="0" smtClean="0">
                <a:solidFill>
                  <a:srgbClr val="004821"/>
                </a:solidFill>
                <a:latin typeface="Century Schoolbook" pitchFamily="18" charset="0"/>
              </a:rPr>
              <a:t>10 </a:t>
            </a:r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€</a:t>
            </a:r>
          </a:p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Peso: 500gr</a:t>
            </a:r>
          </a:p>
          <a:p>
            <a:endParaRPr lang="es-ES" b="1" dirty="0">
              <a:solidFill>
                <a:srgbClr val="004821"/>
              </a:solidFill>
              <a:latin typeface="Century Schoolbook" pitchFamily="18" charset="0"/>
            </a:endParaRPr>
          </a:p>
          <a:p>
            <a:r>
              <a:rPr lang="es-ES" b="1" dirty="0">
                <a:solidFill>
                  <a:srgbClr val="004821"/>
                </a:solidFill>
                <a:latin typeface="Century Schoolbook" pitchFamily="18" charset="0"/>
              </a:rPr>
              <a:t>R: 01</a:t>
            </a:r>
          </a:p>
        </p:txBody>
      </p:sp>
      <p:sp>
        <p:nvSpPr>
          <p:cNvPr id="17414" name="10 Rectángulo"/>
          <p:cNvSpPr>
            <a:spLocks noChangeArrowheads="1"/>
          </p:cNvSpPr>
          <p:nvPr/>
        </p:nvSpPr>
        <p:spPr bwMode="auto">
          <a:xfrm>
            <a:off x="357188" y="1857375"/>
            <a:ext cx="2786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b="1">
                <a:solidFill>
                  <a:srgbClr val="003300"/>
                </a:solidFill>
                <a:latin typeface="Comic Sans MS" pitchFamily="66" charset="0"/>
              </a:rPr>
              <a:t>QUESO ELABORADO ARTESANALMENTE.</a:t>
            </a:r>
          </a:p>
          <a:p>
            <a:pPr>
              <a:lnSpc>
                <a:spcPct val="80000"/>
              </a:lnSpc>
            </a:pPr>
            <a:r>
              <a:rPr lang="es-ES" b="1">
                <a:solidFill>
                  <a:srgbClr val="003300"/>
                </a:solidFill>
                <a:latin typeface="Comic Sans MS" pitchFamily="66" charset="0"/>
              </a:rPr>
              <a:t>TEXTURA UNIFORME, BLANCO,AROMAS LÁCTEOS Y SABOR SUAVE.</a:t>
            </a:r>
          </a:p>
          <a:p>
            <a:pPr>
              <a:lnSpc>
                <a:spcPct val="80000"/>
              </a:lnSpc>
            </a:pPr>
            <a:r>
              <a:rPr lang="es-ES" b="1">
                <a:solidFill>
                  <a:srgbClr val="003300"/>
                </a:solidFill>
                <a:latin typeface="Comic Sans MS" pitchFamily="66" charset="0"/>
              </a:rPr>
              <a:t>PRODUCTO TÍPICO DEL PUEBLO DE FRESNEDILLAS DE LA OLIVA (MADRID)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46075"/>
            <a:ext cx="4935538" cy="8905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900" b="1" dirty="0" smtClean="0">
                <a:latin typeface="Comic Sans MS" pitchFamily="66" charset="0"/>
              </a:rPr>
              <a:t> </a:t>
            </a:r>
            <a:r>
              <a:rPr lang="es-ES" sz="2900" b="1" dirty="0" smtClean="0">
                <a:solidFill>
                  <a:srgbClr val="004821"/>
                </a:solidFill>
                <a:latin typeface="Comic Sans MS" pitchFamily="66" charset="0"/>
              </a:rPr>
              <a:t>LINGOTE CREMOSO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3425" y="2133600"/>
            <a:ext cx="5413375" cy="2667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003300"/>
                </a:solidFill>
                <a:latin typeface="Comic Sans MS" pitchFamily="66" charset="0"/>
              </a:rPr>
              <a:t>QUESO ELABORADO ARTESANALMENTE.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003300"/>
                </a:solidFill>
                <a:latin typeface="Comic Sans MS" pitchFamily="66" charset="0"/>
              </a:rPr>
              <a:t>CREMOSO, SUAVE.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003300"/>
                </a:solidFill>
                <a:latin typeface="Comic Sans MS" pitchFamily="66" charset="0"/>
              </a:rPr>
              <a:t>PRODUCTO TÍPICO DEL PUEBLO DE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003300"/>
                </a:solidFill>
                <a:latin typeface="Comic Sans MS" pitchFamily="66" charset="0"/>
              </a:rPr>
              <a:t>FRESNEDILLAS DE LA OLIVA (MADRID)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rgbClr val="003300"/>
                </a:solidFill>
                <a:latin typeface="Comic Sans MS" pitchFamily="66" charset="0"/>
              </a:rPr>
              <a:t>PRECIO 8 € LA UNIDAD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rgbClr val="003300"/>
                </a:solidFill>
                <a:latin typeface="Comic Sans MS" pitchFamily="66" charset="0"/>
              </a:rPr>
              <a:t>PESO 250 GRAMOS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rgbClr val="003300"/>
                </a:solidFill>
                <a:latin typeface="Comic Sans MS" pitchFamily="66" charset="0"/>
              </a:rPr>
              <a:t>R:02</a:t>
            </a:r>
          </a:p>
        </p:txBody>
      </p:sp>
      <p:sp>
        <p:nvSpPr>
          <p:cNvPr id="19459" name="AutoShape 5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entury Schoolbook" pitchFamily="18" charset="0"/>
            </a:endParaRPr>
          </a:p>
        </p:txBody>
      </p:sp>
      <p:sp>
        <p:nvSpPr>
          <p:cNvPr id="19460" name="AutoShape 6" descr="9k="/>
          <p:cNvSpPr>
            <a:spLocks noChangeAspect="1" noChangeArrowheads="1"/>
          </p:cNvSpPr>
          <p:nvPr/>
        </p:nvSpPr>
        <p:spPr bwMode="auto">
          <a:xfrm>
            <a:off x="3276600" y="2590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entury Schoolbook" pitchFamily="18" charset="0"/>
            </a:endParaRPr>
          </a:p>
        </p:txBody>
      </p:sp>
      <p:pic>
        <p:nvPicPr>
          <p:cNvPr id="19461" name="Picture 12" descr="ANd9GcRKcdadaxHATUXE8XcU51VvxJH77qCyzW-rfGlnfoLHxzSKo2h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00250"/>
            <a:ext cx="2590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81000"/>
            <a:ext cx="58674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900" b="1" dirty="0" smtClean="0">
                <a:solidFill>
                  <a:srgbClr val="003300"/>
                </a:solidFill>
                <a:latin typeface="Comic Sans MS" pitchFamily="66" charset="0"/>
              </a:rPr>
              <a:t>LA BOMBA,</a:t>
            </a:r>
            <a:br>
              <a:rPr lang="es-ES" sz="29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es-ES" sz="2900" b="1" dirty="0" smtClean="0">
                <a:solidFill>
                  <a:srgbClr val="003300"/>
                </a:solidFill>
                <a:latin typeface="Comic Sans MS" pitchFamily="66" charset="0"/>
              </a:rPr>
              <a:t>”LA CABEZUELA” CURADO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3425" y="2590800"/>
            <a:ext cx="5413375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dirty="0" smtClean="0">
                <a:solidFill>
                  <a:srgbClr val="003300"/>
                </a:solidFill>
                <a:latin typeface="Comic Sans MS" pitchFamily="66" charset="0"/>
              </a:rPr>
              <a:t>QUESO ELABORADO ARTESANALMENTE.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dirty="0" smtClean="0">
                <a:solidFill>
                  <a:srgbClr val="003300"/>
                </a:solidFill>
                <a:latin typeface="Comic Sans MS" pitchFamily="66" charset="0"/>
              </a:rPr>
              <a:t>ÚNICO EN SU ESPECIE, CON UN LEVE TOQUE A ROQUEFORT.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dirty="0" smtClean="0">
                <a:solidFill>
                  <a:srgbClr val="003300"/>
                </a:solidFill>
                <a:latin typeface="Comic Sans MS" pitchFamily="66" charset="0"/>
              </a:rPr>
              <a:t>PRODUCTO TÍPICO DEL PUEBLO DE FRESNEDILLAS DE LA OLIVA (MADRID)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0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003300"/>
                </a:solidFill>
                <a:latin typeface="Comic Sans MS" pitchFamily="66" charset="0"/>
              </a:rPr>
              <a:t>PRECIO: 7 € LA UNIDAD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003300"/>
                </a:solidFill>
                <a:latin typeface="Comic Sans MS" pitchFamily="66" charset="0"/>
              </a:rPr>
              <a:t>PESO: Cuña de 250 GRAMOS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004821"/>
                </a:solidFill>
                <a:latin typeface="Comic Sans MS" pitchFamily="66" charset="0"/>
              </a:rPr>
              <a:t>R: 03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000" b="1" dirty="0" smtClean="0">
              <a:latin typeface="Comic Sans MS" pitchFamily="66" charset="0"/>
            </a:endParaRPr>
          </a:p>
        </p:txBody>
      </p:sp>
      <p:sp>
        <p:nvSpPr>
          <p:cNvPr id="20483" name="AutoShape 5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entury Schoolbook" pitchFamily="18" charset="0"/>
            </a:endParaRPr>
          </a:p>
        </p:txBody>
      </p:sp>
      <p:sp>
        <p:nvSpPr>
          <p:cNvPr id="20484" name="AutoShape 6" descr="9k="/>
          <p:cNvSpPr>
            <a:spLocks noChangeAspect="1" noChangeArrowheads="1"/>
          </p:cNvSpPr>
          <p:nvPr/>
        </p:nvSpPr>
        <p:spPr bwMode="auto">
          <a:xfrm>
            <a:off x="3276600" y="2590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entury Schoolbook" pitchFamily="18" charset="0"/>
            </a:endParaRPr>
          </a:p>
        </p:txBody>
      </p:sp>
      <p:pic>
        <p:nvPicPr>
          <p:cNvPr id="20485" name="Picture 10" descr="ANd9GcQ0OuBOslab8tRjabyXUWFrSpCk21RJVrTZkZAkwZDENuLDEp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1981200"/>
            <a:ext cx="6781800" cy="1905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8000" b="1" smtClean="0">
                <a:solidFill>
                  <a:srgbClr val="003300"/>
                </a:solidFill>
                <a:latin typeface="Comic Sans MS" pitchFamily="66" charset="0"/>
              </a:rPr>
              <a:t>CONSERVAS</a:t>
            </a:r>
            <a:r>
              <a:rPr lang="es-ES" sz="5400" b="1" smtClean="0">
                <a:latin typeface="Comic Sans MS" pitchFamily="66" charset="0"/>
              </a:rPr>
              <a:t>    </a:t>
            </a:r>
            <a:r>
              <a:rPr lang="es-ES" sz="3200" b="1" smtClean="0">
                <a:latin typeface="Comic Sans MS" pitchFamily="66" charset="0"/>
              </a:rPr>
              <a:t> </a:t>
            </a:r>
          </a:p>
        </p:txBody>
      </p:sp>
      <p:pic>
        <p:nvPicPr>
          <p:cNvPr id="21506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88" y="466725"/>
            <a:ext cx="5572125" cy="1598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003300"/>
                </a:solidFill>
                <a:latin typeface="Comic Sans MS" pitchFamily="66" charset="0"/>
              </a:rPr>
              <a:t>MIEL DE APICULTURA          ECOLÓGICA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590800"/>
            <a:ext cx="41910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03300"/>
                </a:solidFill>
                <a:latin typeface="Comic Sans MS" pitchFamily="66" charset="0"/>
              </a:rPr>
              <a:t>VARIEDADES: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dirty="0" smtClean="0">
                <a:solidFill>
                  <a:srgbClr val="003300"/>
                </a:solidFill>
                <a:latin typeface="Comic Sans MS" pitchFamily="66" charset="0"/>
              </a:rPr>
              <a:t>ROMERO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dirty="0" smtClean="0">
                <a:solidFill>
                  <a:srgbClr val="003300"/>
                </a:solidFill>
                <a:latin typeface="Comic Sans MS" pitchFamily="66" charset="0"/>
              </a:rPr>
              <a:t>TOMILLO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dirty="0" smtClean="0">
                <a:solidFill>
                  <a:srgbClr val="003300"/>
                </a:solidFill>
                <a:latin typeface="Comic Sans MS" pitchFamily="66" charset="0"/>
              </a:rPr>
              <a:t>MULTIFLORA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s-ES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ES" dirty="0" smtClean="0">
                <a:solidFill>
                  <a:srgbClr val="003300"/>
                </a:solidFill>
                <a:latin typeface="Comic Sans MS" pitchFamily="66" charset="0"/>
              </a:rPr>
              <a:t>PRECIO 5’25 € /UNIDAD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ES" dirty="0" smtClean="0">
                <a:solidFill>
                  <a:srgbClr val="003300"/>
                </a:solidFill>
                <a:latin typeface="Comic Sans MS" pitchFamily="66" charset="0"/>
              </a:rPr>
              <a:t>CONTENIDO 500 GR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s-ES" sz="1600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ES" sz="1600" dirty="0" smtClean="0">
                <a:solidFill>
                  <a:srgbClr val="003300"/>
                </a:solidFill>
                <a:latin typeface="Comic Sans MS" pitchFamily="66" charset="0"/>
              </a:rPr>
              <a:t>R: 04</a:t>
            </a:r>
          </a:p>
        </p:txBody>
      </p:sp>
      <p:pic>
        <p:nvPicPr>
          <p:cNvPr id="22531" name="Picture 8" descr="Foto de Miel ecológica de romer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4563" y="274638"/>
            <a:ext cx="5710237" cy="1797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4821"/>
                </a:solidFill>
                <a:latin typeface="Comic Sans MS" pitchFamily="66" charset="0"/>
              </a:rPr>
              <a:t>Mermelada  de Manzana y Canela</a:t>
            </a:r>
            <a:r>
              <a:rPr lang="es-ES" dirty="0" smtClean="0">
                <a:latin typeface="Edwardian Script ITC" pitchFamily="66" charset="0"/>
              </a:rPr>
              <a:t/>
            </a:r>
            <a:br>
              <a:rPr lang="es-ES" dirty="0" smtClean="0">
                <a:latin typeface="Edwardian Script ITC" pitchFamily="66" charset="0"/>
              </a:rPr>
            </a:br>
            <a:endParaRPr lang="es-ES" dirty="0">
              <a:latin typeface="Edwardian Script ITC" pitchFamily="66" charset="0"/>
            </a:endParaRPr>
          </a:p>
        </p:txBody>
      </p:sp>
      <p:pic>
        <p:nvPicPr>
          <p:cNvPr id="23554" name="Picture 2" descr="250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428875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3 CuadroTexto"/>
          <p:cNvSpPr txBox="1">
            <a:spLocks noChangeArrowheads="1"/>
          </p:cNvSpPr>
          <p:nvPr/>
        </p:nvSpPr>
        <p:spPr bwMode="auto">
          <a:xfrm>
            <a:off x="642938" y="2357438"/>
            <a:ext cx="41433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Estupenda mermelada de manzana y canela, elaborada  de  forma  artesanal.</a:t>
            </a: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Embasado y Cantidad:  Tarros de cristal embasados al  vacio.250 ml</a:t>
            </a: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Precio: </a:t>
            </a:r>
            <a:r>
              <a:rPr lang="es-ES" b="1" dirty="0" smtClean="0">
                <a:solidFill>
                  <a:srgbClr val="004821"/>
                </a:solidFill>
                <a:latin typeface="Comic Sans MS" pitchFamily="66" charset="0"/>
              </a:rPr>
              <a:t>4’25 </a:t>
            </a:r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€  Unidad</a:t>
            </a: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endParaRPr lang="es-ES" b="1" dirty="0">
              <a:solidFill>
                <a:srgbClr val="004821"/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rgbClr val="004821"/>
                </a:solidFill>
                <a:latin typeface="Comic Sans MS" pitchFamily="66" charset="0"/>
              </a:rPr>
              <a:t>R: 05</a:t>
            </a:r>
          </a:p>
          <a:p>
            <a:endParaRPr lang="es-ES" b="1" dirty="0">
              <a:latin typeface="Edwardian Script ITC" pitchFamily="66" charset="0"/>
            </a:endParaRPr>
          </a:p>
          <a:p>
            <a:r>
              <a:rPr lang="es-ES" b="1" dirty="0">
                <a:latin typeface="Edwardian Script ITC" pitchFamily="66" charset="0"/>
              </a:rPr>
              <a:t> </a:t>
            </a:r>
          </a:p>
        </p:txBody>
      </p:sp>
      <p:pic>
        <p:nvPicPr>
          <p:cNvPr id="23556" name="1 Imagen" descr="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1200" y="1981200"/>
            <a:ext cx="6400800" cy="1905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9600" b="1" dirty="0" smtClean="0">
                <a:solidFill>
                  <a:srgbClr val="004821"/>
                </a:solidFill>
                <a:latin typeface="Comic Sans MS" pitchFamily="66" charset="0"/>
              </a:rPr>
              <a:t>DULCES</a:t>
            </a:r>
            <a:r>
              <a:rPr lang="es-ES" sz="6000" b="1" dirty="0" smtClean="0">
                <a:latin typeface="Comic Sans MS" pitchFamily="66" charset="0"/>
              </a:rPr>
              <a:t>    </a:t>
            </a:r>
            <a:r>
              <a:rPr lang="es-ES" sz="3600" b="1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24578" name="Picture 3" descr="K:\IVL\1ª Evaluacion\Nivel Individual\Cap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13033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318</TotalTime>
  <Words>732</Words>
  <Application>Microsoft Office PowerPoint</Application>
  <PresentationFormat>Presentación en pantalla (4:3)</PresentationFormat>
  <Paragraphs>174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Mirador</vt:lpstr>
      <vt:lpstr>      CATÁLOGO DE     PRODUCTOS  API  ASOCIACIÓN PRODUCTOS IMPORTADOS </vt:lpstr>
      <vt:lpstr>QUESOS     </vt:lpstr>
      <vt:lpstr>   </vt:lpstr>
      <vt:lpstr> LINGOTE CREMOSO</vt:lpstr>
      <vt:lpstr>LA BOMBA, ”LA CABEZUELA” CURADO</vt:lpstr>
      <vt:lpstr>CONSERVAS     </vt:lpstr>
      <vt:lpstr>MIEL DE APICULTURA          ECOLÓGICA</vt:lpstr>
      <vt:lpstr>Mermelada  de Manzana y Canela </vt:lpstr>
      <vt:lpstr>DULCES     </vt:lpstr>
      <vt:lpstr>PERRUNILLAS</vt:lpstr>
      <vt:lpstr>MANTECADOS</vt:lpstr>
      <vt:lpstr>BOLLAS DE MANTECA</vt:lpstr>
      <vt:lpstr>TORTAS DE ANÍS </vt:lpstr>
      <vt:lpstr>YEMAS DE SANTA TERESA  </vt:lpstr>
      <vt:lpstr> VIOLETAS</vt:lpstr>
      <vt:lpstr>VELAS/ADORNOS   ARTESANALES     </vt:lpstr>
      <vt:lpstr>GORROS DE LANA</vt:lpstr>
      <vt:lpstr>Diapositiva 18</vt:lpstr>
      <vt:lpstr> TAZAS DE MADRID</vt:lpstr>
      <vt:lpstr>                      MANOPLAS DE COCINA DE MADRID </vt:lpstr>
      <vt:lpstr>LIBRETAS DE ROBLEDO DE CHAVELA</vt:lpstr>
      <vt:lpstr>Diapositiva 22</vt:lpstr>
      <vt:lpstr>Diapositiva 23</vt:lpstr>
      <vt:lpstr>SALADITOS    </vt:lpstr>
      <vt:lpstr>Patatas Pakito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ALUMNO</dc:creator>
  <cp:lastModifiedBy>USUARIO</cp:lastModifiedBy>
  <cp:revision>45</cp:revision>
  <dcterms:created xsi:type="dcterms:W3CDTF">2015-02-03T09:32:57Z</dcterms:created>
  <dcterms:modified xsi:type="dcterms:W3CDTF">2015-03-10T08:08:46Z</dcterms:modified>
</cp:coreProperties>
</file>