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  <p:sldId id="264" r:id="rId9"/>
    <p:sldId id="266" r:id="rId10"/>
    <p:sldId id="265" r:id="rId11"/>
    <p:sldId id="267" r:id="rId12"/>
    <p:sldId id="263" r:id="rId13"/>
    <p:sldId id="268" r:id="rId14"/>
    <p:sldId id="269" r:id="rId1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22" autoAdjust="0"/>
    <p:restoredTop sz="94660"/>
  </p:normalViewPr>
  <p:slideViewPr>
    <p:cSldViewPr>
      <p:cViewPr varScale="1">
        <p:scale>
          <a:sx n="68" d="100"/>
          <a:sy n="68" d="100"/>
        </p:scale>
        <p:origin x="-58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D98702-A4C8-4550-9ADC-ED73EBC31AE4}" type="datetimeFigureOut">
              <a:rPr lang="es-ES" smtClean="0"/>
              <a:pPr/>
              <a:t>04/02/2015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DA6EFB-EBE2-45E9-935F-F67D14CE419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DA6EFB-EBE2-45E9-935F-F67D14CE4191}" type="slidenum">
              <a:rPr lang="es-ES" smtClean="0"/>
              <a:pPr/>
              <a:t>4</a:t>
            </a:fld>
            <a:endParaRPr lang="es-E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7909F-D852-49F7-AFD8-C8B739325D24}" type="datetimeFigureOut">
              <a:rPr lang="es-ES" smtClean="0"/>
              <a:pPr/>
              <a:t>04/02/2015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E3742-1C88-4ADC-8767-4C3B552D4B5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7909F-D852-49F7-AFD8-C8B739325D24}" type="datetimeFigureOut">
              <a:rPr lang="es-ES" smtClean="0"/>
              <a:pPr/>
              <a:t>04/02/2015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E3742-1C88-4ADC-8767-4C3B552D4B5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7909F-D852-49F7-AFD8-C8B739325D24}" type="datetimeFigureOut">
              <a:rPr lang="es-ES" smtClean="0"/>
              <a:pPr/>
              <a:t>04/02/2015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E3742-1C88-4ADC-8767-4C3B552D4B5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7909F-D852-49F7-AFD8-C8B739325D24}" type="datetimeFigureOut">
              <a:rPr lang="es-ES" smtClean="0"/>
              <a:pPr/>
              <a:t>04/02/2015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E3742-1C88-4ADC-8767-4C3B552D4B5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7909F-D852-49F7-AFD8-C8B739325D24}" type="datetimeFigureOut">
              <a:rPr lang="es-ES" smtClean="0"/>
              <a:pPr/>
              <a:t>04/02/2015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E3742-1C88-4ADC-8767-4C3B552D4B5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7909F-D852-49F7-AFD8-C8B739325D24}" type="datetimeFigureOut">
              <a:rPr lang="es-ES" smtClean="0"/>
              <a:pPr/>
              <a:t>04/02/2015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E3742-1C88-4ADC-8767-4C3B552D4B5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7909F-D852-49F7-AFD8-C8B739325D24}" type="datetimeFigureOut">
              <a:rPr lang="es-ES" smtClean="0"/>
              <a:pPr/>
              <a:t>04/02/2015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E3742-1C88-4ADC-8767-4C3B552D4B5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7909F-D852-49F7-AFD8-C8B739325D24}" type="datetimeFigureOut">
              <a:rPr lang="es-ES" smtClean="0"/>
              <a:pPr/>
              <a:t>04/02/2015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E3742-1C88-4ADC-8767-4C3B552D4B5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7909F-D852-49F7-AFD8-C8B739325D24}" type="datetimeFigureOut">
              <a:rPr lang="es-ES" smtClean="0"/>
              <a:pPr/>
              <a:t>04/02/2015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E3742-1C88-4ADC-8767-4C3B552D4B5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7909F-D852-49F7-AFD8-C8B739325D24}" type="datetimeFigureOut">
              <a:rPr lang="es-ES" smtClean="0"/>
              <a:pPr/>
              <a:t>04/02/2015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E3742-1C88-4ADC-8767-4C3B552D4B5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7909F-D852-49F7-AFD8-C8B739325D24}" type="datetimeFigureOut">
              <a:rPr lang="es-ES" smtClean="0"/>
              <a:pPr/>
              <a:t>04/02/2015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E3742-1C88-4ADC-8767-4C3B552D4B5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77909F-D852-49F7-AFD8-C8B739325D24}" type="datetimeFigureOut">
              <a:rPr lang="es-ES" smtClean="0"/>
              <a:pPr/>
              <a:t>04/02/2015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7E3742-1C88-4ADC-8767-4C3B552D4B5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Imagen 6" descr="43E1F49A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72816"/>
            <a:ext cx="9144000" cy="3371850"/>
          </a:xfrm>
          <a:prstGeom prst="rect">
            <a:avLst/>
          </a:prstGeom>
          <a:noFill/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467543" y="2076662"/>
            <a:ext cx="2304257" cy="2231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  <a:scene3d>
            <a:camera prst="obliqueBottomLeft"/>
            <a:lightRig rig="threePt" dir="t"/>
          </a:scene3d>
        </p:spPr>
      </p:pic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1115616" y="2327029"/>
            <a:ext cx="9145016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984806"/>
                </a:solidFill>
                <a:effectLst/>
                <a:latin typeface="Harrington" pitchFamily="82" charset="0"/>
                <a:ea typeface="Times New Roman" pitchFamily="18" charset="0"/>
                <a:cs typeface="Times New Roman" pitchFamily="18" charset="0"/>
              </a:rPr>
              <a:t>               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D6E3BC"/>
                </a:solidFill>
                <a:effectLst/>
                <a:latin typeface="Harrington" pitchFamily="82" charset="0"/>
                <a:ea typeface="Times New Roman" pitchFamily="18" charset="0"/>
                <a:cs typeface="Times New Roman" pitchFamily="18" charset="0"/>
              </a:rPr>
              <a:t>CUCHARA &amp; CROCHET</a:t>
            </a:r>
            <a:endParaRPr kumimoji="0" lang="es-E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FF99"/>
                </a:solidFill>
                <a:effectLst/>
                <a:latin typeface="Arial Rounded MT Bold" pitchFamily="34" charset="0"/>
                <a:ea typeface="Times New Roman" pitchFamily="18" charset="0"/>
                <a:cs typeface="Times New Roman" pitchFamily="18" charset="0"/>
              </a:rPr>
              <a:t>Rafael Arellano y Garcia Moreno</a:t>
            </a:r>
            <a:endParaRPr kumimoji="0" lang="es-E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FFCC"/>
                </a:solidFill>
                <a:effectLst/>
                <a:latin typeface="Arial Rounded MT Bold" pitchFamily="34" charset="0"/>
                <a:ea typeface="Times New Roman" pitchFamily="18" charset="0"/>
                <a:cs typeface="Times New Roman" pitchFamily="18" charset="0"/>
              </a:rPr>
              <a:t>Cuchara_crochetemprende@ounlook.com</a:t>
            </a:r>
            <a:endParaRPr kumimoji="0" lang="es-ES" sz="2000" b="0" i="0" u="none" strike="noStrike" cap="none" normalizeH="0" baseline="0" dirty="0" smtClean="0">
              <a:ln>
                <a:noFill/>
              </a:ln>
              <a:solidFill>
                <a:srgbClr val="FFFFC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FF99"/>
                </a:solidFill>
                <a:effectLst/>
                <a:latin typeface="Arial Rounded MT Bold" pitchFamily="34" charset="0"/>
                <a:ea typeface="Times New Roman" pitchFamily="18" charset="0"/>
                <a:cs typeface="Times New Roman" pitchFamily="18" charset="0"/>
              </a:rPr>
              <a:t>Telf.0989518661-0967779026</a:t>
            </a:r>
            <a:endParaRPr kumimoji="0" lang="es-E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FF99"/>
                </a:solidFill>
                <a:effectLst/>
                <a:latin typeface="Arial Rounded MT Bold" pitchFamily="34" charset="0"/>
                <a:ea typeface="Times New Roman" pitchFamily="18" charset="0"/>
                <a:cs typeface="Times New Roman" pitchFamily="18" charset="0"/>
              </a:rPr>
              <a:t>Tulc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FF99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á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FF99"/>
                </a:solidFill>
                <a:effectLst/>
                <a:latin typeface="Arial Rounded MT Bold" pitchFamily="34" charset="0"/>
                <a:ea typeface="Times New Roman" pitchFamily="18" charset="0"/>
                <a:cs typeface="Times New Roman" pitchFamily="18" charset="0"/>
              </a:rPr>
              <a:t>n-Ecua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FFFF99"/>
                </a:solidFill>
                <a:effectLst/>
                <a:latin typeface="Arial Rounded MT Bold" pitchFamily="34" charset="0"/>
                <a:ea typeface="Times New Roman" pitchFamily="18" charset="0"/>
                <a:cs typeface="Times New Roman" pitchFamily="18" charset="0"/>
              </a:rPr>
              <a:t>dor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18" name="Picture 6" descr="http://img.alibaba.com/photo/120772413/Banana_Silk_Handmade_Paper_for_Scrapbook.jpg"/>
          <p:cNvPicPr>
            <a:picLocks noChangeAspect="1" noChangeArrowheads="1"/>
          </p:cNvPicPr>
          <p:nvPr/>
        </p:nvPicPr>
        <p:blipFill>
          <a:blip r:embed="rId4" cstate="print">
            <a:lum bright="30000" contrast="40000"/>
          </a:blip>
          <a:srcRect/>
          <a:stretch>
            <a:fillRect/>
          </a:stretch>
        </p:blipFill>
        <p:spPr bwMode="auto">
          <a:xfrm>
            <a:off x="1" y="0"/>
            <a:ext cx="9144000" cy="1772816"/>
          </a:xfrm>
          <a:prstGeom prst="rect">
            <a:avLst/>
          </a:prstGeom>
          <a:noFill/>
        </p:spPr>
      </p:pic>
      <p:pic>
        <p:nvPicPr>
          <p:cNvPr id="13320" name="Picture 8" descr="http://img.alibaba.com/photo/120772413/Banana_Silk_Handmade_Paper_for_Scrapbook.jpg"/>
          <p:cNvPicPr>
            <a:picLocks noChangeAspect="1" noChangeArrowheads="1"/>
          </p:cNvPicPr>
          <p:nvPr/>
        </p:nvPicPr>
        <p:blipFill>
          <a:blip r:embed="rId4" cstate="print">
            <a:lum bright="30000" contrast="40000"/>
          </a:blip>
          <a:srcRect/>
          <a:stretch>
            <a:fillRect/>
          </a:stretch>
        </p:blipFill>
        <p:spPr bwMode="auto">
          <a:xfrm>
            <a:off x="0" y="5157192"/>
            <a:ext cx="9144000" cy="17008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D:\papel-con-corazones-para-imprimir2.png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b="649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578" name="2 Redondear rectángulo de esquina diagonal"/>
          <p:cNvSpPr>
            <a:spLocks/>
          </p:cNvSpPr>
          <p:nvPr/>
        </p:nvSpPr>
        <p:spPr bwMode="auto">
          <a:xfrm>
            <a:off x="1115616" y="692696"/>
            <a:ext cx="6840760" cy="5544616"/>
          </a:xfrm>
          <a:custGeom>
            <a:avLst/>
            <a:gdLst>
              <a:gd name="T0" fmla="*/ 784643 w 3962400"/>
              <a:gd name="T1" fmla="*/ 0 h 3838575"/>
              <a:gd name="T2" fmla="*/ 3962400 w 3962400"/>
              <a:gd name="T3" fmla="*/ 0 h 3838575"/>
              <a:gd name="T4" fmla="*/ 3962400 w 3962400"/>
              <a:gd name="T5" fmla="*/ 0 h 3838575"/>
              <a:gd name="T6" fmla="*/ 3962400 w 3962400"/>
              <a:gd name="T7" fmla="*/ 3053932 h 3838575"/>
              <a:gd name="T8" fmla="*/ 3177757 w 3962400"/>
              <a:gd name="T9" fmla="*/ 3838575 h 3838575"/>
              <a:gd name="T10" fmla="*/ 0 w 3962400"/>
              <a:gd name="T11" fmla="*/ 3838575 h 3838575"/>
              <a:gd name="T12" fmla="*/ 0 w 3962400"/>
              <a:gd name="T13" fmla="*/ 3838575 h 3838575"/>
              <a:gd name="T14" fmla="*/ 0 w 3962400"/>
              <a:gd name="T15" fmla="*/ 784643 h 3838575"/>
              <a:gd name="T16" fmla="*/ 784643 w 3962400"/>
              <a:gd name="T17" fmla="*/ 0 h 383857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962400"/>
              <a:gd name="T28" fmla="*/ 0 h 3838575"/>
              <a:gd name="T29" fmla="*/ 3962400 w 3962400"/>
              <a:gd name="T30" fmla="*/ 3838575 h 383857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962400" h="3838575">
                <a:moveTo>
                  <a:pt x="784643" y="0"/>
                </a:moveTo>
                <a:lnTo>
                  <a:pt x="3962400" y="0"/>
                </a:lnTo>
                <a:lnTo>
                  <a:pt x="3962400" y="3053932"/>
                </a:lnTo>
                <a:cubicBezTo>
                  <a:pt x="3962400" y="3487278"/>
                  <a:pt x="3611103" y="3838575"/>
                  <a:pt x="3177757" y="3838575"/>
                </a:cubicBezTo>
                <a:lnTo>
                  <a:pt x="0" y="3838575"/>
                </a:lnTo>
                <a:lnTo>
                  <a:pt x="0" y="784643"/>
                </a:lnTo>
                <a:cubicBezTo>
                  <a:pt x="0" y="351297"/>
                  <a:pt x="351297" y="0"/>
                  <a:pt x="784643" y="0"/>
                </a:cubicBezTo>
                <a:close/>
              </a:path>
            </a:pathLst>
          </a:custGeom>
          <a:gradFill rotWithShape="1">
            <a:gsLst>
              <a:gs pos="0">
                <a:srgbClr val="FFA2A1"/>
              </a:gs>
              <a:gs pos="35001">
                <a:srgbClr val="FFBEBD"/>
              </a:gs>
              <a:gs pos="100000">
                <a:srgbClr val="FFE5E5"/>
              </a:gs>
            </a:gsLst>
            <a:lin ang="16200000" scaled="1"/>
          </a:gradFill>
          <a:ln w="9525">
            <a:solidFill>
              <a:srgbClr val="BC4542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s-ES" sz="1100" b="0" i="0" u="none" strike="noStrike" cap="none" normalizeH="0" baseline="0" noProof="1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s-ES" sz="900" b="0" i="0" u="none" strike="noStrike" cap="none" normalizeH="0" baseline="0" noProof="1" smtClean="0">
              <a:ln>
                <a:noFill/>
              </a:ln>
              <a:solidFill>
                <a:schemeClr val="tx1"/>
              </a:solidFill>
              <a:effectLst/>
              <a:latin typeface="Bodoni MT Black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s-ES" sz="900" b="0" i="0" u="none" strike="noStrike" cap="none" normalizeH="0" baseline="0" noProof="1" smtClean="0">
              <a:ln>
                <a:noFill/>
              </a:ln>
              <a:solidFill>
                <a:schemeClr val="tx1"/>
              </a:solidFill>
              <a:effectLst/>
              <a:latin typeface="Bodoni MT Black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S" sz="20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Bodoni MT Black" pitchFamily="18" charset="0"/>
                <a:cs typeface="Arial" pitchFamily="34" charset="0"/>
              </a:rPr>
              <a:t>                                             Aretes “Lo-ve”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S" sz="20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Bodoni MT Black" pitchFamily="18" charset="0"/>
                <a:cs typeface="Arial" pitchFamily="34" charset="0"/>
              </a:rPr>
              <a:t>                                          Código: C135BE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S" sz="20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Bodoni MT Black" pitchFamily="18" charset="0"/>
                <a:cs typeface="Arial" pitchFamily="34" charset="0"/>
              </a:rPr>
              <a:t>                                           Precio: 0,75 ctvs.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S" sz="20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Bodoni MT Black" pitchFamily="18" charset="0"/>
                <a:cs typeface="Arial" pitchFamily="34" charset="0"/>
              </a:rPr>
              <a:t>                                       Diseñados con masapan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S" sz="20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Bodoni MT Black" pitchFamily="18" charset="0"/>
                <a:cs typeface="Arial" pitchFamily="34" charset="0"/>
              </a:rPr>
              <a:t>                                       ¡Pensamos en ti!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3 Imagen"/>
          <p:cNvPicPr/>
          <p:nvPr/>
        </p:nvPicPr>
        <p:blipFill>
          <a:blip r:embed="rId3" cstate="print">
            <a:lum contrast="20000"/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t="16667"/>
          <a:stretch>
            <a:fillRect/>
          </a:stretch>
        </p:blipFill>
        <p:spPr bwMode="auto">
          <a:xfrm>
            <a:off x="1547664" y="2708920"/>
            <a:ext cx="2952328" cy="27363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http://3.bp.blogspot.com/-hkrOZBLxi3E/UajvmOLcO5I/AAAAAAAAATM/FGMCbXm65Po/s1600/cover.jpg"/>
          <p:cNvPicPr/>
          <p:nvPr/>
        </p:nvPicPr>
        <p:blipFill>
          <a:blip r:embed="rId2" cstate="print"/>
          <a:srcRect b="581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Oval 2"/>
          <p:cNvSpPr>
            <a:spLocks noChangeArrowheads="1"/>
          </p:cNvSpPr>
          <p:nvPr/>
        </p:nvSpPr>
        <p:spPr bwMode="auto">
          <a:xfrm>
            <a:off x="1403648" y="908720"/>
            <a:ext cx="6264696" cy="5256583"/>
          </a:xfrm>
          <a:prstGeom prst="ellipse">
            <a:avLst/>
          </a:prstGeom>
          <a:gradFill rotWithShape="0">
            <a:gsLst>
              <a:gs pos="0">
                <a:srgbClr val="FF9966">
                  <a:gamma/>
                  <a:tint val="20000"/>
                  <a:invGamma/>
                </a:srgbClr>
              </a:gs>
              <a:gs pos="100000">
                <a:srgbClr val="FF9966"/>
              </a:gs>
            </a:gsLst>
            <a:lin ang="0" scaled="1"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S" sz="2000" b="1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Goudy Old Style" pitchFamily="18" charset="0"/>
                <a:cs typeface="Arial" pitchFamily="34" charset="0"/>
              </a:rPr>
              <a:t>Aretes “Helados Chispita”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S" sz="2000" b="1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Goudy Old Style" pitchFamily="18" charset="0"/>
                <a:cs typeface="Arial" pitchFamily="34" charset="0"/>
              </a:rPr>
              <a:t>  Código: C135BE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S" sz="2000" b="1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Goudy Old Style" pitchFamily="18" charset="0"/>
                <a:cs typeface="Arial" pitchFamily="34" charset="0"/>
              </a:rPr>
              <a:t>  Precio: 0,75 ctvs.</a:t>
            </a:r>
            <a:r>
              <a:rPr kumimoji="0" lang="es-ES" sz="2000" b="1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endParaRPr kumimoji="0" lang="es-ES" sz="2000" b="1" i="0" u="none" strike="noStrike" cap="none" normalizeH="0" baseline="0" noProof="1" smtClean="0">
              <a:ln>
                <a:noFill/>
              </a:ln>
              <a:solidFill>
                <a:schemeClr val="tx1"/>
              </a:solidFill>
              <a:effectLst/>
              <a:latin typeface="Goudy Old Style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S" sz="2000" b="1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Goudy Old Style" pitchFamily="18" charset="0"/>
                <a:cs typeface="Arial" pitchFamily="34" charset="0"/>
              </a:rPr>
              <a:t> Diseñados con masapan     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S" sz="2000" b="1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Goudy Old Style" pitchFamily="18" charset="0"/>
                <a:cs typeface="Arial" pitchFamily="34" charset="0"/>
              </a:rPr>
              <a:t>    ¡Pensamos en ti!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3 Imagen" descr="https://scontent-b-mia.xx.fbcdn.net/hphotos-xpf1/v/t1.0-9/954660_1493266264268991_690675652618856649_n.jpg?oh=ee1b68757d80b59d8910d6026bf0058b&amp;oe=553814FD"/>
          <p:cNvPicPr/>
          <p:nvPr/>
        </p:nvPicPr>
        <p:blipFill rotWithShape="1">
          <a:blip r:embed="rId3" cstate="print">
            <a:lum bright="20000" contrast="40000"/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 l="32471" t="15765" r="50588" b="41647"/>
          <a:stretch/>
        </p:blipFill>
        <p:spPr bwMode="auto">
          <a:xfrm>
            <a:off x="5076056" y="2204864"/>
            <a:ext cx="1872208" cy="3096344"/>
          </a:xfrm>
          <a:prstGeom prst="octagon">
            <a:avLst/>
          </a:prstGeom>
          <a:noFill/>
          <a:ln>
            <a:noFill/>
          </a:ln>
          <a:effectLst>
            <a:softEdge rad="31750"/>
          </a:effectLst>
          <a:extLst>
            <a:ext uri="{53640926-AAD7-44D8-BBD7-CCE9431645EC}">
              <a14:shadowObscured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/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http://www.felizscrap.es/WebRoot/acens/Shops/felizscrap_es/MediaGallery/Imagenes_Categorias/Papel_Estampado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l="1698" t="2207" r="2207" b="2377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  <p:sp>
        <p:nvSpPr>
          <p:cNvPr id="20482" name="6 Cuadro de texto"/>
          <p:cNvSpPr>
            <a:spLocks/>
          </p:cNvSpPr>
          <p:nvPr/>
        </p:nvSpPr>
        <p:spPr bwMode="auto">
          <a:xfrm>
            <a:off x="1266825" y="548680"/>
            <a:ext cx="7265615" cy="6315670"/>
          </a:xfrm>
          <a:custGeom>
            <a:avLst/>
            <a:gdLst>
              <a:gd name="T0" fmla="*/ 0 w 5286375"/>
              <a:gd name="T1" fmla="*/ 2190750 h 4381500"/>
              <a:gd name="T2" fmla="*/ 2643188 w 5286375"/>
              <a:gd name="T3" fmla="*/ 0 h 4381500"/>
              <a:gd name="T4" fmla="*/ 5286375 w 5286375"/>
              <a:gd name="T5" fmla="*/ 0 h 4381500"/>
              <a:gd name="T6" fmla="*/ 5286375 w 5286375"/>
              <a:gd name="T7" fmla="*/ 2190750 h 4381500"/>
              <a:gd name="T8" fmla="*/ 2643187 w 5286375"/>
              <a:gd name="T9" fmla="*/ 4381500 h 4381500"/>
              <a:gd name="T10" fmla="*/ -1 w 5286375"/>
              <a:gd name="T11" fmla="*/ 2190750 h 4381500"/>
              <a:gd name="T12" fmla="*/ 0 w 5286375"/>
              <a:gd name="T13" fmla="*/ 2190750 h 43815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286375"/>
              <a:gd name="T22" fmla="*/ 0 h 4381500"/>
              <a:gd name="T23" fmla="*/ 5286375 w 5286375"/>
              <a:gd name="T24" fmla="*/ 4381500 h 43815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286375" h="4381500">
                <a:moveTo>
                  <a:pt x="0" y="2190750"/>
                </a:moveTo>
                <a:cubicBezTo>
                  <a:pt x="0" y="980832"/>
                  <a:pt x="1183396" y="0"/>
                  <a:pt x="2643188" y="0"/>
                </a:cubicBezTo>
                <a:lnTo>
                  <a:pt x="5286375" y="0"/>
                </a:lnTo>
                <a:lnTo>
                  <a:pt x="5286375" y="2190750"/>
                </a:lnTo>
                <a:cubicBezTo>
                  <a:pt x="5286375" y="3400668"/>
                  <a:pt x="4102979" y="4381500"/>
                  <a:pt x="2643187" y="4381500"/>
                </a:cubicBezTo>
                <a:cubicBezTo>
                  <a:pt x="1183395" y="4381500"/>
                  <a:pt x="-1" y="3400668"/>
                  <a:pt x="-1" y="2190750"/>
                </a:cubicBezTo>
                <a:lnTo>
                  <a:pt x="0" y="2190750"/>
                </a:lnTo>
                <a:close/>
              </a:path>
            </a:pathLst>
          </a:custGeom>
          <a:solidFill>
            <a:srgbClr val="FFCCFF"/>
          </a:solidFill>
          <a:ln w="6350">
            <a:solidFill>
              <a:srgbClr val="FFCC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s-E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s-E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 rot="10800000" flipV="1">
            <a:off x="5364088" y="2048074"/>
            <a:ext cx="230425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erlin Sans FB" pitchFamily="34" charset="0"/>
                <a:ea typeface="Calibri" pitchFamily="34" charset="0"/>
                <a:cs typeface="Times New Roman" pitchFamily="18" charset="0"/>
              </a:rPr>
              <a:t>Aretes </a:t>
            </a:r>
            <a:r>
              <a:rPr kumimoji="0" lang="es-EC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“</a:t>
            </a:r>
            <a:r>
              <a:rPr kumimoji="0" lang="es-EC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erlin Sans FB" pitchFamily="34" charset="0"/>
                <a:ea typeface="Calibri" pitchFamily="34" charset="0"/>
                <a:cs typeface="Times New Roman" pitchFamily="18" charset="0"/>
              </a:rPr>
              <a:t>Conejos</a:t>
            </a:r>
            <a:r>
              <a:rPr kumimoji="0" lang="es-EC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”</a:t>
            </a: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erlin Sans FB" pitchFamily="34" charset="0"/>
                <a:ea typeface="Calibri" pitchFamily="34" charset="0"/>
                <a:cs typeface="Times New Roman" pitchFamily="18" charset="0"/>
              </a:rPr>
              <a:t>C</a:t>
            </a:r>
            <a:r>
              <a:rPr kumimoji="0" lang="es-EC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kumimoji="0" lang="es-EC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erlin Sans FB" pitchFamily="34" charset="0"/>
                <a:ea typeface="Calibri" pitchFamily="34" charset="0"/>
                <a:cs typeface="Times New Roman" pitchFamily="18" charset="0"/>
              </a:rPr>
              <a:t>digo: C135BE</a:t>
            </a: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erlin Sans FB" pitchFamily="34" charset="0"/>
                <a:ea typeface="Calibri" pitchFamily="34" charset="0"/>
                <a:cs typeface="Times New Roman" pitchFamily="18" charset="0"/>
              </a:rPr>
              <a:t>Precio: 0.75 ctvs.</a:t>
            </a: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erlin Sans FB" pitchFamily="34" charset="0"/>
                <a:ea typeface="Calibri" pitchFamily="34" charset="0"/>
                <a:cs typeface="Times New Roman" pitchFamily="18" charset="0"/>
              </a:rPr>
              <a:t>Dise</a:t>
            </a:r>
            <a:r>
              <a:rPr kumimoji="0" lang="es-EC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ñ</a:t>
            </a:r>
            <a:r>
              <a:rPr kumimoji="0" lang="es-EC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erlin Sans FB" pitchFamily="34" charset="0"/>
                <a:ea typeface="Calibri" pitchFamily="34" charset="0"/>
                <a:cs typeface="Times New Roman" pitchFamily="18" charset="0"/>
              </a:rPr>
              <a:t>ados con mazap</a:t>
            </a:r>
            <a:r>
              <a:rPr kumimoji="0" lang="es-EC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es-EC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erlin Sans FB" pitchFamily="34" charset="0"/>
                <a:ea typeface="Calibri" pitchFamily="34" charset="0"/>
                <a:cs typeface="Times New Roman" pitchFamily="18" charset="0"/>
              </a:rPr>
              <a:t>n</a:t>
            </a: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¡</a:t>
            </a:r>
            <a:r>
              <a:rPr kumimoji="0" lang="es-EC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erlin Sans FB" pitchFamily="34" charset="0"/>
                <a:ea typeface="Calibri" pitchFamily="34" charset="0"/>
                <a:cs typeface="Times New Roman" pitchFamily="18" charset="0"/>
              </a:rPr>
              <a:t>Pensamos en ti!</a:t>
            </a:r>
            <a:endParaRPr kumimoji="0" lang="es-EC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4 Imagen"/>
          <p:cNvPicPr/>
          <p:nvPr/>
        </p:nvPicPr>
        <p:blipFill rotWithShape="1">
          <a:blip r:embed="rId3" cstate="print">
            <a:lum contrast="30000"/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t="23113" b="11321"/>
          <a:stretch/>
        </p:blipFill>
        <p:spPr bwMode="auto">
          <a:xfrm>
            <a:off x="2051720" y="2420888"/>
            <a:ext cx="3096344" cy="2664296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53640926-AAD7-44D8-BBD7-CCE9431645EC}">
              <a14:shadowObscured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https://encrypted-tbn2.gstatic.com/images?q=tbn:ANd9GcQiTfHQD2YwQddVqzE0yJf00L2m6bRytANoRxtlK5RwF6LAjxz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3 Imagen"/>
          <p:cNvPicPr/>
          <p:nvPr/>
        </p:nvPicPr>
        <p:blipFill>
          <a:blip r:embed="rId3" cstate="print">
            <a:lum bright="20000" contrast="20000"/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3816424" cy="3024336"/>
          </a:xfrm>
          <a:prstGeom prst="rect">
            <a:avLst/>
          </a:prstGeom>
          <a:noFill/>
          <a:effectLst>
            <a:softEdge rad="31750"/>
          </a:effectLst>
        </p:spPr>
      </p:pic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4283968" y="3356992"/>
            <a:ext cx="3672408" cy="2677656"/>
          </a:xfrm>
          <a:prstGeom prst="rect">
            <a:avLst/>
          </a:pr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8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Aretes “Cookies”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8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Código: C135BE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8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Precio: 0,75 ctvs.</a:t>
            </a:r>
            <a:endParaRPr kumimoji="0" lang="es-ES" sz="2800" b="0" i="0" u="none" strike="noStrike" cap="none" normalizeH="0" baseline="0" noProof="1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8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Diseñados con masapan.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8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¡Pensamos en ti!</a:t>
            </a:r>
            <a:endParaRPr kumimoji="0" lang="es-E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s://encrypted-tbn3.gstatic.com/images?q=tbn:ANd9GcR4gO-Z9y3-ixzQoX5_u1cMGfUkM4h1tiHAkaBVUaHB5g3atman4Q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2 Imagen"/>
          <p:cNvPicPr/>
          <p:nvPr/>
        </p:nvPicPr>
        <p:blipFill>
          <a:blip r:embed="rId3" cstate="print">
            <a:lum bright="30000" contrast="30000"/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95537" y="620688"/>
            <a:ext cx="3384376" cy="30243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8675" name="Cuadro de texto 2"/>
          <p:cNvSpPr txBox="1">
            <a:spLocks noChangeArrowheads="1"/>
          </p:cNvSpPr>
          <p:nvPr/>
        </p:nvSpPr>
        <p:spPr bwMode="auto">
          <a:xfrm>
            <a:off x="4283968" y="3717033"/>
            <a:ext cx="4392488" cy="2808311"/>
          </a:xfrm>
          <a:prstGeom prst="rect">
            <a:avLst/>
          </a:prstGeom>
          <a:solidFill>
            <a:srgbClr val="FF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8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Aretes “Cupcakes”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8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Código: C135BE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8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Precio: 0,75 ctvs.</a:t>
            </a:r>
            <a:endParaRPr kumimoji="0" lang="es-ES" sz="2800" b="0" i="0" u="none" strike="noStrike" cap="none" normalizeH="0" baseline="0" noProof="1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8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Diseñados con masapan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8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¡Pensamos en ti!</a:t>
            </a:r>
            <a:r>
              <a:rPr kumimoji="0" lang="es-ES" sz="11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/>
            </a:r>
            <a:br>
              <a:rPr kumimoji="0" lang="es-ES" sz="11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</a:br>
            <a:endParaRPr kumimoji="0" lang="es-ES" sz="1100" b="0" i="0" u="none" strike="noStrike" cap="none" normalizeH="0" baseline="0" noProof="1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C:\Users\Unidad\Downloads\tu.jpg"/>
          <p:cNvPicPr>
            <a:picLocks noChangeAspect="1" noChangeArrowheads="1"/>
          </p:cNvPicPr>
          <p:nvPr/>
        </p:nvPicPr>
        <p:blipFill>
          <a:blip r:embed="rId2" cstate="print">
            <a:lum bright="10000" contras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6 Imagen" descr="https://scontent-a-mia.xx.fbcdn.net/hphotos-prn2/v/t1.0-9/1235951_1471393836456234_2935152328557377914_n.jpg?oh=8b5d682227cbf070efb4c9997eece9ca&amp;oe=5551A1F4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l="12309"/>
          <a:stretch>
            <a:fillRect/>
          </a:stretch>
        </p:blipFill>
        <p:spPr bwMode="auto">
          <a:xfrm>
            <a:off x="0" y="1340768"/>
            <a:ext cx="6408712" cy="5517232"/>
          </a:xfrm>
          <a:prstGeom prst="snip2DiagRect">
            <a:avLst>
              <a:gd name="adj1" fmla="val 0"/>
              <a:gd name="adj2" fmla="val 16667"/>
            </a:avLst>
          </a:prstGeom>
          <a:noFill/>
          <a:ln>
            <a:solidFill>
              <a:srgbClr val="FF3399"/>
            </a:solidFill>
          </a:ln>
          <a:effectLst/>
        </p:spPr>
      </p:pic>
      <p:sp>
        <p:nvSpPr>
          <p:cNvPr id="16389" name="Cuadro de texto 2"/>
          <p:cNvSpPr txBox="1">
            <a:spLocks noChangeArrowheads="1"/>
          </p:cNvSpPr>
          <p:nvPr/>
        </p:nvSpPr>
        <p:spPr bwMode="auto">
          <a:xfrm>
            <a:off x="2699792" y="332656"/>
            <a:ext cx="2880320" cy="745232"/>
          </a:xfrm>
          <a:prstGeom prst="rect">
            <a:avLst/>
          </a:prstGeom>
          <a:solidFill>
            <a:srgbClr val="FFF2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s-ES" sz="2800" b="1" u="sng" dirty="0">
                <a:latin typeface="Colonna MT" pitchFamily="82" charset="0"/>
                <a:cs typeface="Arial" pitchFamily="34" charset="0"/>
              </a:rPr>
              <a:t> </a:t>
            </a:r>
            <a:r>
              <a:rPr lang="es-ES" sz="2800" b="1" u="sng" dirty="0" smtClean="0">
                <a:latin typeface="Colonna MT" pitchFamily="82" charset="0"/>
                <a:cs typeface="Arial" pitchFamily="34" charset="0"/>
              </a:rPr>
              <a:t>  </a:t>
            </a:r>
            <a:r>
              <a:rPr kumimoji="0" lang="es-ES" sz="28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lonna MT" pitchFamily="82" charset="0"/>
                <a:cs typeface="Arial" pitchFamily="34" charset="0"/>
              </a:rPr>
              <a:t>Foto de grupo</a:t>
            </a:r>
            <a:endParaRPr kumimoji="0" lang="es-ES" sz="28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6660232" y="2060848"/>
            <a:ext cx="2304256" cy="4104456"/>
          </a:xfrm>
          <a:prstGeom prst="rect">
            <a:avLst/>
          </a:prstGeom>
          <a:solidFill>
            <a:srgbClr val="FFF2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ell MT" pitchFamily="18" charset="0"/>
                <a:cs typeface="Arial" pitchFamily="34" charset="0"/>
              </a:rPr>
              <a:t>Daniela Bolaños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ell MT" pitchFamily="18" charset="0"/>
                <a:cs typeface="Arial" pitchFamily="34" charset="0"/>
              </a:rPr>
              <a:t>Karla Cadena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ell MT" pitchFamily="18" charset="0"/>
                <a:cs typeface="Arial" pitchFamily="34" charset="0"/>
              </a:rPr>
              <a:t>Milena Chávez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ell MT" pitchFamily="18" charset="0"/>
                <a:cs typeface="Arial" pitchFamily="34" charset="0"/>
              </a:rPr>
              <a:t>Jocelyn Chuga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ell MT" pitchFamily="18" charset="0"/>
                <a:cs typeface="Arial" pitchFamily="34" charset="0"/>
              </a:rPr>
              <a:t>Melanie López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ell MT" pitchFamily="18" charset="0"/>
                <a:cs typeface="Arial" pitchFamily="34" charset="0"/>
              </a:rPr>
              <a:t>M. Gabriela Narváez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ell MT" pitchFamily="18" charset="0"/>
                <a:cs typeface="Arial" pitchFamily="34" charset="0"/>
              </a:rPr>
              <a:t>Melanie Narváez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ell MT" pitchFamily="18" charset="0"/>
                <a:cs typeface="Arial" pitchFamily="34" charset="0"/>
              </a:rPr>
              <a:t>Eleana Pozo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ell MT" pitchFamily="18" charset="0"/>
                <a:cs typeface="Arial" pitchFamily="34" charset="0"/>
              </a:rPr>
              <a:t>Thamilin Rodríguez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ell MT" pitchFamily="18" charset="0"/>
                <a:cs typeface="Arial" pitchFamily="34" charset="0"/>
              </a:rPr>
              <a:t>Kamila Suarez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s-E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http://pequesynopeques.bligoo.com/media/users/25/1251923/images/public/374877/12795269134274.jpg?v=1369470833688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49" name="Recortar rectángulo de esquina diagonal 4"/>
          <p:cNvSpPr>
            <a:spLocks/>
          </p:cNvSpPr>
          <p:nvPr/>
        </p:nvSpPr>
        <p:spPr bwMode="auto">
          <a:xfrm>
            <a:off x="1187624" y="548680"/>
            <a:ext cx="6552728" cy="5688632"/>
          </a:xfrm>
          <a:custGeom>
            <a:avLst/>
            <a:gdLst>
              <a:gd name="T0" fmla="*/ 0 w 4253204"/>
              <a:gd name="T1" fmla="*/ 0 h 4049486"/>
              <a:gd name="T2" fmla="*/ 3578276 w 4253204"/>
              <a:gd name="T3" fmla="*/ 0 h 4049486"/>
              <a:gd name="T4" fmla="*/ 4253204 w 4253204"/>
              <a:gd name="T5" fmla="*/ 674928 h 4049486"/>
              <a:gd name="T6" fmla="*/ 4253204 w 4253204"/>
              <a:gd name="T7" fmla="*/ 4049486 h 4049486"/>
              <a:gd name="T8" fmla="*/ 4253204 w 4253204"/>
              <a:gd name="T9" fmla="*/ 4049486 h 4049486"/>
              <a:gd name="T10" fmla="*/ 674928 w 4253204"/>
              <a:gd name="T11" fmla="*/ 4049486 h 4049486"/>
              <a:gd name="T12" fmla="*/ 0 w 4253204"/>
              <a:gd name="T13" fmla="*/ 3374558 h 4049486"/>
              <a:gd name="T14" fmla="*/ 0 w 4253204"/>
              <a:gd name="T15" fmla="*/ 0 h 404948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253204"/>
              <a:gd name="T25" fmla="*/ 0 h 4049486"/>
              <a:gd name="T26" fmla="*/ 4253204 w 4253204"/>
              <a:gd name="T27" fmla="*/ 4049486 h 404948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253204" h="4049486">
                <a:moveTo>
                  <a:pt x="0" y="0"/>
                </a:moveTo>
                <a:lnTo>
                  <a:pt x="3578276" y="0"/>
                </a:lnTo>
                <a:lnTo>
                  <a:pt x="4253204" y="674928"/>
                </a:lnTo>
                <a:lnTo>
                  <a:pt x="4253204" y="4049486"/>
                </a:lnTo>
                <a:lnTo>
                  <a:pt x="4253204" y="4049486"/>
                </a:lnTo>
                <a:lnTo>
                  <a:pt x="674928" y="4049486"/>
                </a:lnTo>
                <a:lnTo>
                  <a:pt x="0" y="3374558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A8D08D"/>
              </a:gs>
              <a:gs pos="50000">
                <a:srgbClr val="E2EFD9"/>
              </a:gs>
              <a:gs pos="100000">
                <a:srgbClr val="A8D08D"/>
              </a:gs>
            </a:gsLst>
            <a:lin ang="18900000" scaled="1"/>
          </a:gradFill>
          <a:ln w="12700">
            <a:solidFill>
              <a:srgbClr val="A8D08D"/>
            </a:solidFill>
            <a:miter lim="800000"/>
            <a:headEnd/>
            <a:tailEnd/>
          </a:ln>
          <a:effectLst>
            <a:outerShdw dist="28398" dir="3806097" algn="ctr" rotWithShape="0">
              <a:srgbClr val="375623">
                <a:alpha val="5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Jokerman" pitchFamily="82" charset="0"/>
                <a:cs typeface="Arial" pitchFamily="34" charset="0"/>
              </a:rPr>
              <a:t>Hola: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rgbClr val="B2A1C7"/>
              </a:solidFill>
              <a:effectLst/>
              <a:latin typeface="Jokerman" pitchFamily="82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Jokerman" pitchFamily="82" charset="0"/>
                <a:cs typeface="Arial" pitchFamily="34" charset="0"/>
              </a:rPr>
              <a:t>Nosotras somos la Mini-Empresa “Cuchara &amp; crochet” del 3er año de bachillerato con énfasis en química y biología de la Unidad Educativa Tulcán en nuestra querida ciudad de Tulcán provincia Carchi, ecuador  en nuestra gama de productos nosotras realizamos aretes en mazapán de diferentes estilos y formas, en nuestra línea de alimentos realizamos deliciosos tacos mexicanos.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1073929"/>
            <a:ext cx="9144000" cy="452431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hiller" pitchFamily="82" charset="0"/>
                <a:ea typeface="Calibri" pitchFamily="34" charset="0"/>
                <a:cs typeface="Times New Roman" pitchFamily="18" charset="0"/>
              </a:rPr>
              <a:t>OBJETIVO GENERAL</a:t>
            </a:r>
            <a:endParaRPr kumimoji="0" lang="es-E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hiller" pitchFamily="82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hiller" pitchFamily="82" charset="0"/>
                <a:ea typeface="Calibri" pitchFamily="34" charset="0"/>
                <a:cs typeface="Times New Roman" pitchFamily="18" charset="0"/>
              </a:rPr>
              <a:t>Producir y comercializar exquisitos platos mexicanos y una amplia gama de aretes elaborados con distintos materiales. Logrando captar la atenci</a:t>
            </a:r>
            <a:r>
              <a:rPr lang="es-EC" sz="3200" dirty="0">
                <a:latin typeface="Chiller" pitchFamily="82" charset="0"/>
                <a:ea typeface="Calibri" pitchFamily="34" charset="0"/>
                <a:cs typeface="Times New Roman" pitchFamily="18" charset="0"/>
              </a:rPr>
              <a:t>ó</a:t>
            </a:r>
            <a:r>
              <a:rPr kumimoji="0" lang="es-EC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hiller" pitchFamily="82" charset="0"/>
                <a:ea typeface="Calibri" pitchFamily="34" charset="0"/>
                <a:cs typeface="Times New Roman" pitchFamily="18" charset="0"/>
              </a:rPr>
              <a:t>n del cliente con productos diferentes; Con una imagen singular, la cual lleve un sello de distinción y compromiso para con la salud y estilo  de nuestros clientes, con ingredientes de alto contenido nutricional  y materiales de última tendencia y calidad los cuales conllevaran al cumplimiento de nuestro objetivo. Logrando de esta manera satisfacer las necesidades y paladares de los mismos. Ya que un cliente satisfecho vuelve y recomienda.  </a:t>
            </a:r>
            <a:endParaRPr kumimoji="0" lang="es-EC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hiller" pitchFamily="82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https://encrypted-tbn0.gstatic.com/images?q=tbn:ANd9GcQsEdfYSwR4vkksy5Y9i8JdsUOFsmzYMSa21_VUWoci5-R8t1UY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410" name="Elipse 2"/>
          <p:cNvSpPr>
            <a:spLocks noChangeArrowheads="1"/>
          </p:cNvSpPr>
          <p:nvPr/>
        </p:nvSpPr>
        <p:spPr bwMode="auto">
          <a:xfrm>
            <a:off x="1259632" y="692696"/>
            <a:ext cx="6480720" cy="5256584"/>
          </a:xfrm>
          <a:prstGeom prst="ellipse">
            <a:avLst/>
          </a:prstGeom>
          <a:solidFill>
            <a:srgbClr val="CCFFCC"/>
          </a:solidFill>
          <a:ln w="6350">
            <a:solidFill>
              <a:srgbClr val="5B9BD5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Visión.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Ser una mini empresa líder en el mercado local, ofreciendo productos de primera calidad. Para nuestros clientes, identificarnos por un trabajo de excelencia, el cual conlleve a una satisfacción de las necesidades del cliente y a levantar en nivel de ventas de la mini empresa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http://previews.123rf.com/images/kiyanochka/kiyanochka1208/kiyanochka120800016/14701068-vector-illustration-of-pastel-flowers-on-white-background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8434" name="Elipse 4"/>
          <p:cNvSpPr>
            <a:spLocks noChangeArrowheads="1"/>
          </p:cNvSpPr>
          <p:nvPr/>
        </p:nvSpPr>
        <p:spPr bwMode="auto">
          <a:xfrm>
            <a:off x="1331640" y="692696"/>
            <a:ext cx="6408712" cy="5184576"/>
          </a:xfrm>
          <a:prstGeom prst="ellipse">
            <a:avLst/>
          </a:prstGeom>
          <a:solidFill>
            <a:srgbClr val="99CCFF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Misión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Obtener reconocimiento por parte de todos nuestros clientes, por medio del amor y pasión, en la elaboración de los productos que ofrecemos, promoviendo un crecimiento personal de nuestras socias, así como también un conocimiento aplicable a nuestro diario vivir. </a:t>
            </a: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http://www.felizscrap.es/WebRoot/acens/Shops/felizscrap_es/MediaGallery/Imagenes_Categorias/Papel_Estampado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l="1698" t="2207" r="2207" b="2377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  <p:sp>
        <p:nvSpPr>
          <p:cNvPr id="19458" name="5 Cuadro de texto"/>
          <p:cNvSpPr>
            <a:spLocks noChangeArrowheads="1"/>
          </p:cNvSpPr>
          <p:nvPr/>
        </p:nvSpPr>
        <p:spPr bwMode="auto">
          <a:xfrm>
            <a:off x="1259632" y="260648"/>
            <a:ext cx="6552728" cy="792088"/>
          </a:xfrm>
          <a:prstGeom prst="ellipse">
            <a:avLst/>
          </a:prstGeom>
          <a:solidFill>
            <a:srgbClr val="FFCCFF"/>
          </a:solidFill>
          <a:ln w="6350">
            <a:solidFill>
              <a:srgbClr val="FFCC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Jokerman" pitchFamily="82" charset="0"/>
                <a:cs typeface="Arial" pitchFamily="34" charset="0"/>
              </a:rPr>
              <a:t>LA MINI EMPRESA CUCHARA &amp; CROCHET TE OFRECE</a:t>
            </a:r>
            <a:r>
              <a:rPr kumimoji="0" lang="es-E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Jokerman" pitchFamily="82" charset="0"/>
                <a:cs typeface="Arial" pitchFamily="34" charset="0"/>
              </a:rPr>
              <a:t>:</a:t>
            </a: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59" name="6 Cuadro de texto"/>
          <p:cNvSpPr>
            <a:spLocks/>
          </p:cNvSpPr>
          <p:nvPr/>
        </p:nvSpPr>
        <p:spPr bwMode="auto">
          <a:xfrm>
            <a:off x="611560" y="1628800"/>
            <a:ext cx="7416824" cy="5229200"/>
          </a:xfrm>
          <a:custGeom>
            <a:avLst/>
            <a:gdLst>
              <a:gd name="T0" fmla="*/ 0 w 5286375"/>
              <a:gd name="T1" fmla="*/ 2190750 h 4381500"/>
              <a:gd name="T2" fmla="*/ 2643188 w 5286375"/>
              <a:gd name="T3" fmla="*/ 0 h 4381500"/>
              <a:gd name="T4" fmla="*/ 5286375 w 5286375"/>
              <a:gd name="T5" fmla="*/ 0 h 4381500"/>
              <a:gd name="T6" fmla="*/ 5286375 w 5286375"/>
              <a:gd name="T7" fmla="*/ 2190750 h 4381500"/>
              <a:gd name="T8" fmla="*/ 2643187 w 5286375"/>
              <a:gd name="T9" fmla="*/ 4381500 h 4381500"/>
              <a:gd name="T10" fmla="*/ -1 w 5286375"/>
              <a:gd name="T11" fmla="*/ 2190750 h 4381500"/>
              <a:gd name="T12" fmla="*/ 0 w 5286375"/>
              <a:gd name="T13" fmla="*/ 2190750 h 43815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286375"/>
              <a:gd name="T22" fmla="*/ 0 h 4381500"/>
              <a:gd name="T23" fmla="*/ 5286375 w 5286375"/>
              <a:gd name="T24" fmla="*/ 4381500 h 43815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286375" h="4381500">
                <a:moveTo>
                  <a:pt x="0" y="2190750"/>
                </a:moveTo>
                <a:cubicBezTo>
                  <a:pt x="0" y="980832"/>
                  <a:pt x="1183396" y="0"/>
                  <a:pt x="2643188" y="0"/>
                </a:cubicBezTo>
                <a:lnTo>
                  <a:pt x="5286375" y="0"/>
                </a:lnTo>
                <a:lnTo>
                  <a:pt x="5286375" y="2190750"/>
                </a:lnTo>
                <a:cubicBezTo>
                  <a:pt x="5286375" y="3400668"/>
                  <a:pt x="4102979" y="4381500"/>
                  <a:pt x="2643187" y="4381500"/>
                </a:cubicBezTo>
                <a:cubicBezTo>
                  <a:pt x="1183395" y="4381500"/>
                  <a:pt x="-1" y="3400668"/>
                  <a:pt x="-1" y="2190750"/>
                </a:cubicBezTo>
                <a:lnTo>
                  <a:pt x="0" y="2190750"/>
                </a:lnTo>
                <a:close/>
              </a:path>
            </a:pathLst>
          </a:custGeom>
          <a:solidFill>
            <a:srgbClr val="FFCCFF"/>
          </a:solidFill>
          <a:ln w="6350">
            <a:solidFill>
              <a:srgbClr val="FFCC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s-E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s-E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60" name="8 Cuadro de texto"/>
          <p:cNvSpPr txBox="1">
            <a:spLocks noChangeArrowheads="1"/>
          </p:cNvSpPr>
          <p:nvPr/>
        </p:nvSpPr>
        <p:spPr bwMode="auto">
          <a:xfrm>
            <a:off x="4788025" y="2636912"/>
            <a:ext cx="2232248" cy="2232248"/>
          </a:xfrm>
          <a:prstGeom prst="rect">
            <a:avLst/>
          </a:prstGeom>
          <a:solidFill>
            <a:srgbClr val="FFCCFF"/>
          </a:solidFill>
          <a:ln w="6350">
            <a:solidFill>
              <a:srgbClr val="FFCC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erlin Sans FB" pitchFamily="34" charset="0"/>
                <a:cs typeface="Arial" pitchFamily="34" charset="0"/>
              </a:rPr>
              <a:t>Aretes “Angry Birds”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erlin Sans FB" pitchFamily="34" charset="0"/>
                <a:cs typeface="Arial" pitchFamily="34" charset="0"/>
              </a:rPr>
              <a:t>Código: C135BE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erlin Sans FB" pitchFamily="34" charset="0"/>
                <a:cs typeface="Arial" pitchFamily="34" charset="0"/>
              </a:rPr>
              <a:t>Precio: 0.75 ctvs.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erlin Sans FB" pitchFamily="34" charset="0"/>
                <a:cs typeface="Arial" pitchFamily="34" charset="0"/>
              </a:rPr>
              <a:t>Diseñados con mazapán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erlin Sans FB" pitchFamily="34" charset="0"/>
                <a:cs typeface="Arial" pitchFamily="34" charset="0"/>
              </a:rPr>
              <a:t>¡Pensamos en ti!</a:t>
            </a:r>
            <a:endParaRPr kumimoji="0" lang="es-E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5 Imagen"/>
          <p:cNvPicPr/>
          <p:nvPr/>
        </p:nvPicPr>
        <p:blipFill rotWithShape="1">
          <a:blip r:embed="rId3" cstate="print">
            <a:lum contrast="40000"/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l="2041" t="26471" r="4762" b="6372"/>
          <a:stretch/>
        </p:blipFill>
        <p:spPr bwMode="auto">
          <a:xfrm>
            <a:off x="1763688" y="2708920"/>
            <a:ext cx="2736304" cy="2520280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53640926-AAD7-44D8-BBD7-CCE9431645EC}">
              <a14:shadowObscured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D:\papel-con-corazones-para-imprimir2.png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b="513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554" name="2 Redondear rectángulo de esquina diagonal"/>
          <p:cNvSpPr>
            <a:spLocks/>
          </p:cNvSpPr>
          <p:nvPr/>
        </p:nvSpPr>
        <p:spPr bwMode="auto">
          <a:xfrm>
            <a:off x="1619672" y="764704"/>
            <a:ext cx="6480720" cy="5400600"/>
          </a:xfrm>
          <a:custGeom>
            <a:avLst/>
            <a:gdLst>
              <a:gd name="T0" fmla="*/ 784643 w 3962400"/>
              <a:gd name="T1" fmla="*/ 0 h 3838575"/>
              <a:gd name="T2" fmla="*/ 3962400 w 3962400"/>
              <a:gd name="T3" fmla="*/ 0 h 3838575"/>
              <a:gd name="T4" fmla="*/ 3962400 w 3962400"/>
              <a:gd name="T5" fmla="*/ 0 h 3838575"/>
              <a:gd name="T6" fmla="*/ 3962400 w 3962400"/>
              <a:gd name="T7" fmla="*/ 3053932 h 3838575"/>
              <a:gd name="T8" fmla="*/ 3177757 w 3962400"/>
              <a:gd name="T9" fmla="*/ 3838575 h 3838575"/>
              <a:gd name="T10" fmla="*/ 0 w 3962400"/>
              <a:gd name="T11" fmla="*/ 3838575 h 3838575"/>
              <a:gd name="T12" fmla="*/ 0 w 3962400"/>
              <a:gd name="T13" fmla="*/ 3838575 h 3838575"/>
              <a:gd name="T14" fmla="*/ 0 w 3962400"/>
              <a:gd name="T15" fmla="*/ 784643 h 3838575"/>
              <a:gd name="T16" fmla="*/ 784643 w 3962400"/>
              <a:gd name="T17" fmla="*/ 0 h 383857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962400"/>
              <a:gd name="T28" fmla="*/ 0 h 3838575"/>
              <a:gd name="T29" fmla="*/ 3962400 w 3962400"/>
              <a:gd name="T30" fmla="*/ 3838575 h 383857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962400" h="3838575">
                <a:moveTo>
                  <a:pt x="784643" y="0"/>
                </a:moveTo>
                <a:lnTo>
                  <a:pt x="3962400" y="0"/>
                </a:lnTo>
                <a:lnTo>
                  <a:pt x="3962400" y="3053932"/>
                </a:lnTo>
                <a:cubicBezTo>
                  <a:pt x="3962400" y="3487278"/>
                  <a:pt x="3611103" y="3838575"/>
                  <a:pt x="3177757" y="3838575"/>
                </a:cubicBezTo>
                <a:lnTo>
                  <a:pt x="0" y="3838575"/>
                </a:lnTo>
                <a:lnTo>
                  <a:pt x="0" y="784643"/>
                </a:lnTo>
                <a:cubicBezTo>
                  <a:pt x="0" y="351297"/>
                  <a:pt x="351297" y="0"/>
                  <a:pt x="784643" y="0"/>
                </a:cubicBezTo>
                <a:close/>
              </a:path>
            </a:pathLst>
          </a:custGeom>
          <a:gradFill rotWithShape="1">
            <a:gsLst>
              <a:gs pos="0">
                <a:srgbClr val="FFA2A1"/>
              </a:gs>
              <a:gs pos="35001">
                <a:srgbClr val="FFBEBD"/>
              </a:gs>
              <a:gs pos="100000">
                <a:srgbClr val="FFE5E5"/>
              </a:gs>
            </a:gsLst>
            <a:lin ang="16200000" scaled="1"/>
          </a:gradFill>
          <a:ln w="9525">
            <a:solidFill>
              <a:srgbClr val="BC4542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s-ES" sz="1100" b="0" i="0" u="none" strike="noStrike" cap="none" normalizeH="0" baseline="0" noProof="1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S" sz="20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Bodoni MT Black" pitchFamily="18" charset="0"/>
                <a:cs typeface="Arial" pitchFamily="34" charset="0"/>
              </a:rPr>
              <a:t>                                   Aretes “Banana na na”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S" sz="20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Bodoni MT Black" pitchFamily="18" charset="0"/>
                <a:cs typeface="Arial" pitchFamily="34" charset="0"/>
              </a:rPr>
              <a:t>                                     Código: C135BE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S" sz="20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Bodoni MT Black" pitchFamily="18" charset="0"/>
                <a:cs typeface="Arial" pitchFamily="34" charset="0"/>
              </a:rPr>
              <a:t>                                     Precio: 0,75 ctvs.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S" sz="20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Bodoni MT Black" pitchFamily="18" charset="0"/>
                <a:cs typeface="Arial" pitchFamily="34" charset="0"/>
              </a:rPr>
              <a:t>                                      Diseñados con masapan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S" sz="20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Bodoni MT Black" pitchFamily="18" charset="0"/>
                <a:cs typeface="Arial" pitchFamily="34" charset="0"/>
              </a:rPr>
              <a:t>                                        ¡Pensamos en ti!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3 Imagen"/>
          <p:cNvPicPr/>
          <p:nvPr/>
        </p:nvPicPr>
        <p:blipFill>
          <a:blip r:embed="rId3" cstate="print">
            <a:lum contrast="40000"/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492896"/>
            <a:ext cx="2592288" cy="30243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https://img0.etsystatic.com/034/1/6659336/il_340x270.618286018_3qb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AutoShape 2"/>
          <p:cNvSpPr>
            <a:spLocks noChangeArrowheads="1"/>
          </p:cNvSpPr>
          <p:nvPr/>
        </p:nvSpPr>
        <p:spPr bwMode="auto">
          <a:xfrm>
            <a:off x="0" y="1052736"/>
            <a:ext cx="9144000" cy="4608512"/>
          </a:xfrm>
          <a:prstGeom prst="plaque">
            <a:avLst>
              <a:gd name="adj" fmla="val 16667"/>
            </a:avLst>
          </a:prstGeom>
          <a:gradFill rotWithShape="0">
            <a:gsLst>
              <a:gs pos="0">
                <a:srgbClr val="FFCCCC"/>
              </a:gs>
              <a:gs pos="100000">
                <a:srgbClr val="FFCCCC">
                  <a:gamma/>
                  <a:tint val="20000"/>
                  <a:invGamma/>
                </a:srgbClr>
              </a:gs>
            </a:gsLst>
            <a:lin ang="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                                                          </a:t>
            </a:r>
            <a:r>
              <a:rPr kumimoji="0" lang="es-E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udy Old Style" pitchFamily="18" charset="0"/>
                <a:cs typeface="Arial" pitchFamily="34" charset="0"/>
              </a:rPr>
              <a:t>Aretes “Cámara”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udy Old Style" pitchFamily="18" charset="0"/>
                <a:cs typeface="Arial" pitchFamily="34" charset="0"/>
              </a:rPr>
              <a:t>                                                     Código: C135BE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udy Old Style" pitchFamily="18" charset="0"/>
                <a:cs typeface="Arial" pitchFamily="34" charset="0"/>
              </a:rPr>
              <a:t>                                                    Precio: 0,75 ctvs.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udy Old Style" pitchFamily="18" charset="0"/>
                <a:cs typeface="Arial" pitchFamily="34" charset="0"/>
              </a:rPr>
              <a:t>                                                    Diseñados con mazapán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udy Old Style" pitchFamily="18" charset="0"/>
                <a:cs typeface="Arial" pitchFamily="34" charset="0"/>
              </a:rPr>
              <a:t>                                                     ¡Pensamos en ti!</a:t>
            </a:r>
            <a:endParaRPr kumimoji="0" lang="es-E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3 Imagen" descr="https://scontent-a-mia.xx.fbcdn.net/hphotos-xpa1/v/t1.0-9/10394787_1493266864268931_4055720875201780744_n.jpg?oh=9a3d7670cc7cd2ad8803d3ffae1fe59e&amp;oe=552D6324"/>
          <p:cNvPicPr/>
          <p:nvPr/>
        </p:nvPicPr>
        <p:blipFill rotWithShape="1">
          <a:blip r:embed="rId3" cstate="print">
            <a:lum bright="10000" contrast="40000"/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 l="40235" r="38765" b="74118"/>
          <a:stretch/>
        </p:blipFill>
        <p:spPr bwMode="auto">
          <a:xfrm>
            <a:off x="1115616" y="1844824"/>
            <a:ext cx="2952328" cy="3312368"/>
          </a:xfrm>
          <a:prstGeom prst="roundRect">
            <a:avLst/>
          </a:prstGeom>
          <a:noFill/>
          <a:ln>
            <a:noFill/>
          </a:ln>
          <a:effectLst>
            <a:softEdge rad="63500"/>
          </a:effectLst>
          <a:extLst>
            <a:ext uri="{53640926-AAD7-44D8-BBD7-CCE9431645EC}">
              <a14:shadowObscured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/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cuchara&amp;crochet(aretes descripcion)</Template>
  <TotalTime>119</TotalTime>
  <Words>491</Words>
  <Application>Microsoft Office PowerPoint</Application>
  <PresentationFormat>Presentación en pantalla (4:3)</PresentationFormat>
  <Paragraphs>73</Paragraphs>
  <Slides>14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unidadeducativabolivar@gmail.com</dc:creator>
  <cp:lastModifiedBy>unidadeducativabolivar@gmail.com</cp:lastModifiedBy>
  <cp:revision>13</cp:revision>
  <dcterms:created xsi:type="dcterms:W3CDTF">2015-01-28T02:28:44Z</dcterms:created>
  <dcterms:modified xsi:type="dcterms:W3CDTF">2015-02-04T19:37:12Z</dcterms:modified>
</cp:coreProperties>
</file>