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2" r:id="rId4"/>
    <p:sldId id="263" r:id="rId5"/>
    <p:sldId id="257" r:id="rId6"/>
    <p:sldId id="258" r:id="rId7"/>
    <p:sldId id="267" r:id="rId8"/>
    <p:sldId id="273" r:id="rId9"/>
    <p:sldId id="259" r:id="rId10"/>
    <p:sldId id="260" r:id="rId11"/>
    <p:sldId id="261" r:id="rId12"/>
    <p:sldId id="269" r:id="rId13"/>
    <p:sldId id="270" r:id="rId14"/>
    <p:sldId id="271" r:id="rId15"/>
    <p:sldId id="264" r:id="rId16"/>
    <p:sldId id="268" r:id="rId17"/>
    <p:sldId id="265" r:id="rId18"/>
    <p:sldId id="266"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2308C6"/>
    <a:srgbClr val="0647C8"/>
    <a:srgbClr val="EF81D7"/>
    <a:srgbClr val="FE7572"/>
    <a:srgbClr val="00487E"/>
    <a:srgbClr val="830768"/>
    <a:srgbClr val="05629B"/>
    <a:srgbClr val="1AA62B"/>
    <a:srgbClr val="85B3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2" autoAdjust="0"/>
    <p:restoredTop sz="94660"/>
  </p:normalViewPr>
  <p:slideViewPr>
    <p:cSldViewPr>
      <p:cViewPr varScale="1">
        <p:scale>
          <a:sx n="88" d="100"/>
          <a:sy n="88" d="100"/>
        </p:scale>
        <p:origin x="-102" y="-4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EA63E41-5F04-4672-B3C4-0AA2E184361D}" type="datetimeFigureOut">
              <a:rPr lang="es-ES" smtClean="0"/>
              <a:pPr/>
              <a:t>26/03/2014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AA4732D-9950-4DF8-909D-51847C1170B6}" type="slidenum">
              <a:rPr lang="es-ES" smtClean="0"/>
              <a:pPr/>
              <a:t>‹Nº›</a:t>
            </a:fld>
            <a:endParaRPr lang="es-ES" dirty="0"/>
          </a:p>
        </p:txBody>
      </p:sp>
    </p:spTree>
  </p:cSld>
  <p:clrMapOvr>
    <a:masterClrMapping/>
  </p:clrMapOvr>
  <p:transition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EA63E41-5F04-4672-B3C4-0AA2E184361D}" type="datetimeFigureOut">
              <a:rPr lang="es-ES" smtClean="0"/>
              <a:pPr/>
              <a:t>26/03/2014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AA4732D-9950-4DF8-909D-51847C1170B6}" type="slidenum">
              <a:rPr lang="es-ES" smtClean="0"/>
              <a:pPr/>
              <a:t>‹Nº›</a:t>
            </a:fld>
            <a:endParaRPr lang="es-ES" dirty="0"/>
          </a:p>
        </p:txBody>
      </p:sp>
    </p:spTree>
  </p:cSld>
  <p:clrMapOvr>
    <a:masterClrMapping/>
  </p:clrMapOvr>
  <p:transition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EA63E41-5F04-4672-B3C4-0AA2E184361D}" type="datetimeFigureOut">
              <a:rPr lang="es-ES" smtClean="0"/>
              <a:pPr/>
              <a:t>26/03/2014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AA4732D-9950-4DF8-909D-51847C1170B6}" type="slidenum">
              <a:rPr lang="es-ES" smtClean="0"/>
              <a:pPr/>
              <a:t>‹Nº›</a:t>
            </a:fld>
            <a:endParaRPr lang="es-ES" dirty="0"/>
          </a:p>
        </p:txBody>
      </p:sp>
    </p:spTree>
  </p:cSld>
  <p:clrMapOvr>
    <a:masterClrMapping/>
  </p:clrMapOvr>
  <p:transition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EA63E41-5F04-4672-B3C4-0AA2E184361D}" type="datetimeFigureOut">
              <a:rPr lang="es-ES" smtClean="0"/>
              <a:pPr/>
              <a:t>26/03/2014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AA4732D-9950-4DF8-909D-51847C1170B6}" type="slidenum">
              <a:rPr lang="es-ES" smtClean="0"/>
              <a:pPr/>
              <a:t>‹Nº›</a:t>
            </a:fld>
            <a:endParaRPr lang="es-ES" dirty="0"/>
          </a:p>
        </p:txBody>
      </p:sp>
    </p:spTree>
  </p:cSld>
  <p:clrMapOvr>
    <a:masterClrMapping/>
  </p:clrMapOvr>
  <p:transition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EA63E41-5F04-4672-B3C4-0AA2E184361D}" type="datetimeFigureOut">
              <a:rPr lang="es-ES" smtClean="0"/>
              <a:pPr/>
              <a:t>26/03/2014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AA4732D-9950-4DF8-909D-51847C1170B6}" type="slidenum">
              <a:rPr lang="es-ES" smtClean="0"/>
              <a:pPr/>
              <a:t>‹Nº›</a:t>
            </a:fld>
            <a:endParaRPr lang="es-ES" dirty="0"/>
          </a:p>
        </p:txBody>
      </p:sp>
    </p:spTree>
  </p:cSld>
  <p:clrMapOvr>
    <a:masterClrMapping/>
  </p:clrMapOvr>
  <p:transition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EA63E41-5F04-4672-B3C4-0AA2E184361D}" type="datetimeFigureOut">
              <a:rPr lang="es-ES" smtClean="0"/>
              <a:pPr/>
              <a:t>26/03/2014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AA4732D-9950-4DF8-909D-51847C1170B6}" type="slidenum">
              <a:rPr lang="es-ES" smtClean="0"/>
              <a:pPr/>
              <a:t>‹Nº›</a:t>
            </a:fld>
            <a:endParaRPr lang="es-ES" dirty="0"/>
          </a:p>
        </p:txBody>
      </p:sp>
    </p:spTree>
  </p:cSld>
  <p:clrMapOvr>
    <a:masterClrMapping/>
  </p:clrMapOvr>
  <p:transition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EA63E41-5F04-4672-B3C4-0AA2E184361D}" type="datetimeFigureOut">
              <a:rPr lang="es-ES" smtClean="0"/>
              <a:pPr/>
              <a:t>26/03/2014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7AA4732D-9950-4DF8-909D-51847C1170B6}" type="slidenum">
              <a:rPr lang="es-ES" smtClean="0"/>
              <a:pPr/>
              <a:t>‹Nº›</a:t>
            </a:fld>
            <a:endParaRPr lang="es-ES" dirty="0"/>
          </a:p>
        </p:txBody>
      </p:sp>
    </p:spTree>
  </p:cSld>
  <p:clrMapOvr>
    <a:masterClrMapping/>
  </p:clrMapOvr>
  <p:transition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EA63E41-5F04-4672-B3C4-0AA2E184361D}" type="datetimeFigureOut">
              <a:rPr lang="es-ES" smtClean="0"/>
              <a:pPr/>
              <a:t>26/03/2014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7AA4732D-9950-4DF8-909D-51847C1170B6}" type="slidenum">
              <a:rPr lang="es-ES" smtClean="0"/>
              <a:pPr/>
              <a:t>‹Nº›</a:t>
            </a:fld>
            <a:endParaRPr lang="es-ES" dirty="0"/>
          </a:p>
        </p:txBody>
      </p:sp>
    </p:spTree>
  </p:cSld>
  <p:clrMapOvr>
    <a:masterClrMapping/>
  </p:clrMapOvr>
  <p:transition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EA63E41-5F04-4672-B3C4-0AA2E184361D}" type="datetimeFigureOut">
              <a:rPr lang="es-ES" smtClean="0"/>
              <a:pPr/>
              <a:t>26/03/2014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7AA4732D-9950-4DF8-909D-51847C1170B6}" type="slidenum">
              <a:rPr lang="es-ES" smtClean="0"/>
              <a:pPr/>
              <a:t>‹Nº›</a:t>
            </a:fld>
            <a:endParaRPr lang="es-ES" dirty="0"/>
          </a:p>
        </p:txBody>
      </p:sp>
    </p:spTree>
  </p:cSld>
  <p:clrMapOvr>
    <a:masterClrMapping/>
  </p:clrMapOvr>
  <p:transition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EA63E41-5F04-4672-B3C4-0AA2E184361D}" type="datetimeFigureOut">
              <a:rPr lang="es-ES" smtClean="0"/>
              <a:pPr/>
              <a:t>26/03/2014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AA4732D-9950-4DF8-909D-51847C1170B6}" type="slidenum">
              <a:rPr lang="es-ES" smtClean="0"/>
              <a:pPr/>
              <a:t>‹Nº›</a:t>
            </a:fld>
            <a:endParaRPr lang="es-ES" dirty="0"/>
          </a:p>
        </p:txBody>
      </p:sp>
    </p:spTree>
  </p:cSld>
  <p:clrMapOvr>
    <a:masterClrMapping/>
  </p:clrMapOvr>
  <p:transition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EA63E41-5F04-4672-B3C4-0AA2E184361D}" type="datetimeFigureOut">
              <a:rPr lang="es-ES" smtClean="0"/>
              <a:pPr/>
              <a:t>26/03/2014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AA4732D-9950-4DF8-909D-51847C1170B6}" type="slidenum">
              <a:rPr lang="es-ES" smtClean="0"/>
              <a:pPr/>
              <a:t>‹Nº›</a:t>
            </a:fld>
            <a:endParaRPr lang="es-ES" dirty="0"/>
          </a:p>
        </p:txBody>
      </p:sp>
    </p:spTree>
  </p:cSld>
  <p:clrMapOvr>
    <a:masterClrMapping/>
  </p:clrMapOvr>
  <p:transition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63E41-5F04-4672-B3C4-0AA2E184361D}" type="datetimeFigureOut">
              <a:rPr lang="es-ES" smtClean="0"/>
              <a:pPr/>
              <a:t>26/03/2014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4732D-9950-4DF8-909D-51847C1170B6}"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10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81D7"/>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357166"/>
            <a:ext cx="7772400" cy="1470025"/>
          </a:xfrm>
          <a:gradFill>
            <a:gsLst>
              <a:gs pos="0">
                <a:srgbClr val="5E9EFF"/>
              </a:gs>
              <a:gs pos="39999">
                <a:srgbClr val="85C2FF"/>
              </a:gs>
              <a:gs pos="70000">
                <a:srgbClr val="C4D6EB"/>
              </a:gs>
              <a:gs pos="100000">
                <a:srgbClr val="FFEBFA"/>
              </a:gs>
            </a:gsLst>
            <a:lin ang="16200000" scaled="0"/>
          </a:gradFill>
        </p:spPr>
        <p:style>
          <a:lnRef idx="1">
            <a:schemeClr val="accent5"/>
          </a:lnRef>
          <a:fillRef idx="2">
            <a:schemeClr val="accent5"/>
          </a:fillRef>
          <a:effectRef idx="1">
            <a:schemeClr val="accent5"/>
          </a:effectRef>
          <a:fontRef idx="minor">
            <a:schemeClr val="dk1"/>
          </a:fontRef>
        </p:style>
        <p:txBody>
          <a:bodyPr/>
          <a:lstStyle/>
          <a:p>
            <a:r>
              <a:rPr lang="es-ES" b="1" dirty="0" smtClean="0">
                <a:solidFill>
                  <a:srgbClr val="0647C8"/>
                </a:solidFill>
              </a:rPr>
              <a:t>CATÁLOGO COMERCIAL </a:t>
            </a:r>
            <a:endParaRPr lang="es-ES" b="1" dirty="0">
              <a:solidFill>
                <a:srgbClr val="0647C8"/>
              </a:solidFill>
            </a:endParaRPr>
          </a:p>
        </p:txBody>
      </p:sp>
      <p:pic>
        <p:nvPicPr>
          <p:cNvPr id="4" name="3 Imagen" descr="_Logotipo.jpg"/>
          <p:cNvPicPr>
            <a:picLocks noChangeAspect="1"/>
          </p:cNvPicPr>
          <p:nvPr/>
        </p:nvPicPr>
        <p:blipFill>
          <a:blip r:embed="rId2"/>
          <a:stretch>
            <a:fillRect/>
          </a:stretch>
        </p:blipFill>
        <p:spPr>
          <a:xfrm>
            <a:off x="2071670" y="2500306"/>
            <a:ext cx="4806756" cy="2523547"/>
          </a:xfrm>
          <a:prstGeom prst="rect">
            <a:avLst/>
          </a:prstGeom>
        </p:spPr>
      </p:pic>
      <p:sp>
        <p:nvSpPr>
          <p:cNvPr id="6" name="5 CuadroTexto"/>
          <p:cNvSpPr txBox="1"/>
          <p:nvPr/>
        </p:nvSpPr>
        <p:spPr>
          <a:xfrm>
            <a:off x="2071670" y="5429264"/>
            <a:ext cx="5000660" cy="461665"/>
          </a:xfrm>
          <a:prstGeom prst="rect">
            <a:avLst/>
          </a:prstGeom>
          <a:noFill/>
        </p:spPr>
        <p:txBody>
          <a:bodyPr wrap="square" rtlCol="0">
            <a:spAutoFit/>
          </a:bodyPr>
          <a:lstStyle/>
          <a:p>
            <a:pPr algn="ctr"/>
            <a:r>
              <a:rPr lang="es-ES" sz="1200" b="1" dirty="0" smtClean="0">
                <a:solidFill>
                  <a:schemeClr val="tx2">
                    <a:lumMod val="50000"/>
                  </a:schemeClr>
                </a:solidFill>
              </a:rPr>
              <a:t>Todos nuestros precios llevan IVA incluido. Los portes no lo están y son  a cargo del comprador</a:t>
            </a:r>
            <a:endParaRPr lang="es-ES" sz="1200" b="1" dirty="0">
              <a:solidFill>
                <a:schemeClr val="tx2">
                  <a:lumMod val="50000"/>
                </a:schemeClr>
              </a:solidFill>
            </a:endParaRP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mph" presetSubtype="0" fill="hold" nodeType="afterEffect">
                                  <p:stCondLst>
                                    <p:cond delay="0"/>
                                  </p:stCondLst>
                                  <p:childTnLst>
                                    <p:animRot by="216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s-ES" dirty="0" smtClean="0"/>
              <a:t>Almendras garrapiñadas </a:t>
            </a:r>
            <a:endParaRPr lang="es-ES" dirty="0"/>
          </a:p>
        </p:txBody>
      </p:sp>
      <p:sp>
        <p:nvSpPr>
          <p:cNvPr id="4" name="3 CuadroTexto"/>
          <p:cNvSpPr txBox="1"/>
          <p:nvPr/>
        </p:nvSpPr>
        <p:spPr>
          <a:xfrm>
            <a:off x="428596" y="2000240"/>
            <a:ext cx="2571768" cy="3139321"/>
          </a:xfrm>
          <a:prstGeom prst="rect">
            <a:avLst/>
          </a:prstGeom>
          <a:noFill/>
        </p:spPr>
        <p:txBody>
          <a:bodyPr wrap="square" rtlCol="0">
            <a:spAutoFit/>
          </a:bodyPr>
          <a:lstStyle/>
          <a:p>
            <a:r>
              <a:rPr lang="es-ES" dirty="0" smtClean="0"/>
              <a:t> </a:t>
            </a:r>
          </a:p>
          <a:p>
            <a:pPr algn="just"/>
            <a:r>
              <a:rPr lang="es-ES" dirty="0" smtClean="0"/>
              <a:t>Nuestras almendras están fabricadas con los mejores frutos, y con un proceso de fabricación lento para poder disfrutar de su punto justo de tostado y de una capa de caramelo brillante que te incita a probarlas.</a:t>
            </a:r>
            <a:endParaRPr lang="es-ES" dirty="0"/>
          </a:p>
        </p:txBody>
      </p:sp>
      <p:pic>
        <p:nvPicPr>
          <p:cNvPr id="1026" name="Picture 2" descr="http://www.elturro.es/wp-content/uploads/2010/09/DSC4709-Copiar.jpg"/>
          <p:cNvPicPr>
            <a:picLocks noChangeAspect="1" noChangeArrowheads="1"/>
          </p:cNvPicPr>
          <p:nvPr/>
        </p:nvPicPr>
        <p:blipFill>
          <a:blip r:embed="rId2"/>
          <a:srcRect/>
          <a:stretch>
            <a:fillRect/>
          </a:stretch>
        </p:blipFill>
        <p:spPr bwMode="auto">
          <a:xfrm>
            <a:off x="5286380" y="1785926"/>
            <a:ext cx="2928958" cy="3143272"/>
          </a:xfrm>
          <a:prstGeom prst="rect">
            <a:avLst/>
          </a:prstGeom>
          <a:noFill/>
        </p:spPr>
      </p:pic>
      <p:sp>
        <p:nvSpPr>
          <p:cNvPr id="7" name="6 CuadroTexto"/>
          <p:cNvSpPr txBox="1"/>
          <p:nvPr/>
        </p:nvSpPr>
        <p:spPr>
          <a:xfrm>
            <a:off x="5357818" y="5357826"/>
            <a:ext cx="2857520" cy="584775"/>
          </a:xfrm>
          <a:prstGeom prst="rect">
            <a:avLst/>
          </a:prstGeom>
          <a:noFill/>
        </p:spPr>
        <p:txBody>
          <a:bodyPr wrap="square" rtlCol="0">
            <a:spAutoFit/>
          </a:bodyPr>
          <a:lstStyle/>
          <a:p>
            <a:r>
              <a:rPr lang="es-ES" sz="3200" b="1" dirty="0" smtClean="0">
                <a:solidFill>
                  <a:schemeClr val="accent6">
                    <a:lumMod val="50000"/>
                  </a:schemeClr>
                </a:solidFill>
              </a:rPr>
              <a:t>Precio:</a:t>
            </a:r>
            <a:r>
              <a:rPr lang="es-ES" sz="3200" dirty="0" smtClean="0">
                <a:solidFill>
                  <a:schemeClr val="accent6">
                    <a:lumMod val="50000"/>
                  </a:schemeClr>
                </a:solidFill>
              </a:rPr>
              <a:t> </a:t>
            </a:r>
            <a:r>
              <a:rPr lang="es-ES" sz="3200" b="1" dirty="0" smtClean="0">
                <a:solidFill>
                  <a:schemeClr val="accent6">
                    <a:lumMod val="50000"/>
                  </a:schemeClr>
                </a:solidFill>
              </a:rPr>
              <a:t> 1.41 €</a:t>
            </a:r>
            <a:endParaRPr lang="es-ES" sz="3200" b="1" dirty="0">
              <a:solidFill>
                <a:schemeClr val="accent6">
                  <a:lumMod val="50000"/>
                </a:schemeClr>
              </a:solidFill>
            </a:endParaRP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s-ES" dirty="0" smtClean="0"/>
              <a:t>Cacahuetes Garrapiñados </a:t>
            </a:r>
            <a:endParaRPr lang="es-ES" dirty="0"/>
          </a:p>
        </p:txBody>
      </p:sp>
      <p:sp>
        <p:nvSpPr>
          <p:cNvPr id="4" name="3 CuadroTexto"/>
          <p:cNvSpPr txBox="1"/>
          <p:nvPr/>
        </p:nvSpPr>
        <p:spPr>
          <a:xfrm>
            <a:off x="500034" y="2786058"/>
            <a:ext cx="3143272" cy="1477328"/>
          </a:xfrm>
          <a:prstGeom prst="rect">
            <a:avLst/>
          </a:prstGeom>
          <a:noFill/>
        </p:spPr>
        <p:txBody>
          <a:bodyPr wrap="square" rtlCol="0">
            <a:spAutoFit/>
          </a:bodyPr>
          <a:lstStyle/>
          <a:p>
            <a:pPr algn="just"/>
            <a:r>
              <a:rPr lang="es-ES" dirty="0" smtClean="0"/>
              <a:t>Los cacahuetes garrapiñados, son un producto estrella para los más jóvenes. Muy recomendable para mezclar con frutos secos salados</a:t>
            </a:r>
            <a:endParaRPr lang="es-ES" dirty="0"/>
          </a:p>
        </p:txBody>
      </p:sp>
      <p:pic>
        <p:nvPicPr>
          <p:cNvPr id="1026" name="Picture 2" descr="http://www.elturro.es/wp-content/uploads/2010/09/DSC4712-Copiar.jpg"/>
          <p:cNvPicPr>
            <a:picLocks noChangeAspect="1" noChangeArrowheads="1"/>
          </p:cNvPicPr>
          <p:nvPr/>
        </p:nvPicPr>
        <p:blipFill>
          <a:blip r:embed="rId2"/>
          <a:srcRect/>
          <a:stretch>
            <a:fillRect/>
          </a:stretch>
        </p:blipFill>
        <p:spPr bwMode="auto">
          <a:xfrm>
            <a:off x="5072066" y="2143116"/>
            <a:ext cx="2696313" cy="3070800"/>
          </a:xfrm>
          <a:prstGeom prst="rect">
            <a:avLst/>
          </a:prstGeom>
          <a:noFill/>
        </p:spPr>
      </p:pic>
      <p:sp>
        <p:nvSpPr>
          <p:cNvPr id="8" name="7 CuadroTexto"/>
          <p:cNvSpPr txBox="1"/>
          <p:nvPr/>
        </p:nvSpPr>
        <p:spPr>
          <a:xfrm>
            <a:off x="5072066" y="5429264"/>
            <a:ext cx="2857520" cy="584775"/>
          </a:xfrm>
          <a:prstGeom prst="rect">
            <a:avLst/>
          </a:prstGeom>
          <a:noFill/>
        </p:spPr>
        <p:txBody>
          <a:bodyPr wrap="square" rtlCol="0">
            <a:spAutoFit/>
          </a:bodyPr>
          <a:lstStyle/>
          <a:p>
            <a:r>
              <a:rPr lang="es-ES" sz="3200" b="1" dirty="0" smtClean="0">
                <a:solidFill>
                  <a:srgbClr val="830768"/>
                </a:solidFill>
              </a:rPr>
              <a:t>Precio:</a:t>
            </a:r>
            <a:r>
              <a:rPr lang="es-ES" sz="3200" dirty="0" smtClean="0">
                <a:solidFill>
                  <a:srgbClr val="830768"/>
                </a:solidFill>
              </a:rPr>
              <a:t> </a:t>
            </a:r>
            <a:r>
              <a:rPr lang="es-ES" sz="3200" b="1" dirty="0" smtClean="0">
                <a:solidFill>
                  <a:srgbClr val="830768"/>
                </a:solidFill>
              </a:rPr>
              <a:t> 1.30 €</a:t>
            </a:r>
            <a:endParaRPr lang="es-ES" sz="3200" b="1" dirty="0">
              <a:solidFill>
                <a:srgbClr val="830768"/>
              </a:solidFill>
            </a:endParaRP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screen">
            <a:extLst>
              <a:ext uri="{28A0092B-C50C-407E-A947-70E740481C1C}">
                <a14:useLocalDpi xmlns="" xmlns:a14="http://schemas.microsoft.com/office/drawing/2010/main"/>
              </a:ext>
            </a:extLst>
          </a:blip>
          <a:stretch>
            <a:fillRect/>
          </a:stretch>
        </p:blipFill>
        <p:spPr>
          <a:xfrm>
            <a:off x="4929190" y="2214554"/>
            <a:ext cx="3596640" cy="2968752"/>
          </a:xfrm>
        </p:spPr>
      </p:pic>
      <p:sp>
        <p:nvSpPr>
          <p:cNvPr id="5" name="4 CuadroTexto"/>
          <p:cNvSpPr txBox="1"/>
          <p:nvPr/>
        </p:nvSpPr>
        <p:spPr>
          <a:xfrm>
            <a:off x="714348" y="2357430"/>
            <a:ext cx="3168352" cy="2031325"/>
          </a:xfrm>
          <a:prstGeom prst="rect">
            <a:avLst/>
          </a:prstGeom>
          <a:noFill/>
        </p:spPr>
        <p:txBody>
          <a:bodyPr wrap="square" rtlCol="0">
            <a:spAutoFit/>
          </a:bodyPr>
          <a:lstStyle/>
          <a:p>
            <a:pPr algn="just"/>
            <a:r>
              <a:rPr lang="es-ES" b="1" dirty="0"/>
              <a:t>El Pan de </a:t>
            </a:r>
            <a:r>
              <a:rPr lang="es-ES" b="1" dirty="0" smtClean="0"/>
              <a:t>Higo tiene </a:t>
            </a:r>
            <a:r>
              <a:rPr lang="es-ES" b="1" dirty="0"/>
              <a:t>un sabor muy murciano y recuerda a los olores de nuestra tierra.</a:t>
            </a:r>
          </a:p>
          <a:p>
            <a:pPr algn="just"/>
            <a:r>
              <a:rPr lang="es-ES" b="1" dirty="0"/>
              <a:t>Para su elaboración, además de higos y almendras, se utiliza </a:t>
            </a:r>
            <a:r>
              <a:rPr lang="es-ES" b="1" dirty="0" smtClean="0"/>
              <a:t>canela</a:t>
            </a:r>
            <a:r>
              <a:rPr lang="es-ES" b="1" dirty="0"/>
              <a:t>, harina y anís en grano.</a:t>
            </a:r>
          </a:p>
          <a:p>
            <a:pPr algn="just"/>
            <a:endParaRPr lang="es-ES" dirty="0" smtClean="0"/>
          </a:p>
        </p:txBody>
      </p:sp>
      <p:sp>
        <p:nvSpPr>
          <p:cNvPr id="6" name="5 Rectángulo"/>
          <p:cNvSpPr/>
          <p:nvPr/>
        </p:nvSpPr>
        <p:spPr>
          <a:xfrm>
            <a:off x="5357818" y="5429264"/>
            <a:ext cx="2483565" cy="584775"/>
          </a:xfrm>
          <a:prstGeom prst="rect">
            <a:avLst/>
          </a:prstGeom>
        </p:spPr>
        <p:txBody>
          <a:bodyPr wrap="none">
            <a:spAutoFit/>
          </a:bodyPr>
          <a:lstStyle/>
          <a:p>
            <a:pPr algn="just"/>
            <a:r>
              <a:rPr lang="es-ES" sz="3200" b="1" dirty="0" smtClean="0">
                <a:solidFill>
                  <a:srgbClr val="0070C0"/>
                </a:solidFill>
              </a:rPr>
              <a:t>Precio: 2,51 €</a:t>
            </a:r>
            <a:endParaRPr lang="es-ES" sz="3200" b="1" dirty="0">
              <a:solidFill>
                <a:srgbClr val="0070C0"/>
              </a:solidFill>
            </a:endParaRPr>
          </a:p>
        </p:txBody>
      </p:sp>
      <p:sp>
        <p:nvSpPr>
          <p:cNvPr id="8" name="1 Título"/>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s-ES" dirty="0" smtClean="0"/>
              <a:t>Pan de Higo</a:t>
            </a:r>
            <a:endParaRPr lang="es-ES" dirty="0"/>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5"/>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txBody>
          <a:bodyPr/>
          <a:lstStyle/>
          <a:p>
            <a:r>
              <a:rPr lang="es-ES" dirty="0" smtClean="0"/>
              <a:t>Arrope y Calabazate</a:t>
            </a:r>
            <a:endParaRPr lang="es-ES" dirty="0"/>
          </a:p>
        </p:txBody>
      </p:sp>
      <p:pic>
        <p:nvPicPr>
          <p:cNvPr id="4" name="3 Marcador de contenido"/>
          <p:cNvPicPr>
            <a:picLocks noGrp="1" noChangeAspect="1"/>
          </p:cNvPicPr>
          <p:nvPr>
            <p:ph idx="1"/>
          </p:nvPr>
        </p:nvPicPr>
        <p:blipFill>
          <a:blip r:embed="rId2" cstate="email">
            <a:extLst>
              <a:ext uri="{28A0092B-C50C-407E-A947-70E740481C1C}">
                <a14:useLocalDpi xmlns="" xmlns:a14="http://schemas.microsoft.com/office/drawing/2010/main"/>
              </a:ext>
            </a:extLst>
          </a:blip>
          <a:stretch>
            <a:fillRect/>
          </a:stretch>
        </p:blipFill>
        <p:spPr>
          <a:xfrm>
            <a:off x="5214942" y="2500306"/>
            <a:ext cx="2543530" cy="2743583"/>
          </a:xfrm>
        </p:spPr>
      </p:pic>
      <p:sp>
        <p:nvSpPr>
          <p:cNvPr id="5" name="4 CuadroTexto"/>
          <p:cNvSpPr txBox="1"/>
          <p:nvPr/>
        </p:nvSpPr>
        <p:spPr>
          <a:xfrm>
            <a:off x="857224" y="2214554"/>
            <a:ext cx="3168352" cy="2862322"/>
          </a:xfrm>
          <a:prstGeom prst="rect">
            <a:avLst/>
          </a:prstGeom>
          <a:noFill/>
        </p:spPr>
        <p:txBody>
          <a:bodyPr wrap="square" rtlCol="0">
            <a:spAutoFit/>
          </a:bodyPr>
          <a:lstStyle/>
          <a:p>
            <a:r>
              <a:rPr lang="es-ES" b="1" dirty="0" smtClean="0"/>
              <a:t>Un dulce típico de la Región de Murcia que en los últimos tiempos se está</a:t>
            </a:r>
            <a:r>
              <a:rPr lang="es-ES" dirty="0"/>
              <a:t> </a:t>
            </a:r>
            <a:r>
              <a:rPr lang="es-ES" b="1" dirty="0" smtClean="0"/>
              <a:t>ganando </a:t>
            </a:r>
            <a:r>
              <a:rPr lang="es-ES" b="1" dirty="0"/>
              <a:t>un hueco dentro de las cocinas </a:t>
            </a:r>
            <a:r>
              <a:rPr lang="es-ES" b="1" dirty="0" smtClean="0"/>
              <a:t>de </a:t>
            </a:r>
            <a:r>
              <a:rPr lang="es-ES" b="1" dirty="0"/>
              <a:t>muchos restaurantes, está siendo utilizado para entrantes; con quesos o patés, y para postres con frutas o helados</a:t>
            </a:r>
            <a:r>
              <a:rPr lang="es-ES" b="1" dirty="0" smtClean="0"/>
              <a:t> </a:t>
            </a:r>
            <a:endParaRPr lang="es-ES" b="1" dirty="0"/>
          </a:p>
          <a:p>
            <a:pPr algn="just"/>
            <a:endParaRPr lang="es-ES" dirty="0" smtClean="0"/>
          </a:p>
        </p:txBody>
      </p:sp>
      <p:sp>
        <p:nvSpPr>
          <p:cNvPr id="6" name="5 Rectángulo"/>
          <p:cNvSpPr/>
          <p:nvPr/>
        </p:nvSpPr>
        <p:spPr>
          <a:xfrm>
            <a:off x="5286380" y="5500702"/>
            <a:ext cx="2483565" cy="584775"/>
          </a:xfrm>
          <a:prstGeom prst="rect">
            <a:avLst/>
          </a:prstGeom>
        </p:spPr>
        <p:txBody>
          <a:bodyPr wrap="none">
            <a:spAutoFit/>
          </a:bodyPr>
          <a:lstStyle/>
          <a:p>
            <a:pPr algn="just"/>
            <a:r>
              <a:rPr lang="es-ES" sz="3200" b="1" dirty="0" smtClean="0">
                <a:solidFill>
                  <a:srgbClr val="0070C0"/>
                </a:solidFill>
              </a:rPr>
              <a:t>Precio: 2,72 €</a:t>
            </a:r>
            <a:endParaRPr lang="es-ES" sz="3200" b="1" dirty="0">
              <a:solidFill>
                <a:srgbClr val="0070C0"/>
              </a:solidFill>
            </a:endParaRP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5"/>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16200000" scaled="0"/>
        </a:grad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Autofit/>
          </a:bodyPr>
          <a:lstStyle/>
          <a:p>
            <a:r>
              <a:rPr lang="es-ES" sz="2400" b="1" dirty="0" smtClean="0"/>
              <a:t>Los siguientes productos están elaborados por la Asociación  “Tocaos del Ala” de Cieza, que tiene como objetivo prioritario mejorar la calidad de vida del discapacitado físico, conseguir la plena integración social y su normalización en la sociedad. A través de BuyGood hemos querido colaborar con ellos donándoles el 20% de nuestros beneficios y ayudándoles a comercializar sus productos, fruto del trabajo en sus talleres.</a:t>
            </a:r>
            <a:br>
              <a:rPr lang="es-ES" sz="2400" b="1" dirty="0" smtClean="0"/>
            </a:br>
            <a:r>
              <a:rPr lang="es-ES" sz="2400" b="1" dirty="0" smtClean="0"/>
              <a:t/>
            </a:r>
            <a:br>
              <a:rPr lang="es-ES" sz="2400" b="1" dirty="0" smtClean="0"/>
            </a:br>
            <a:r>
              <a:rPr lang="es-ES" sz="1800" b="1" dirty="0" smtClean="0"/>
              <a:t>BuyGood S.Coop.</a:t>
            </a:r>
            <a:endParaRPr lang="es-ES" sz="1800" b="1" dirty="0"/>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s-ES" dirty="0" smtClean="0">
                <a:solidFill>
                  <a:schemeClr val="accent4">
                    <a:lumMod val="50000"/>
                  </a:schemeClr>
                </a:solidFill>
              </a:rPr>
              <a:t>Pañuelos </a:t>
            </a:r>
            <a:endParaRPr lang="es-ES" dirty="0">
              <a:solidFill>
                <a:schemeClr val="accent4">
                  <a:lumMod val="50000"/>
                </a:schemeClr>
              </a:solidFill>
            </a:endParaRPr>
          </a:p>
        </p:txBody>
      </p:sp>
      <p:sp>
        <p:nvSpPr>
          <p:cNvPr id="6" name="5 CuadroTexto"/>
          <p:cNvSpPr txBox="1"/>
          <p:nvPr/>
        </p:nvSpPr>
        <p:spPr>
          <a:xfrm>
            <a:off x="428596" y="2571744"/>
            <a:ext cx="2500330" cy="1200329"/>
          </a:xfrm>
          <a:prstGeom prst="rect">
            <a:avLst/>
          </a:prstGeom>
          <a:noFill/>
        </p:spPr>
        <p:txBody>
          <a:bodyPr wrap="square" rtlCol="0">
            <a:spAutoFit/>
          </a:bodyPr>
          <a:lstStyle/>
          <a:p>
            <a:pPr algn="just"/>
            <a:r>
              <a:rPr lang="es-ES" dirty="0" smtClean="0"/>
              <a:t>Pañuelos realizados y pintados a mano de vivos colores, ideales para la primavera.</a:t>
            </a:r>
            <a:endParaRPr lang="es-ES" dirty="0"/>
          </a:p>
        </p:txBody>
      </p:sp>
      <p:pic>
        <p:nvPicPr>
          <p:cNvPr id="7" name="6 Imagen" descr="unnamed 3.jpg"/>
          <p:cNvPicPr>
            <a:picLocks noChangeAspect="1"/>
          </p:cNvPicPr>
          <p:nvPr/>
        </p:nvPicPr>
        <p:blipFill>
          <a:blip r:embed="rId2"/>
          <a:stretch>
            <a:fillRect/>
          </a:stretch>
        </p:blipFill>
        <p:spPr>
          <a:xfrm>
            <a:off x="6357949" y="2000240"/>
            <a:ext cx="2381267" cy="1785950"/>
          </a:xfrm>
          <a:prstGeom prst="rect">
            <a:avLst/>
          </a:prstGeom>
        </p:spPr>
      </p:pic>
      <p:sp>
        <p:nvSpPr>
          <p:cNvPr id="8" name="7 CuadroTexto"/>
          <p:cNvSpPr txBox="1"/>
          <p:nvPr/>
        </p:nvSpPr>
        <p:spPr>
          <a:xfrm>
            <a:off x="5072066" y="5572140"/>
            <a:ext cx="2857520" cy="584775"/>
          </a:xfrm>
          <a:prstGeom prst="rect">
            <a:avLst/>
          </a:prstGeom>
          <a:noFill/>
        </p:spPr>
        <p:txBody>
          <a:bodyPr wrap="square" rtlCol="0">
            <a:spAutoFit/>
          </a:bodyPr>
          <a:lstStyle/>
          <a:p>
            <a:r>
              <a:rPr lang="es-ES" sz="3200" b="1" dirty="0" smtClean="0">
                <a:solidFill>
                  <a:schemeClr val="accent2">
                    <a:lumMod val="75000"/>
                  </a:schemeClr>
                </a:solidFill>
              </a:rPr>
              <a:t>Precio:</a:t>
            </a:r>
            <a:r>
              <a:rPr lang="es-ES" sz="3200" dirty="0" smtClean="0">
                <a:solidFill>
                  <a:schemeClr val="accent2">
                    <a:lumMod val="75000"/>
                  </a:schemeClr>
                </a:solidFill>
              </a:rPr>
              <a:t> </a:t>
            </a:r>
            <a:r>
              <a:rPr lang="es-ES" sz="3200" b="1" dirty="0" smtClean="0">
                <a:solidFill>
                  <a:schemeClr val="accent2">
                    <a:lumMod val="75000"/>
                  </a:schemeClr>
                </a:solidFill>
              </a:rPr>
              <a:t>11 €</a:t>
            </a:r>
            <a:endParaRPr lang="es-ES" sz="3200" b="1" dirty="0">
              <a:solidFill>
                <a:schemeClr val="accent2">
                  <a:lumMod val="75000"/>
                </a:schemeClr>
              </a:solidFill>
            </a:endParaRPr>
          </a:p>
        </p:txBody>
      </p:sp>
      <p:pic>
        <p:nvPicPr>
          <p:cNvPr id="9" name="8 Imagen" descr="pañuelos.jpg"/>
          <p:cNvPicPr>
            <a:picLocks noChangeAspect="1"/>
          </p:cNvPicPr>
          <p:nvPr/>
        </p:nvPicPr>
        <p:blipFill>
          <a:blip r:embed="rId3"/>
          <a:stretch>
            <a:fillRect/>
          </a:stretch>
        </p:blipFill>
        <p:spPr>
          <a:xfrm>
            <a:off x="3714744" y="2786058"/>
            <a:ext cx="2381235" cy="1785926"/>
          </a:xfrm>
          <a:prstGeom prst="rect">
            <a:avLst/>
          </a:prstGeom>
        </p:spPr>
      </p:pic>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6"/>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9"/>
                                        </p:tgtEl>
                                        <p:attrNameLst>
                                          <p:attrName>r</p:attrName>
                                        </p:attrNameLst>
                                      </p:cBhvr>
                                    </p:animRot>
                                  </p:childTnLst>
                                </p:cTn>
                              </p:par>
                            </p:childTnLst>
                          </p:cTn>
                        </p:par>
                        <p:par>
                          <p:cTn id="14" fill="hold">
                            <p:stCondLst>
                              <p:cond delay="6000"/>
                            </p:stCondLst>
                            <p:childTnLst>
                              <p:par>
                                <p:cTn id="15" presetID="8" presetClass="emph" presetSubtype="0" fill="hold" nodeType="afterEffect">
                                  <p:stCondLst>
                                    <p:cond delay="0"/>
                                  </p:stCondLst>
                                  <p:childTnLst>
                                    <p:animRot by="21600000">
                                      <p:cBhvr>
                                        <p:cTn id="1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esto.jpg"/>
          <p:cNvPicPr>
            <a:picLocks noGrp="1" noChangeAspect="1"/>
          </p:cNvPicPr>
          <p:nvPr>
            <p:ph idx="1"/>
          </p:nvPr>
        </p:nvPicPr>
        <p:blipFill>
          <a:blip r:embed="rId2"/>
          <a:stretch>
            <a:fillRect/>
          </a:stretch>
        </p:blipFill>
        <p:spPr>
          <a:xfrm>
            <a:off x="4486257" y="2428868"/>
            <a:ext cx="3429024" cy="2571768"/>
          </a:xfrm>
        </p:spPr>
      </p:pic>
      <p:sp>
        <p:nvSpPr>
          <p:cNvPr id="5" name="4 CuadroTexto"/>
          <p:cNvSpPr txBox="1"/>
          <p:nvPr/>
        </p:nvSpPr>
        <p:spPr>
          <a:xfrm>
            <a:off x="928662" y="2643182"/>
            <a:ext cx="2357454" cy="1477328"/>
          </a:xfrm>
          <a:prstGeom prst="rect">
            <a:avLst/>
          </a:prstGeom>
          <a:noFill/>
        </p:spPr>
        <p:txBody>
          <a:bodyPr wrap="square" rtlCol="0">
            <a:spAutoFit/>
          </a:bodyPr>
          <a:lstStyle/>
          <a:p>
            <a:pPr algn="just"/>
            <a:r>
              <a:rPr lang="es-ES" dirty="0" smtClean="0"/>
              <a:t>Cestos realizados manualmente con papel y cola, cuya apariencia es similar al mimbre. </a:t>
            </a:r>
            <a:endParaRPr lang="es-ES" dirty="0"/>
          </a:p>
        </p:txBody>
      </p:sp>
      <p:sp>
        <p:nvSpPr>
          <p:cNvPr id="6" name="5 CuadroTexto"/>
          <p:cNvSpPr txBox="1"/>
          <p:nvPr/>
        </p:nvSpPr>
        <p:spPr>
          <a:xfrm>
            <a:off x="4572000" y="5429264"/>
            <a:ext cx="2857520" cy="584775"/>
          </a:xfrm>
          <a:prstGeom prst="rect">
            <a:avLst/>
          </a:prstGeom>
          <a:noFill/>
        </p:spPr>
        <p:txBody>
          <a:bodyPr wrap="square" rtlCol="0">
            <a:spAutoFit/>
          </a:bodyPr>
          <a:lstStyle/>
          <a:p>
            <a:r>
              <a:rPr lang="es-ES" sz="3200" b="1" dirty="0" smtClean="0">
                <a:solidFill>
                  <a:srgbClr val="2308C6"/>
                </a:solidFill>
              </a:rPr>
              <a:t>Precio:</a:t>
            </a:r>
            <a:r>
              <a:rPr lang="es-ES" sz="3200" dirty="0" smtClean="0">
                <a:solidFill>
                  <a:srgbClr val="2308C6"/>
                </a:solidFill>
              </a:rPr>
              <a:t> </a:t>
            </a:r>
            <a:r>
              <a:rPr lang="es-ES" sz="3200" b="1" dirty="0" smtClean="0">
                <a:solidFill>
                  <a:srgbClr val="2308C6"/>
                </a:solidFill>
              </a:rPr>
              <a:t>  10 €</a:t>
            </a:r>
            <a:endParaRPr lang="es-ES" sz="3200" b="1" dirty="0">
              <a:solidFill>
                <a:srgbClr val="2308C6"/>
              </a:solidFill>
            </a:endParaRPr>
          </a:p>
        </p:txBody>
      </p:sp>
      <p:sp>
        <p:nvSpPr>
          <p:cNvPr id="8" name="1 Título"/>
          <p:cNvSpPr>
            <a:spLocks noGrp="1"/>
          </p:cNvSpPr>
          <p:nvPr>
            <p:ph type="title"/>
          </p:nvPr>
        </p:nvSpPr>
        <p:spPr>
          <a:gradFill>
            <a:gsLst>
              <a:gs pos="0">
                <a:srgbClr val="03D4A8"/>
              </a:gs>
              <a:gs pos="25000">
                <a:srgbClr val="21D6E0"/>
              </a:gs>
              <a:gs pos="75000">
                <a:srgbClr val="0087E6"/>
              </a:gs>
              <a:gs pos="100000">
                <a:srgbClr val="005CBF"/>
              </a:gs>
            </a:gsLst>
            <a:lin ang="16200000" scaled="0"/>
          </a:gradFill>
        </p:spPr>
        <p:style>
          <a:lnRef idx="1">
            <a:schemeClr val="accent1"/>
          </a:lnRef>
          <a:fillRef idx="2">
            <a:schemeClr val="accent1"/>
          </a:fillRef>
          <a:effectRef idx="1">
            <a:schemeClr val="accent1"/>
          </a:effectRef>
          <a:fontRef idx="minor">
            <a:schemeClr val="dk1"/>
          </a:fontRef>
        </p:style>
        <p:txBody>
          <a:bodyPr/>
          <a:lstStyle/>
          <a:p>
            <a:r>
              <a:rPr lang="es-ES" dirty="0" smtClean="0"/>
              <a:t>Cestos decorativos</a:t>
            </a:r>
            <a:endParaRPr lang="es-ES" dirty="0"/>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5"/>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gradFill>
            <a:gsLst>
              <a:gs pos="0">
                <a:srgbClr val="92D050"/>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lstStyle/>
          <a:p>
            <a:r>
              <a:rPr lang="es-ES" dirty="0" smtClean="0"/>
              <a:t>Cenicero de Cristal </a:t>
            </a:r>
            <a:endParaRPr lang="es-ES" dirty="0"/>
          </a:p>
        </p:txBody>
      </p:sp>
      <p:sp>
        <p:nvSpPr>
          <p:cNvPr id="4" name="3 CuadroTexto"/>
          <p:cNvSpPr txBox="1"/>
          <p:nvPr/>
        </p:nvSpPr>
        <p:spPr>
          <a:xfrm>
            <a:off x="571472" y="2500306"/>
            <a:ext cx="2428892" cy="2031325"/>
          </a:xfrm>
          <a:prstGeom prst="rect">
            <a:avLst/>
          </a:prstGeom>
          <a:noFill/>
        </p:spPr>
        <p:txBody>
          <a:bodyPr wrap="square" rtlCol="0">
            <a:spAutoFit/>
          </a:bodyPr>
          <a:lstStyle/>
          <a:p>
            <a:pPr algn="just"/>
            <a:r>
              <a:rPr lang="es-ES" dirty="0" smtClean="0"/>
              <a:t>Bonito cenicero, fabricado con el cristal mas fino y pintado artesanalmente. Podrás adornar tu salón o cualquier parte de tu casa  con él . </a:t>
            </a:r>
            <a:endParaRPr lang="es-ES" dirty="0"/>
          </a:p>
        </p:txBody>
      </p:sp>
      <p:sp>
        <p:nvSpPr>
          <p:cNvPr id="7" name="6 CuadroTexto"/>
          <p:cNvSpPr txBox="1"/>
          <p:nvPr/>
        </p:nvSpPr>
        <p:spPr>
          <a:xfrm>
            <a:off x="5000628" y="5715016"/>
            <a:ext cx="2857520" cy="584775"/>
          </a:xfrm>
          <a:prstGeom prst="rect">
            <a:avLst/>
          </a:prstGeom>
          <a:noFill/>
        </p:spPr>
        <p:txBody>
          <a:bodyPr wrap="square" rtlCol="0">
            <a:spAutoFit/>
          </a:bodyPr>
          <a:lstStyle/>
          <a:p>
            <a:r>
              <a:rPr lang="es-ES" sz="3200" b="1" dirty="0" smtClean="0">
                <a:solidFill>
                  <a:srgbClr val="006600"/>
                </a:solidFill>
              </a:rPr>
              <a:t>Precio:</a:t>
            </a:r>
            <a:r>
              <a:rPr lang="es-ES" sz="3200" dirty="0" smtClean="0">
                <a:solidFill>
                  <a:srgbClr val="006600"/>
                </a:solidFill>
              </a:rPr>
              <a:t> </a:t>
            </a:r>
            <a:r>
              <a:rPr lang="es-ES" sz="3200" b="1" dirty="0" smtClean="0">
                <a:solidFill>
                  <a:srgbClr val="006600"/>
                </a:solidFill>
              </a:rPr>
              <a:t> 4 €</a:t>
            </a:r>
            <a:endParaRPr lang="es-ES" sz="3200" b="1" dirty="0">
              <a:solidFill>
                <a:srgbClr val="006600"/>
              </a:solidFill>
            </a:endParaRPr>
          </a:p>
        </p:txBody>
      </p:sp>
      <p:pic>
        <p:nvPicPr>
          <p:cNvPr id="8" name="7 Imagen" descr="cenicero.jpg"/>
          <p:cNvPicPr>
            <a:picLocks noChangeAspect="1"/>
          </p:cNvPicPr>
          <p:nvPr/>
        </p:nvPicPr>
        <p:blipFill>
          <a:blip r:embed="rId2"/>
          <a:stretch>
            <a:fillRect/>
          </a:stretch>
        </p:blipFill>
        <p:spPr>
          <a:xfrm>
            <a:off x="4286248" y="2071678"/>
            <a:ext cx="4286280" cy="3214710"/>
          </a:xfrm>
          <a:prstGeom prst="rect">
            <a:avLst/>
          </a:prstGeom>
        </p:spPr>
      </p:pic>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s-ES" dirty="0" smtClean="0"/>
              <a:t>Cuadros </a:t>
            </a:r>
            <a:endParaRPr lang="es-ES" dirty="0"/>
          </a:p>
        </p:txBody>
      </p:sp>
      <p:sp>
        <p:nvSpPr>
          <p:cNvPr id="5" name="4 CuadroTexto"/>
          <p:cNvSpPr txBox="1"/>
          <p:nvPr/>
        </p:nvSpPr>
        <p:spPr>
          <a:xfrm>
            <a:off x="642910" y="2500306"/>
            <a:ext cx="2143140" cy="1477328"/>
          </a:xfrm>
          <a:prstGeom prst="rect">
            <a:avLst/>
          </a:prstGeom>
          <a:noFill/>
        </p:spPr>
        <p:txBody>
          <a:bodyPr wrap="square" rtlCol="0">
            <a:spAutoFit/>
          </a:bodyPr>
          <a:lstStyle/>
          <a:p>
            <a:pPr algn="just"/>
            <a:r>
              <a:rPr lang="es-ES" dirty="0" smtClean="0"/>
              <a:t>Cuadros pintados a mano en los talleres de pintura por miembros de la asociación.</a:t>
            </a:r>
            <a:endParaRPr lang="es-ES" dirty="0"/>
          </a:p>
        </p:txBody>
      </p:sp>
      <p:pic>
        <p:nvPicPr>
          <p:cNvPr id="6" name="5 Imagen" descr="unnamed 5.jpg"/>
          <p:cNvPicPr>
            <a:picLocks noChangeAspect="1"/>
          </p:cNvPicPr>
          <p:nvPr/>
        </p:nvPicPr>
        <p:blipFill>
          <a:blip r:embed="rId2"/>
          <a:stretch>
            <a:fillRect/>
          </a:stretch>
        </p:blipFill>
        <p:spPr>
          <a:xfrm>
            <a:off x="4357686" y="2000240"/>
            <a:ext cx="4094399" cy="3070800"/>
          </a:xfrm>
          <a:prstGeom prst="rect">
            <a:avLst/>
          </a:prstGeom>
        </p:spPr>
      </p:pic>
      <p:sp>
        <p:nvSpPr>
          <p:cNvPr id="7" name="6 CuadroTexto"/>
          <p:cNvSpPr txBox="1"/>
          <p:nvPr/>
        </p:nvSpPr>
        <p:spPr>
          <a:xfrm>
            <a:off x="4929190" y="5500702"/>
            <a:ext cx="2857520" cy="584775"/>
          </a:xfrm>
          <a:prstGeom prst="rect">
            <a:avLst/>
          </a:prstGeom>
          <a:noFill/>
        </p:spPr>
        <p:txBody>
          <a:bodyPr wrap="square" rtlCol="0">
            <a:spAutoFit/>
          </a:bodyPr>
          <a:lstStyle/>
          <a:p>
            <a:r>
              <a:rPr lang="es-ES" sz="3200" b="1" dirty="0" smtClean="0">
                <a:solidFill>
                  <a:srgbClr val="006600"/>
                </a:solidFill>
              </a:rPr>
              <a:t>Precio:</a:t>
            </a:r>
            <a:r>
              <a:rPr lang="es-ES" sz="3200" dirty="0" smtClean="0">
                <a:solidFill>
                  <a:srgbClr val="006600"/>
                </a:solidFill>
              </a:rPr>
              <a:t> </a:t>
            </a:r>
            <a:r>
              <a:rPr lang="es-ES" sz="3200" b="1" dirty="0" smtClean="0">
                <a:solidFill>
                  <a:srgbClr val="006600"/>
                </a:solidFill>
              </a:rPr>
              <a:t> 4 €</a:t>
            </a:r>
            <a:endParaRPr lang="es-ES" sz="3200" b="1" dirty="0">
              <a:solidFill>
                <a:srgbClr val="006600"/>
              </a:solidFill>
            </a:endParaRP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5"/>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gradFill>
            <a:gsLst>
              <a:gs pos="0">
                <a:srgbClr val="D6B19C"/>
              </a:gs>
              <a:gs pos="30000">
                <a:srgbClr val="D49E6C"/>
              </a:gs>
              <a:gs pos="70000">
                <a:srgbClr val="A65528"/>
              </a:gs>
              <a:gs pos="100000">
                <a:srgbClr val="663012"/>
              </a:gs>
            </a:gsLst>
            <a:lin ang="16200000" scaled="0"/>
          </a:gradFill>
        </p:spPr>
        <p:style>
          <a:lnRef idx="1">
            <a:schemeClr val="accent1"/>
          </a:lnRef>
          <a:fillRef idx="2">
            <a:schemeClr val="accent1"/>
          </a:fillRef>
          <a:effectRef idx="1">
            <a:schemeClr val="accent1"/>
          </a:effectRef>
          <a:fontRef idx="minor">
            <a:schemeClr val="dk1"/>
          </a:fontRef>
        </p:style>
        <p:txBody>
          <a:bodyPr/>
          <a:lstStyle/>
          <a:p>
            <a:r>
              <a:rPr lang="es-ES" dirty="0" smtClean="0"/>
              <a:t>Salchicha de pellizco </a:t>
            </a:r>
            <a:endParaRPr lang="es-ES" dirty="0"/>
          </a:p>
        </p:txBody>
      </p:sp>
      <p:sp>
        <p:nvSpPr>
          <p:cNvPr id="4" name="3 CuadroTexto"/>
          <p:cNvSpPr txBox="1"/>
          <p:nvPr/>
        </p:nvSpPr>
        <p:spPr>
          <a:xfrm>
            <a:off x="500034" y="2571744"/>
            <a:ext cx="2428892" cy="2862322"/>
          </a:xfrm>
          <a:prstGeom prst="rect">
            <a:avLst/>
          </a:prstGeom>
          <a:noFill/>
        </p:spPr>
        <p:txBody>
          <a:bodyPr wrap="square" rtlCol="0">
            <a:spAutoFit/>
          </a:bodyPr>
          <a:lstStyle/>
          <a:p>
            <a:pPr algn="just"/>
            <a:r>
              <a:rPr lang="es-ES" dirty="0" smtClean="0"/>
              <a:t>Con especias naturales de primera calidad y un sabor tradicional. En paquete de 200 gr. Al ser un embutido curado se conserva a temperatura ambiente.  Anímate a probar este producto tradicional murciano.</a:t>
            </a:r>
            <a:endParaRPr lang="es-ES" dirty="0"/>
          </a:p>
        </p:txBody>
      </p:sp>
      <p:pic>
        <p:nvPicPr>
          <p:cNvPr id="19458" name="Picture 2" descr="Salchicha de Pellizco Packs de 300 o 250 grms"/>
          <p:cNvPicPr>
            <a:picLocks noChangeAspect="1" noChangeArrowheads="1"/>
          </p:cNvPicPr>
          <p:nvPr/>
        </p:nvPicPr>
        <p:blipFill>
          <a:blip r:embed="rId2"/>
          <a:srcRect/>
          <a:stretch>
            <a:fillRect/>
          </a:stretch>
        </p:blipFill>
        <p:spPr bwMode="auto">
          <a:xfrm>
            <a:off x="4071934" y="2500306"/>
            <a:ext cx="4221067" cy="2592000"/>
          </a:xfrm>
          <a:prstGeom prst="rect">
            <a:avLst/>
          </a:prstGeom>
          <a:noFill/>
        </p:spPr>
      </p:pic>
      <p:sp>
        <p:nvSpPr>
          <p:cNvPr id="6" name="5 CuadroTexto"/>
          <p:cNvSpPr txBox="1"/>
          <p:nvPr/>
        </p:nvSpPr>
        <p:spPr>
          <a:xfrm>
            <a:off x="4714876" y="5357826"/>
            <a:ext cx="2857520" cy="584775"/>
          </a:xfrm>
          <a:prstGeom prst="rect">
            <a:avLst/>
          </a:prstGeom>
          <a:noFill/>
        </p:spPr>
        <p:txBody>
          <a:bodyPr wrap="square" rtlCol="0">
            <a:spAutoFit/>
          </a:bodyPr>
          <a:lstStyle/>
          <a:p>
            <a:r>
              <a:rPr lang="es-ES" sz="3200" b="1" dirty="0" smtClean="0">
                <a:solidFill>
                  <a:srgbClr val="C00000"/>
                </a:solidFill>
              </a:rPr>
              <a:t>Precio:</a:t>
            </a:r>
            <a:r>
              <a:rPr lang="es-ES" sz="3200" dirty="0" smtClean="0">
                <a:solidFill>
                  <a:srgbClr val="C00000"/>
                </a:solidFill>
              </a:rPr>
              <a:t> </a:t>
            </a:r>
            <a:r>
              <a:rPr lang="es-ES" sz="3200" b="1" dirty="0" smtClean="0">
                <a:solidFill>
                  <a:srgbClr val="C00000"/>
                </a:solidFill>
              </a:rPr>
              <a:t> 1.76 €</a:t>
            </a:r>
            <a:endParaRPr lang="es-ES" sz="3200" b="1" dirty="0">
              <a:solidFill>
                <a:srgbClr val="C00000"/>
              </a:solidFill>
            </a:endParaRPr>
          </a:p>
        </p:txBody>
      </p:sp>
      <p:sp>
        <p:nvSpPr>
          <p:cNvPr id="7" name="6 Rectángulo"/>
          <p:cNvSpPr/>
          <p:nvPr/>
        </p:nvSpPr>
        <p:spPr>
          <a:xfrm>
            <a:off x="500034" y="1500174"/>
            <a:ext cx="7858180" cy="646331"/>
          </a:xfrm>
          <a:prstGeom prst="rect">
            <a:avLst/>
          </a:prstGeom>
        </p:spPr>
        <p:txBody>
          <a:bodyPr wrap="square">
            <a:spAutoFit/>
          </a:bodyPr>
          <a:lstStyle/>
          <a:p>
            <a:pPr algn="just"/>
            <a:r>
              <a:rPr lang="es-ES" sz="1200" b="1" dirty="0" smtClean="0"/>
              <a:t>Embutidos Artesanos Calentejo  es una empresa de Cieza, de carácter familiar, especializada en la fabricación de todo tipo de Embutidos Artesanos y certificada por la Consejería de Comercio e Industria de la Región de Murcia como "Empresa Artesana“. </a:t>
            </a: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194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Imperial Extra</a:t>
            </a:r>
            <a:endParaRPr lang="es-ES" dirty="0"/>
          </a:p>
        </p:txBody>
      </p:sp>
      <p:pic>
        <p:nvPicPr>
          <p:cNvPr id="3074" name="Picture 2"/>
          <p:cNvPicPr>
            <a:picLocks noGrp="1" noChangeAspect="1" noChangeArrowheads="1"/>
          </p:cNvPicPr>
          <p:nvPr>
            <p:ph idx="1"/>
          </p:nvPr>
        </p:nvPicPr>
        <p:blipFill>
          <a:blip r:embed="rId2"/>
          <a:srcRect/>
          <a:stretch>
            <a:fillRect/>
          </a:stretch>
        </p:blipFill>
        <p:spPr bwMode="auto">
          <a:xfrm>
            <a:off x="4286248" y="2357430"/>
            <a:ext cx="4325968" cy="3314890"/>
          </a:xfrm>
          <a:prstGeom prst="rect">
            <a:avLst/>
          </a:prstGeom>
          <a:noFill/>
          <a:ln w="9525">
            <a:noFill/>
            <a:miter lim="800000"/>
            <a:headEnd/>
            <a:tailEnd/>
          </a:ln>
          <a:effectLst/>
        </p:spPr>
      </p:pic>
      <p:sp>
        <p:nvSpPr>
          <p:cNvPr id="5" name="1 Título"/>
          <p:cNvSpPr txBox="1">
            <a:spLocks/>
          </p:cNvSpPr>
          <p:nvPr/>
        </p:nvSpPr>
        <p:spPr>
          <a:xfrm>
            <a:off x="609600" y="427038"/>
            <a:ext cx="8229600" cy="1143000"/>
          </a:xfrm>
          <a:prstGeom prst="rect">
            <a:avLst/>
          </a:prstGeom>
          <a:gradFill rotWithShape="1">
            <a:gsLst>
              <a:gs pos="0">
                <a:srgbClr val="DDEBCF"/>
              </a:gs>
              <a:gs pos="50000">
                <a:srgbClr val="9CB86E"/>
              </a:gs>
              <a:gs pos="100000">
                <a:srgbClr val="156B13"/>
              </a:gs>
            </a:gsLst>
            <a:lin ang="16200000" scaled="0"/>
          </a:gra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noProof="0" dirty="0" smtClean="0"/>
              <a:t>Imperial Extra</a:t>
            </a:r>
            <a:r>
              <a:rPr kumimoji="0" lang="es-ES" sz="4400" b="0" i="0" u="none" strike="noStrike" kern="1200" cap="none" spc="0" normalizeH="0" baseline="0" noProof="0" dirty="0" smtClean="0">
                <a:ln>
                  <a:noFill/>
                </a:ln>
                <a:solidFill>
                  <a:schemeClr val="dk1"/>
                </a:solidFill>
                <a:effectLst/>
                <a:uLnTx/>
                <a:uFillTx/>
                <a:latin typeface="+mn-lt"/>
                <a:ea typeface="+mn-ea"/>
                <a:cs typeface="+mn-cs"/>
              </a:rPr>
              <a:t> </a:t>
            </a:r>
            <a:endParaRPr kumimoji="0" lang="es-E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5 CuadroTexto"/>
          <p:cNvSpPr txBox="1"/>
          <p:nvPr/>
        </p:nvSpPr>
        <p:spPr>
          <a:xfrm>
            <a:off x="571472" y="2857496"/>
            <a:ext cx="2643206" cy="1754326"/>
          </a:xfrm>
          <a:prstGeom prst="rect">
            <a:avLst/>
          </a:prstGeom>
          <a:noFill/>
        </p:spPr>
        <p:txBody>
          <a:bodyPr wrap="square" rtlCol="0">
            <a:spAutoFit/>
          </a:bodyPr>
          <a:lstStyle/>
          <a:p>
            <a:pPr algn="just"/>
            <a:r>
              <a:rPr lang="es-ES" dirty="0" smtClean="0"/>
              <a:t>Otro embutido tradicional murciano, que puedes disfrutar en aperitivos y meriendas. </a:t>
            </a:r>
          </a:p>
          <a:p>
            <a:pPr algn="just"/>
            <a:r>
              <a:rPr lang="es-ES" dirty="0" smtClean="0"/>
              <a:t>Elaborado artesanalmente con carnes de primera.</a:t>
            </a:r>
            <a:endParaRPr lang="es-ES" dirty="0"/>
          </a:p>
        </p:txBody>
      </p:sp>
      <p:sp>
        <p:nvSpPr>
          <p:cNvPr id="7" name="6 CuadroTexto"/>
          <p:cNvSpPr txBox="1"/>
          <p:nvPr/>
        </p:nvSpPr>
        <p:spPr>
          <a:xfrm>
            <a:off x="4929190" y="5715016"/>
            <a:ext cx="2857520" cy="584775"/>
          </a:xfrm>
          <a:prstGeom prst="rect">
            <a:avLst/>
          </a:prstGeom>
          <a:noFill/>
        </p:spPr>
        <p:txBody>
          <a:bodyPr wrap="square" rtlCol="0">
            <a:spAutoFit/>
          </a:bodyPr>
          <a:lstStyle/>
          <a:p>
            <a:r>
              <a:rPr lang="es-ES" sz="3200" b="1" dirty="0" smtClean="0">
                <a:solidFill>
                  <a:srgbClr val="006600"/>
                </a:solidFill>
              </a:rPr>
              <a:t>Precio:</a:t>
            </a:r>
            <a:r>
              <a:rPr lang="es-ES" sz="3200" dirty="0" smtClean="0">
                <a:solidFill>
                  <a:srgbClr val="006600"/>
                </a:solidFill>
              </a:rPr>
              <a:t> </a:t>
            </a:r>
            <a:r>
              <a:rPr lang="es-ES" sz="3200" b="1" dirty="0" smtClean="0">
                <a:solidFill>
                  <a:srgbClr val="006600"/>
                </a:solidFill>
              </a:rPr>
              <a:t> 1.40 €</a:t>
            </a:r>
            <a:endParaRPr lang="es-ES" sz="3200" b="1" dirty="0">
              <a:solidFill>
                <a:srgbClr val="006600"/>
              </a:solidFill>
            </a:endParaRPr>
          </a:p>
        </p:txBody>
      </p:sp>
      <p:sp>
        <p:nvSpPr>
          <p:cNvPr id="8" name="7 Rectángulo"/>
          <p:cNvSpPr/>
          <p:nvPr/>
        </p:nvSpPr>
        <p:spPr>
          <a:xfrm>
            <a:off x="714348" y="1643050"/>
            <a:ext cx="7858180" cy="646331"/>
          </a:xfrm>
          <a:prstGeom prst="rect">
            <a:avLst/>
          </a:prstGeom>
        </p:spPr>
        <p:txBody>
          <a:bodyPr wrap="square">
            <a:spAutoFit/>
          </a:bodyPr>
          <a:lstStyle/>
          <a:p>
            <a:pPr algn="just"/>
            <a:r>
              <a:rPr lang="es-ES" sz="1200" b="1" dirty="0" smtClean="0"/>
              <a:t>Embutidos Artesanos Calentejo  es una empresa de Cieza, de carácter familiar, especializada en la fabricación de todo tipo de Embutidos Artesanos y certificada por la Consejería de Comercio e Industria de la Región de Murcia como "Empresa Artesana“. </a:t>
            </a: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6"/>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s-ES" dirty="0" smtClean="0"/>
              <a:t>Altramuces </a:t>
            </a:r>
            <a:endParaRPr lang="es-ES" dirty="0"/>
          </a:p>
        </p:txBody>
      </p:sp>
      <p:pic>
        <p:nvPicPr>
          <p:cNvPr id="3" name="Picture 5" descr="28032012127"/>
          <p:cNvPicPr>
            <a:picLocks noGrp="1" noChangeAspect="1" noChangeArrowheads="1"/>
          </p:cNvPicPr>
          <p:nvPr>
            <p:ph idx="1"/>
          </p:nvPr>
        </p:nvPicPr>
        <p:blipFill>
          <a:blip r:embed="rId2" cstate="email">
            <a:lum bright="-18000" contrast="-6000"/>
            <a:extLst>
              <a:ext uri="{28A0092B-C50C-407E-A947-70E740481C1C}">
                <a14:useLocalDpi xmlns="" xmlns:a14="http://schemas.microsoft.com/office/drawing/2010/main"/>
              </a:ext>
            </a:extLst>
          </a:blip>
          <a:srcRect/>
          <a:stretch>
            <a:fillRect/>
          </a:stretch>
        </p:blipFill>
        <p:spPr bwMode="auto">
          <a:xfrm>
            <a:off x="5000627" y="2285992"/>
            <a:ext cx="2543140" cy="30708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Rectángulo"/>
          <p:cNvSpPr/>
          <p:nvPr/>
        </p:nvSpPr>
        <p:spPr>
          <a:xfrm>
            <a:off x="428596" y="2857496"/>
            <a:ext cx="2714644" cy="1200329"/>
          </a:xfrm>
          <a:prstGeom prst="rect">
            <a:avLst/>
          </a:prstGeom>
        </p:spPr>
        <p:txBody>
          <a:bodyPr wrap="square">
            <a:spAutoFit/>
          </a:bodyPr>
          <a:lstStyle/>
          <a:p>
            <a:pPr algn="just"/>
            <a:r>
              <a:rPr lang="es-ES" dirty="0" smtClean="0"/>
              <a:t>Con forma redondeada y aplanada  y de color amarillento, el altramuz, es un perfecto aperitivo.</a:t>
            </a:r>
            <a:endParaRPr lang="es-ES" dirty="0"/>
          </a:p>
        </p:txBody>
      </p:sp>
      <p:sp>
        <p:nvSpPr>
          <p:cNvPr id="5" name="4 CuadroTexto"/>
          <p:cNvSpPr txBox="1"/>
          <p:nvPr/>
        </p:nvSpPr>
        <p:spPr>
          <a:xfrm>
            <a:off x="5000628" y="5715016"/>
            <a:ext cx="2857520" cy="584775"/>
          </a:xfrm>
          <a:prstGeom prst="rect">
            <a:avLst/>
          </a:prstGeom>
          <a:noFill/>
        </p:spPr>
        <p:txBody>
          <a:bodyPr wrap="square" rtlCol="0">
            <a:spAutoFit/>
          </a:bodyPr>
          <a:lstStyle/>
          <a:p>
            <a:r>
              <a:rPr lang="es-ES" sz="3200" b="1" dirty="0" smtClean="0">
                <a:solidFill>
                  <a:srgbClr val="006600"/>
                </a:solidFill>
              </a:rPr>
              <a:t>Precio:</a:t>
            </a:r>
            <a:r>
              <a:rPr lang="es-ES" sz="3200" dirty="0" smtClean="0">
                <a:solidFill>
                  <a:srgbClr val="006600"/>
                </a:solidFill>
              </a:rPr>
              <a:t> </a:t>
            </a:r>
            <a:r>
              <a:rPr lang="es-ES" sz="3200" b="1" dirty="0" smtClean="0">
                <a:solidFill>
                  <a:srgbClr val="006600"/>
                </a:solidFill>
              </a:rPr>
              <a:t> 0.90 €</a:t>
            </a:r>
            <a:endParaRPr lang="es-ES" sz="3200" b="1" dirty="0">
              <a:solidFill>
                <a:srgbClr val="006600"/>
              </a:solidFill>
            </a:endParaRP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s-ES" dirty="0" smtClean="0">
                <a:solidFill>
                  <a:schemeClr val="accent3">
                    <a:lumMod val="75000"/>
                  </a:schemeClr>
                </a:solidFill>
              </a:rPr>
              <a:t>Aceitunas Mollar </a:t>
            </a:r>
            <a:endParaRPr lang="es-ES" dirty="0">
              <a:solidFill>
                <a:schemeClr val="accent3">
                  <a:lumMod val="75000"/>
                </a:schemeClr>
              </a:solidFill>
            </a:endParaRPr>
          </a:p>
        </p:txBody>
      </p:sp>
      <p:sp>
        <p:nvSpPr>
          <p:cNvPr id="5" name="4 Rectángulo"/>
          <p:cNvSpPr/>
          <p:nvPr/>
        </p:nvSpPr>
        <p:spPr>
          <a:xfrm>
            <a:off x="642910" y="2357430"/>
            <a:ext cx="3000396" cy="2308324"/>
          </a:xfrm>
          <a:prstGeom prst="rect">
            <a:avLst/>
          </a:prstGeom>
        </p:spPr>
        <p:txBody>
          <a:bodyPr wrap="square">
            <a:spAutoFit/>
          </a:bodyPr>
          <a:lstStyle/>
          <a:p>
            <a:pPr algn="just"/>
            <a:r>
              <a:rPr lang="es-ES" b="1" dirty="0" smtClean="0"/>
              <a:t>Elaboración artesanal de las típicas olivas Mollar de Cieza, eligiendo las mejores, de producción limitada… Es un acompañante indispensable en ensaladas o aperitivos. Sin duda un producto de toda la vida.</a:t>
            </a:r>
            <a:endParaRPr lang="es-ES" b="1" dirty="0"/>
          </a:p>
        </p:txBody>
      </p:sp>
      <p:pic>
        <p:nvPicPr>
          <p:cNvPr id="4100" name="Picture 4" descr="http://www.ciudadmarket.es/ciudadmarket/fotos/big103287505.jpg"/>
          <p:cNvPicPr>
            <a:picLocks noChangeAspect="1" noChangeArrowheads="1"/>
          </p:cNvPicPr>
          <p:nvPr/>
        </p:nvPicPr>
        <p:blipFill>
          <a:blip r:embed="rId2"/>
          <a:srcRect/>
          <a:stretch>
            <a:fillRect/>
          </a:stretch>
        </p:blipFill>
        <p:spPr bwMode="auto">
          <a:xfrm>
            <a:off x="5307289" y="1928802"/>
            <a:ext cx="2622297" cy="3071834"/>
          </a:xfrm>
          <a:prstGeom prst="rect">
            <a:avLst/>
          </a:prstGeom>
          <a:noFill/>
        </p:spPr>
      </p:pic>
      <p:sp>
        <p:nvSpPr>
          <p:cNvPr id="8" name="7 CuadroTexto"/>
          <p:cNvSpPr txBox="1"/>
          <p:nvPr/>
        </p:nvSpPr>
        <p:spPr>
          <a:xfrm>
            <a:off x="5286380" y="5214950"/>
            <a:ext cx="2857520" cy="584775"/>
          </a:xfrm>
          <a:prstGeom prst="rect">
            <a:avLst/>
          </a:prstGeom>
          <a:noFill/>
        </p:spPr>
        <p:txBody>
          <a:bodyPr wrap="square" rtlCol="0">
            <a:spAutoFit/>
          </a:bodyPr>
          <a:lstStyle/>
          <a:p>
            <a:r>
              <a:rPr lang="es-ES" sz="3200" b="1" dirty="0" smtClean="0">
                <a:solidFill>
                  <a:srgbClr val="006600"/>
                </a:solidFill>
              </a:rPr>
              <a:t>Precio:</a:t>
            </a:r>
            <a:r>
              <a:rPr lang="es-ES" sz="3200" dirty="0" smtClean="0">
                <a:solidFill>
                  <a:srgbClr val="006600"/>
                </a:solidFill>
              </a:rPr>
              <a:t> </a:t>
            </a:r>
            <a:r>
              <a:rPr lang="es-ES" sz="3200" b="1" dirty="0" smtClean="0">
                <a:solidFill>
                  <a:srgbClr val="006600"/>
                </a:solidFill>
              </a:rPr>
              <a:t>1.30 €</a:t>
            </a:r>
            <a:endParaRPr lang="es-ES" sz="3200" b="1" dirty="0">
              <a:solidFill>
                <a:srgbClr val="006600"/>
              </a:solidFill>
            </a:endParaRP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5"/>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4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s-ES" dirty="0" smtClean="0"/>
              <a:t>Mermelada de Tomate </a:t>
            </a:r>
            <a:endParaRPr lang="es-ES" dirty="0"/>
          </a:p>
        </p:txBody>
      </p:sp>
      <p:sp>
        <p:nvSpPr>
          <p:cNvPr id="4" name="3 CuadroTexto"/>
          <p:cNvSpPr txBox="1"/>
          <p:nvPr/>
        </p:nvSpPr>
        <p:spPr>
          <a:xfrm>
            <a:off x="714348" y="2786058"/>
            <a:ext cx="2643206" cy="1477328"/>
          </a:xfrm>
          <a:prstGeom prst="rect">
            <a:avLst/>
          </a:prstGeom>
          <a:noFill/>
        </p:spPr>
        <p:txBody>
          <a:bodyPr wrap="square" rtlCol="0">
            <a:spAutoFit/>
          </a:bodyPr>
          <a:lstStyle/>
          <a:p>
            <a:r>
              <a:rPr lang="es-ES" b="1" dirty="0" smtClean="0"/>
              <a:t>Ideal para tomar en tus tostadas o para completar entrantes y combinar con sabores salados.</a:t>
            </a:r>
            <a:endParaRPr lang="es-ES" b="1" dirty="0"/>
          </a:p>
        </p:txBody>
      </p:sp>
      <p:pic>
        <p:nvPicPr>
          <p:cNvPr id="1026" name="Picture 2"/>
          <p:cNvPicPr>
            <a:picLocks noGrp="1" noChangeAspect="1" noChangeArrowheads="1"/>
          </p:cNvPicPr>
          <p:nvPr>
            <p:ph idx="1"/>
          </p:nvPr>
        </p:nvPicPr>
        <p:blipFill>
          <a:blip r:embed="rId2"/>
          <a:srcRect/>
          <a:stretch>
            <a:fillRect/>
          </a:stretch>
        </p:blipFill>
        <p:spPr bwMode="auto">
          <a:xfrm>
            <a:off x="5214942" y="2143116"/>
            <a:ext cx="2753169" cy="3060000"/>
          </a:xfrm>
          <a:prstGeom prst="rect">
            <a:avLst/>
          </a:prstGeom>
          <a:noFill/>
          <a:ln w="9525">
            <a:noFill/>
            <a:miter lim="800000"/>
            <a:headEnd/>
            <a:tailEnd/>
          </a:ln>
          <a:effectLst/>
        </p:spPr>
      </p:pic>
      <p:sp>
        <p:nvSpPr>
          <p:cNvPr id="9" name="8 CuadroTexto"/>
          <p:cNvSpPr txBox="1"/>
          <p:nvPr/>
        </p:nvSpPr>
        <p:spPr>
          <a:xfrm>
            <a:off x="5000628" y="5429264"/>
            <a:ext cx="2857520" cy="584775"/>
          </a:xfrm>
          <a:prstGeom prst="rect">
            <a:avLst/>
          </a:prstGeom>
          <a:noFill/>
        </p:spPr>
        <p:txBody>
          <a:bodyPr wrap="square" rtlCol="0">
            <a:spAutoFit/>
          </a:bodyPr>
          <a:lstStyle/>
          <a:p>
            <a:r>
              <a:rPr lang="es-ES" sz="3200" b="1" dirty="0" smtClean="0">
                <a:solidFill>
                  <a:srgbClr val="C00000"/>
                </a:solidFill>
              </a:rPr>
              <a:t>Precio: 1.70 €</a:t>
            </a:r>
            <a:endParaRPr lang="es-ES" sz="3200" b="1" dirty="0">
              <a:solidFill>
                <a:srgbClr val="C00000"/>
              </a:solidFill>
            </a:endParaRP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000628" y="2143116"/>
            <a:ext cx="2911388" cy="3070800"/>
          </a:xfrm>
          <a:prstGeom prst="rect">
            <a:avLst/>
          </a:prstGeom>
          <a:noFill/>
          <a:ln w="9525">
            <a:noFill/>
            <a:miter lim="800000"/>
            <a:headEnd/>
            <a:tailEnd/>
          </a:ln>
          <a:effectLst/>
        </p:spPr>
      </p:pic>
      <p:sp>
        <p:nvSpPr>
          <p:cNvPr id="7" name="6 CuadroTexto"/>
          <p:cNvSpPr txBox="1"/>
          <p:nvPr/>
        </p:nvSpPr>
        <p:spPr>
          <a:xfrm>
            <a:off x="642910" y="2571744"/>
            <a:ext cx="3168352" cy="1938992"/>
          </a:xfrm>
          <a:prstGeom prst="rect">
            <a:avLst/>
          </a:prstGeom>
          <a:noFill/>
        </p:spPr>
        <p:txBody>
          <a:bodyPr wrap="square" rtlCol="0">
            <a:spAutoFit/>
          </a:bodyPr>
          <a:lstStyle/>
          <a:p>
            <a:r>
              <a:rPr lang="es-ES" sz="2000" b="1" dirty="0" smtClean="0"/>
              <a:t>Una de las más suaves y delicadas mermeladas hechas con un fruto típico de nuestra tierra. También puedes pedirla de fresa.</a:t>
            </a:r>
            <a:endParaRPr lang="es-ES" sz="2000" b="1" dirty="0"/>
          </a:p>
          <a:p>
            <a:endParaRPr lang="es-ES" sz="2000" dirty="0" smtClean="0"/>
          </a:p>
        </p:txBody>
      </p:sp>
      <p:sp>
        <p:nvSpPr>
          <p:cNvPr id="8" name="7 CuadroTexto"/>
          <p:cNvSpPr txBox="1"/>
          <p:nvPr/>
        </p:nvSpPr>
        <p:spPr>
          <a:xfrm>
            <a:off x="5143504" y="5500702"/>
            <a:ext cx="2857520" cy="584775"/>
          </a:xfrm>
          <a:prstGeom prst="rect">
            <a:avLst/>
          </a:prstGeom>
          <a:noFill/>
        </p:spPr>
        <p:txBody>
          <a:bodyPr wrap="square" rtlCol="0">
            <a:spAutoFit/>
          </a:bodyPr>
          <a:lstStyle/>
          <a:p>
            <a:r>
              <a:rPr lang="es-ES" sz="3200" b="1" dirty="0" smtClean="0">
                <a:solidFill>
                  <a:schemeClr val="accent6">
                    <a:lumMod val="50000"/>
                  </a:schemeClr>
                </a:solidFill>
              </a:rPr>
              <a:t>Precio:</a:t>
            </a:r>
            <a:r>
              <a:rPr lang="es-ES" sz="3200" dirty="0" smtClean="0">
                <a:solidFill>
                  <a:schemeClr val="accent6">
                    <a:lumMod val="50000"/>
                  </a:schemeClr>
                </a:solidFill>
              </a:rPr>
              <a:t> </a:t>
            </a:r>
            <a:r>
              <a:rPr lang="es-ES" sz="3200" b="1" dirty="0" smtClean="0">
                <a:solidFill>
                  <a:schemeClr val="accent6">
                    <a:lumMod val="50000"/>
                  </a:schemeClr>
                </a:solidFill>
              </a:rPr>
              <a:t>1.70 €</a:t>
            </a:r>
            <a:endParaRPr lang="es-ES" sz="3200" b="1" dirty="0">
              <a:solidFill>
                <a:schemeClr val="accent6">
                  <a:lumMod val="50000"/>
                </a:schemeClr>
              </a:solidFill>
            </a:endParaRPr>
          </a:p>
        </p:txBody>
      </p:sp>
      <p:sp>
        <p:nvSpPr>
          <p:cNvPr id="10" name="1 Título"/>
          <p:cNvSpPr>
            <a:spLocks noGrp="1"/>
          </p:cNvSpPr>
          <p:nvPr>
            <p:ph type="title"/>
          </p:nvPr>
        </p:nvSpPr>
        <p:spPr>
          <a:gradFill>
            <a:gsLst>
              <a:gs pos="0">
                <a:schemeClr val="accent6"/>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lstStyle/>
          <a:p>
            <a:r>
              <a:rPr lang="es-ES" dirty="0" smtClean="0"/>
              <a:t>Mermelada de Naranja </a:t>
            </a:r>
            <a:endParaRPr lang="es-ES" dirty="0"/>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7"/>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sabordecieza.com/imagenes/MMp.gif"/>
          <p:cNvPicPr>
            <a:picLocks noChangeAspect="1" noChangeArrowheads="1"/>
          </p:cNvPicPr>
          <p:nvPr/>
        </p:nvPicPr>
        <p:blipFill>
          <a:blip r:embed="rId2"/>
          <a:srcRect/>
          <a:stretch>
            <a:fillRect/>
          </a:stretch>
        </p:blipFill>
        <p:spPr bwMode="auto">
          <a:xfrm>
            <a:off x="5500694" y="2500306"/>
            <a:ext cx="2286016" cy="2308876"/>
          </a:xfrm>
          <a:prstGeom prst="rect">
            <a:avLst/>
          </a:prstGeom>
          <a:noFill/>
        </p:spPr>
      </p:pic>
      <p:sp>
        <p:nvSpPr>
          <p:cNvPr id="12" name="11 Marcador de contenido"/>
          <p:cNvSpPr txBox="1">
            <a:spLocks noGrp="1"/>
          </p:cNvSpPr>
          <p:nvPr>
            <p:ph idx="1"/>
          </p:nvPr>
        </p:nvSpPr>
        <p:spPr>
          <a:xfrm>
            <a:off x="714348" y="2357430"/>
            <a:ext cx="3000396" cy="4093428"/>
          </a:xfrm>
          <a:prstGeom prst="rect">
            <a:avLst/>
          </a:prstGeom>
          <a:noFill/>
        </p:spPr>
        <p:txBody>
          <a:bodyPr wrap="square" rtlCol="0">
            <a:spAutoFit/>
          </a:bodyPr>
          <a:lstStyle/>
          <a:p>
            <a:pPr marL="0" algn="just">
              <a:buNone/>
            </a:pPr>
            <a:r>
              <a:rPr lang="es-ES" sz="2000" b="1" dirty="0" smtClean="0"/>
              <a:t>Nuestra tierra es famosa por nuestros exquisitos melocotones que aquí presentamos en almíbar en formato de tarro de cristal con tres melocotones enteros.</a:t>
            </a:r>
            <a:endParaRPr lang="es-ES" sz="2000" b="1" dirty="0"/>
          </a:p>
          <a:p>
            <a:endParaRPr lang="es-ES" b="1" dirty="0"/>
          </a:p>
          <a:p>
            <a:endParaRPr lang="es-ES" dirty="0" smtClean="0"/>
          </a:p>
          <a:p>
            <a:pPr>
              <a:buNone/>
            </a:pPr>
            <a:endParaRPr lang="es-ES" sz="3600" b="1" dirty="0">
              <a:solidFill>
                <a:srgbClr val="0070C0"/>
              </a:solidFill>
            </a:endParaRPr>
          </a:p>
        </p:txBody>
      </p:sp>
      <p:sp>
        <p:nvSpPr>
          <p:cNvPr id="13" name="12 CuadroTexto"/>
          <p:cNvSpPr txBox="1"/>
          <p:nvPr/>
        </p:nvSpPr>
        <p:spPr>
          <a:xfrm>
            <a:off x="5214942" y="5143512"/>
            <a:ext cx="2857520" cy="584775"/>
          </a:xfrm>
          <a:prstGeom prst="rect">
            <a:avLst/>
          </a:prstGeom>
          <a:noFill/>
        </p:spPr>
        <p:txBody>
          <a:bodyPr wrap="square" rtlCol="0">
            <a:spAutoFit/>
          </a:bodyPr>
          <a:lstStyle/>
          <a:p>
            <a:r>
              <a:rPr lang="es-ES" sz="3200" b="1" dirty="0" smtClean="0">
                <a:solidFill>
                  <a:schemeClr val="accent6">
                    <a:lumMod val="50000"/>
                  </a:schemeClr>
                </a:solidFill>
              </a:rPr>
              <a:t>Precio:</a:t>
            </a:r>
            <a:r>
              <a:rPr lang="es-ES" sz="3200" dirty="0" smtClean="0">
                <a:solidFill>
                  <a:schemeClr val="accent6">
                    <a:lumMod val="50000"/>
                  </a:schemeClr>
                </a:solidFill>
              </a:rPr>
              <a:t> </a:t>
            </a:r>
            <a:r>
              <a:rPr lang="es-ES" sz="3200" b="1" dirty="0" smtClean="0">
                <a:solidFill>
                  <a:schemeClr val="accent6">
                    <a:lumMod val="50000"/>
                  </a:schemeClr>
                </a:solidFill>
              </a:rPr>
              <a:t> 1.60 €</a:t>
            </a:r>
            <a:endParaRPr lang="es-ES" sz="3200" b="1" dirty="0">
              <a:solidFill>
                <a:schemeClr val="accent6">
                  <a:lumMod val="50000"/>
                </a:schemeClr>
              </a:solidFill>
            </a:endParaRPr>
          </a:p>
        </p:txBody>
      </p:sp>
      <p:sp>
        <p:nvSpPr>
          <p:cNvPr id="14" name="1 Título"/>
          <p:cNvSpPr>
            <a:spLocks noGrp="1"/>
          </p:cNvSpPr>
          <p:nvPr>
            <p:ph type="title"/>
          </p:nvPr>
        </p:nvSpPr>
        <p:spPr>
          <a:xfrm>
            <a:off x="457200" y="274638"/>
            <a:ext cx="8229600" cy="1143000"/>
          </a:xfrm>
        </p:spPr>
        <p:style>
          <a:lnRef idx="1">
            <a:schemeClr val="accent6"/>
          </a:lnRef>
          <a:fillRef idx="2">
            <a:schemeClr val="accent6"/>
          </a:fillRef>
          <a:effectRef idx="1">
            <a:schemeClr val="accent6"/>
          </a:effectRef>
          <a:fontRef idx="minor">
            <a:schemeClr val="dk1"/>
          </a:fontRef>
        </p:style>
        <p:txBody>
          <a:bodyPr/>
          <a:lstStyle/>
          <a:p>
            <a:r>
              <a:rPr lang="es-ES" dirty="0" smtClean="0"/>
              <a:t>Melocotón en Almíbar </a:t>
            </a:r>
            <a:endParaRPr lang="es-ES" dirty="0"/>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12">
                                            <p:txEl>
                                              <p:pRg st="0" end="0"/>
                                            </p:txEl>
                                          </p:spTgt>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143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s-ES" dirty="0" smtClean="0"/>
              <a:t>Pipas Garrapiñadas </a:t>
            </a:r>
            <a:endParaRPr lang="es-ES" dirty="0"/>
          </a:p>
        </p:txBody>
      </p:sp>
      <p:sp>
        <p:nvSpPr>
          <p:cNvPr id="4" name="3 CuadroTexto"/>
          <p:cNvSpPr txBox="1"/>
          <p:nvPr/>
        </p:nvSpPr>
        <p:spPr>
          <a:xfrm>
            <a:off x="428596" y="2214554"/>
            <a:ext cx="3000396" cy="2862322"/>
          </a:xfrm>
          <a:prstGeom prst="rect">
            <a:avLst/>
          </a:prstGeom>
          <a:noFill/>
        </p:spPr>
        <p:txBody>
          <a:bodyPr wrap="square" rtlCol="0">
            <a:spAutoFit/>
          </a:bodyPr>
          <a:lstStyle/>
          <a:p>
            <a:pPr algn="just"/>
            <a:r>
              <a:rPr lang="es-ES" dirty="0" smtClean="0"/>
              <a:t>Las Pipas Garrapiñadas son una delicia que deja sin palabras a cuantos las prueban. Es un producto que estamos más acostumbrado a comer tostado con cascara, pero en este formato  es una agradable sorpresa para los que las prueban por primera vez.</a:t>
            </a:r>
            <a:endParaRPr lang="es-ES" dirty="0"/>
          </a:p>
        </p:txBody>
      </p:sp>
      <p:pic>
        <p:nvPicPr>
          <p:cNvPr id="2050" name="Picture 2" descr="http://www.elturro.es/wp-content/uploads/2010/09/DSC4710-Copiar.jpg"/>
          <p:cNvPicPr>
            <a:picLocks noChangeAspect="1" noChangeArrowheads="1"/>
          </p:cNvPicPr>
          <p:nvPr/>
        </p:nvPicPr>
        <p:blipFill>
          <a:blip r:embed="rId2" cstate="print"/>
          <a:srcRect/>
          <a:stretch>
            <a:fillRect/>
          </a:stretch>
        </p:blipFill>
        <p:spPr bwMode="auto">
          <a:xfrm>
            <a:off x="5500694" y="2143116"/>
            <a:ext cx="2666746" cy="3070800"/>
          </a:xfrm>
          <a:prstGeom prst="rect">
            <a:avLst/>
          </a:prstGeom>
          <a:noFill/>
        </p:spPr>
      </p:pic>
      <p:sp>
        <p:nvSpPr>
          <p:cNvPr id="7" name="6 CuadroTexto"/>
          <p:cNvSpPr txBox="1"/>
          <p:nvPr/>
        </p:nvSpPr>
        <p:spPr>
          <a:xfrm>
            <a:off x="5357818" y="5357826"/>
            <a:ext cx="2857520" cy="584775"/>
          </a:xfrm>
          <a:prstGeom prst="rect">
            <a:avLst/>
          </a:prstGeom>
          <a:noFill/>
        </p:spPr>
        <p:txBody>
          <a:bodyPr wrap="square" rtlCol="0">
            <a:spAutoFit/>
          </a:bodyPr>
          <a:lstStyle/>
          <a:p>
            <a:r>
              <a:rPr lang="es-ES" sz="3200" b="1" dirty="0" smtClean="0">
                <a:solidFill>
                  <a:srgbClr val="830768"/>
                </a:solidFill>
              </a:rPr>
              <a:t>Precio:</a:t>
            </a:r>
            <a:r>
              <a:rPr lang="es-ES" sz="3200" dirty="0" smtClean="0">
                <a:solidFill>
                  <a:srgbClr val="830768"/>
                </a:solidFill>
              </a:rPr>
              <a:t> </a:t>
            </a:r>
            <a:r>
              <a:rPr lang="es-ES" sz="3200" b="1" dirty="0" smtClean="0">
                <a:solidFill>
                  <a:srgbClr val="830768"/>
                </a:solidFill>
              </a:rPr>
              <a:t> 1.30 €</a:t>
            </a:r>
            <a:endParaRPr lang="es-ES" sz="3200" b="1" dirty="0">
              <a:solidFill>
                <a:srgbClr val="830768"/>
              </a:solidFill>
            </a:endParaRP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372</TotalTime>
  <Words>696</Words>
  <Application>Microsoft Office PowerPoint</Application>
  <PresentationFormat>Presentación en pantalla (4:3)</PresentationFormat>
  <Paragraphs>58</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CATÁLOGO COMERCIAL </vt:lpstr>
      <vt:lpstr>Salchicha de pellizco </vt:lpstr>
      <vt:lpstr>Imperial Extra</vt:lpstr>
      <vt:lpstr>Altramuces </vt:lpstr>
      <vt:lpstr>Aceitunas Mollar </vt:lpstr>
      <vt:lpstr>Mermelada de Tomate </vt:lpstr>
      <vt:lpstr>Mermelada de Naranja </vt:lpstr>
      <vt:lpstr>Melocotón en Almíbar </vt:lpstr>
      <vt:lpstr>Pipas Garrapiñadas </vt:lpstr>
      <vt:lpstr>Almendras garrapiñadas </vt:lpstr>
      <vt:lpstr>Cacahuetes Garrapiñados </vt:lpstr>
      <vt:lpstr>Pan de Higo</vt:lpstr>
      <vt:lpstr>Arrope y Calabazate</vt:lpstr>
      <vt:lpstr>Los siguientes productos están elaborados por la Asociación  “Tocaos del Ala” de Cieza, que tiene como objetivo prioritario mejorar la calidad de vida del discapacitado físico, conseguir la plena integración social y su normalización en la sociedad. A través de BuyGood hemos querido colaborar con ellos donándoles el 20% de nuestros beneficios y ayudándoles a comercializar sus productos, fruto del trabajo en sus talleres.  BuyGood S.Coop.</vt:lpstr>
      <vt:lpstr>Pañuelos </vt:lpstr>
      <vt:lpstr>Cestos decorativos</vt:lpstr>
      <vt:lpstr>Cenicero de Cristal </vt:lpstr>
      <vt:lpstr>Cuadros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Catálogo BUYGOOD</dc:title>
  <dc:creator>comercio2012</dc:creator>
  <cp:lastModifiedBy>PROFESOR</cp:lastModifiedBy>
  <cp:revision>43</cp:revision>
  <dcterms:created xsi:type="dcterms:W3CDTF">2014-02-13T10:07:17Z</dcterms:created>
  <dcterms:modified xsi:type="dcterms:W3CDTF">2014-03-26T10:25:48Z</dcterms:modified>
</cp:coreProperties>
</file>