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ms-office.activeX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7" r:id="rId3"/>
    <p:sldId id="257" r:id="rId4"/>
    <p:sldId id="268" r:id="rId5"/>
    <p:sldId id="270" r:id="rId6"/>
    <p:sldId id="269" r:id="rId7"/>
    <p:sldId id="259" r:id="rId8"/>
    <p:sldId id="261" r:id="rId9"/>
    <p:sldId id="260" r:id="rId10"/>
    <p:sldId id="263" r:id="rId11"/>
    <p:sldId id="271" r:id="rId12"/>
    <p:sldId id="294" r:id="rId13"/>
    <p:sldId id="293" r:id="rId14"/>
    <p:sldId id="295" r:id="rId15"/>
    <p:sldId id="296" r:id="rId16"/>
    <p:sldId id="265" r:id="rId17"/>
    <p:sldId id="297" r:id="rId18"/>
    <p:sldId id="282" r:id="rId19"/>
    <p:sldId id="299" r:id="rId20"/>
    <p:sldId id="300" r:id="rId21"/>
    <p:sldId id="301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37" autoAdjust="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9F0599B-EA40-4B84-BB50-99523AFCA382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1B07D6-D191-4D86-BA72-9187AA230B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EBED32-2BD3-408F-A90B-BAAAB2D6ADDE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B29A0CF-0DC8-4CBC-B57A-6ECD0B0F8A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C9B46A-1D78-467B-A08F-19A11022552B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C6AC4389-B64C-4F29-BB19-41C00F3BD7FF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262DC3-A1EA-4E14-AD25-2D1F5C1E1B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160E3-8082-4B07-ABB8-025BFF73C2A3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088E-111F-40B6-AC57-4E5EA04759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6FF4C-6345-4572-BA26-D32E9C07A92A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32ED-447B-405F-B808-F0CE98B99A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B02E2-BE7E-4F63-952A-6FE723A452BA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1026F-C41F-40DF-8F31-B3B9D71516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Triángulo isósceles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71F39-5C4C-4DD3-9F1C-CE3E8B0AAE11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4BE16-1AD0-4E7F-97AF-829A60B01A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50936-19ED-4FFF-9F62-9A7E7FF1527E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C2EE4-9DCF-4FD5-A36D-C8B70D28AB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3E40D-142B-4AE6-A2D8-DE9012F54266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8A78310F-A718-4F71-85AC-03194F78F9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905D8-1A0C-4F72-8EA9-C0B54866F07B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E05B-0640-41C7-8927-C27D33DE76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F72C3-1348-4730-822A-B68C5A10D00E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F914-7665-4464-B2C9-EF29ECA215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DCF16C12-8193-455E-A7B6-E23A674A5FD4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B3BC87CE-8088-4D0C-BDDA-8450F39170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19A529F-1DBB-4E16-840D-C61104F63965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5623E6AE-06AC-4987-9DCD-079B3C8636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054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F9971-4888-4B24-92EA-7789C446273D}" type="datetimeFigureOut">
              <a:rPr lang="es-ES"/>
              <a:pPr>
                <a:defRPr/>
              </a:pPr>
              <a:t>21/03/2014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2B501C-A9A7-4EA4-9C70-23CB5EC138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7" r:id="rId6"/>
    <p:sldLayoutId id="2147483728" r:id="rId7"/>
    <p:sldLayoutId id="2147483736" r:id="rId8"/>
    <p:sldLayoutId id="2147483737" r:id="rId9"/>
    <p:sldLayoutId id="2147483729" r:id="rId10"/>
    <p:sldLayoutId id="2147483730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AC4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AC4F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AC4F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AC4F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AC4F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AC4F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AC4F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AC4F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AC4F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BA89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hyperlink" Target="http://www.delreino.es/resources/template/imagenes_procesadas/big_329_1_chorizo-artesano-de-navarra.jpg" TargetMode="Externa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navarcoop@gmail.com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IES_Marcilla\4_IVA\alum i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928688"/>
            <a:ext cx="83581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4500570"/>
            <a:ext cx="7851648" cy="1828800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s-ES" sz="9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Navarcoop</a:t>
            </a:r>
            <a:endParaRPr lang="es-ES" sz="9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472" y="1142984"/>
            <a:ext cx="1071570" cy="71438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4000" dirty="0" smtClean="0"/>
              <a:t>4ºD</a:t>
            </a:r>
            <a:endParaRPr lang="es-ES" sz="40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88640"/>
            <a:ext cx="14287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indent="0" algn="ctr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Aceitunas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6" name="5 Imagen" descr="descarg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428868"/>
            <a:ext cx="7681002" cy="3429019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4287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Aceitunas</a:t>
            </a:r>
            <a:endParaRPr lang="es-ES" dirty="0"/>
          </a:p>
        </p:txBody>
      </p:sp>
      <p:pic>
        <p:nvPicPr>
          <p:cNvPr id="5" name="4 Imagen" descr="aceitun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000240"/>
            <a:ext cx="4095769" cy="275405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483768" y="5157192"/>
            <a:ext cx="3001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+mj-lt"/>
              </a:rPr>
              <a:t>Aceituna negra “Carretilla” medio Kg, </a:t>
            </a:r>
            <a:r>
              <a:rPr lang="es-ES" b="1" dirty="0" smtClean="0">
                <a:latin typeface="+mj-lt"/>
              </a:rPr>
              <a:t>con hueso</a:t>
            </a:r>
            <a:r>
              <a:rPr lang="es-ES" dirty="0" smtClean="0">
                <a:latin typeface="+mj-lt"/>
              </a:rPr>
              <a:t>: </a:t>
            </a:r>
            <a:r>
              <a:rPr lang="es-ES" dirty="0" smtClean="0">
                <a:latin typeface="+mj-lt"/>
              </a:rPr>
              <a:t>1’15 €</a:t>
            </a:r>
            <a:endParaRPr lang="es-ES" dirty="0"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12160" y="292893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+mj-lt"/>
              </a:rPr>
              <a:t>Aceituna negra “Carretilla” medio Kg, </a:t>
            </a:r>
            <a:r>
              <a:rPr lang="es-ES" b="1" dirty="0" smtClean="0">
                <a:latin typeface="+mj-lt"/>
              </a:rPr>
              <a:t>sin hueso</a:t>
            </a:r>
            <a:r>
              <a:rPr lang="es-ES" dirty="0" smtClean="0">
                <a:latin typeface="+mj-lt"/>
              </a:rPr>
              <a:t>: </a:t>
            </a:r>
            <a:r>
              <a:rPr lang="es-ES" dirty="0" smtClean="0">
                <a:latin typeface="+mj-lt"/>
              </a:rPr>
              <a:t>1’10 €</a:t>
            </a:r>
            <a:endParaRPr lang="es-ES" dirty="0">
              <a:latin typeface="+mj-lt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4287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3491880" y="6165304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entury Gothic" pitchFamily="34" charset="0"/>
              </a:rPr>
              <a:t>Ref</a:t>
            </a:r>
            <a:r>
              <a:rPr lang="es-ES" dirty="0" smtClean="0">
                <a:latin typeface="Century Gothic" pitchFamily="34" charset="0"/>
              </a:rPr>
              <a:t>: A01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7092280" y="4005064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entury Gothic" pitchFamily="34" charset="0"/>
              </a:rPr>
              <a:t>Ref</a:t>
            </a:r>
            <a:r>
              <a:rPr lang="es-ES" dirty="0" smtClean="0">
                <a:latin typeface="Century Gothic" pitchFamily="34" charset="0"/>
              </a:rPr>
              <a:t>: A02</a:t>
            </a:r>
            <a:endParaRPr lang="es-ES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Legumbres</a:t>
            </a:r>
            <a:endParaRPr lang="es-ES" dirty="0"/>
          </a:p>
        </p:txBody>
      </p:sp>
      <p:sp>
        <p:nvSpPr>
          <p:cNvPr id="32770" name="AutoShape 2" descr="data:image/jpeg;base64,/9j/4AAQSkZJRgABAQAAAQABAAD/2wCEAAkGBhQSERUUExQWFRUVGBoaFxgYGRUcFxoYGBccHRwdGRgaHCYfHxojGhwXHy8gIycpLCwsFx4xNTAqNSYrLCkBCQoKDgwOGg8PGi8kHyQsLCwsLCksLCwsLCwsLCwsLCwsLCwsLCwsLCwsLCwsLCwsLCwsLCwsLCwsLCwsLCwsKf/AABEIANUA7QMBIgACEQEDEQH/xAAbAAADAQEBAQEAAAAAAAAAAAAEBQYDAgABB//EAEIQAAECBAQDBQUFBwIGAwAAAAECEQADBCEFEjFBUWFxBhMigZEyobHB0RRCUuHwI2JygpKi8QczFSRDU8LSFiWy/8QAGQEAAwEBAQAAAAAAAAAAAAAAAQIDBAAF/8QAKhEAAgICAgECBgIDAQAAAAAAAQIAERIhAzFBInETMlFhgfAEwUKRoRT/2gAMAwEAAhEDEQA/ANkptC1MpMxVTIXceFQ6LG3MKSTA2H40tC0yqgMVAZV6OptCOOt+Mb4OO8rp7aJlIB65ifrGZGmMCjEOP4yaeXTylG6MwfkkgD1c+kcDtBKqJfdLAKTq/wAuEHdq8JlqnIJDqv8AwsN+sFYXhsvKLB77CAyJ+ZXMAXOJUikSn9nLPIBS2+OkYjCO9PjcJ2SklvM6mKCRIFgB5NG6qMbW6fSOVgovv3ky5Jk3U9mUrSQla5bWDKceYicxfs1NkByMyB94aeY1EfqMmis/Dh9I+FGcMpBAIYpIBtps4MMnLZ2IwLCfk1IQgczDGmxBiYJ7UdmzJOeWk5N92/KENO50gsoMoNx0j9utKBqSz8t4/QaSVLkywScqEi7AnQXdhrET2Xp8s5LkElKtNgw994t500plqSn2lDKHG6rfBz5GJcl46nL81GJcOrjPq1zsuVJSAkHUJBLPzNyW4xRpXAcyiEoym0ylB66j5xocygySw3UGc/w/WEPIAKmdiSbM+1uIJlWKgVtaWNT6aW3MYYThiQDMKbqJLcHLxpTUCUuybnUm5PUw3l0iimws0QVwp15jWXFAainFZSchNm184WYEpIlTZhUkZSSXLOw0eCe0ZKUe02azceg1+USMmqKUTZO00MOv56QwW9iUQAdyg/0+xFK5czOLGYokbgLuG94jDCe1Am18wFeaSAUyTsC4voPaPGJalXMkU83IWMxr8ACrTgbQ+wns4BhZmC8xUvODzSc3yiygAswjZiql7jc5CQkpLuB9IRVNItaSFHKl9B7Sup2HKH+G06JuUuA6XSeD39DHz7G6yDYouRv5RIgranuK9NtRqLKfs7LlSwtQDnb9bCGcmmBQMwswt5RhisxwkP15P+UNplPZk6Aa7RlxKDKSQXdRDVU6dco+n5wHMkDVVm2/XwgmtnsSBx1hXOnRbjdmG5JhudyUBRLDQQNXUoZiz7Q1o6XKlzqbxhVSwdQ/DlGnjPohqjuZYZ2oUiWJCvaFkk8HskdLCNCk76wFU4clXtB+e8TmLGdIUBLmrY7Am0LgA1gS5cOKMc9pqIKlK4i4O4I4Qd2Ll/8AKGcSCucSVXDjLYdNz5xxiqHlqfYE+gMS3YfGSUGQXDErB2IJDg9P1pFGBINTuIDE3HuOzM0xDasfj+UbUKQlg7K1Y8zAi1PMJO1oPSgEpDaXiLMa34gAEbUoYc/fB0uneFqJJ2tDanVYH16woOQ3FNeJ2mWAIxIIGsbkuW4xnUulxwJENxtvcBJmElaZgJAZrKTax5xDdsuy/dpM6QGAutHDmPpFUhZRNzgFSVJaYBq2xA3I+DxycSlTQtKJiSQLoNlMdfCbtFviFTR3GW+xJLstleWoByUKzHgczHoNIt6YOQTtYD5/rhEfhFKZc5SB7JT4fW/yispZ4YXinJpY5N9RoKRM55atFDz5Ec3hXQ1QUluFrcjBVXLmTJWWnUlKiGKlO/Njt1aAaDCcoY+GakeIagny35xiDdzmU4gCGpmsd4MRW+FiXBsx0bmIWzKdafaDPodj0MCKxMA5UeNX9oPM/SGYACTWwfpOZ2ES0GYQCNx0PXm8RmLSSHv8IsK2c11KcnXYBtgIksenggtDcJLdiWFE6hHaCSJcpDMoTEO/M3+ZHnFR/p2vvaSWlnyFSCOh+hhL2Ywg1uHZUl5kqYoJBNmIBy/SM+xtaqlVNlqdJzOnkoBiPd7o4ripAhxANnqMsMrpqa2opEKSZcogoBzOEm+XNYnK7abRZ0tR3UtapjrUUAPc3KtL8j7oheyy/tFfPnOcyfCok+0SL69PdFzPqypIlBIC3DE2DPvvCchIpq7EYbJUdRbUIM58oUlJ1WoN1yj1HlHU6tWlHdS3KEAOXdR6n5QfWV0sJCSSSDlABAFiz5jYcY+1qcgCEp2cgXbqd4iwDdwYOlkDUmJk4nUH0grCZEu6lqSGOVIPtOzuE+esaVErV4zwrFO5mLBSDnHhJJHs7Ac3J8ocOANbkuIBm6qHz1hre9x6PCyaeF43q8Qz/dAHKF8xR4wULnsaiOtGemHjHFLSBbrULKsn+Eb+ZJjWTQlZ8Y8HDQn8vjBE6Yx5bRp0e4pGPvJ3tBUKWjuke3Nt0T94nk1vOFPZigAnTCj/AG5bJKvxEDQdVOo9EiNsYq+5QogvNmDKD9OAEY4ZiOSQmSjQXKuZ1inyroS6ihDplUEnNlJdR0Zr9TDHC55Jv+hA9JTpUgp2MfcOmMW4FjGVgpuA2RqVVMlx0ggcix56HygKnnrHsB8yWIJb5QTSy1k3SbbuCIkCBo9RQu78wUonqcJUmylMpv3jseHyj32WoCQlZExnJULE8HDN6Q7k02UEcC/r+Yj7NNiHaOPWoMjcBpaVkJJ1Ic9YnscpEypwnvlDFKyBqk6P/NlvFOusTlbdIAI9Yl+2K/8AlpoOuRRHpaKo2Wp1FWihc8oUlRDFKyD0Jt8jDKoxRKJoQDdaAsDzILej+cJu185SKZMwfeCH5Gxf5R3SYhIq5QUUhM5IACh7QbaNNkUx6llUFSI4lYkQdWEMsEq3BWo+2XHTQD0AiVyzBmSpC3Dh8qsp4EHgYNoq9TISxBYWAJMJy8Q7Ak7NVKbtHiITRrFhmISDobly3kDC/Ba5ISAGg2bVS8o7/uwBtMKbW4GAJlVQu6Z0lJ4AkJ90SRDj64XGVUYViEnvRYgRI4x2dmMSFBQbn84o5+N0aSAJ6TxIzKDciAz8oElYsh/CoKHIN7jFBY+URtp3J/8A087TJpalciaWRNNjwWNH5HSG3aRSE1fei0uYWI/CbX89YKrKenqQRNlJUdiwCh/MLwkm0UxB7rOqbKPshXtJI0Y7+cUZfXkPyIcwwxhGG1v2SsUtR/ZzrKOwVqFdL++K/HqwTES2Wy0nMFJ2S3s8wbHyhFg2Dy6mV3NRnQpFgsa5Dp7Ti2npBMvBTImCXNzKQxyMXQQ9iWDoJGxtGblGRAvqMoIiNGPeJUtZvm/qvrDDEZ+Zb5mG/C3nDHFaSlUtBVJQVBGUM4IGbkdRx2eJyuwtQWFJmEy8wzC2YB7s9jbjCqVvU5jiaB7j6lKlpHdjMAWd7W1uT0jVdGT7agOjk+sHVVVLCAiX4ANGSADzYWBML11HEvHBlJk+RceoN3JR7Kyf4mPvDGPlNVlU1KT4MpzK3cA2ZxxjQzRyhRjNYEZVpLqB0AckbjpFj16YnGxyFytrKhP3FOOcL1T4AVOs4eM0lRiScbA9znFm4InDVILmSZitHUtAt72hzT973ZCadKVt4T3oIfbN4dBwEPvsYHmY+mWR7Leeh8x+cXbRsi/z/XUcORsRLJpJpA7yUgcSlZ4XLFL6844VghT45bnoXMOF1yQWWDLJsHug32WLerQSJTEHT9bwB8JjR1+/eDMncW0FS4t7W72NuWvlBdJigJINjpH2rSk3Ovv9YUVkmYgOhTh3JNyORHDn7onycBHyG5wAO5Qza3Upu20BfbgpRKrBOj2JJ0ABgbBqlXjzjKH9p9QR93k28C1JOYn2gHyklyHH+YzjRhoDRivtdUeKV3aylfeIZSdbn9WgPtrjQMtSXcq8LnU328o+HCftKyVKIRKUCWd1K1YHluYm+1QHfp4ankCY28Ysj7Tl6Cx52orxMpABcKAy+TfCCey9BJw+SJ1RedMumWNUo26Ewjwmo76cciCqXLbIgAnMfujzNz0MOsKwBVXPUZyirKWmFJsFfgB3VxawEOAQuMLGpvU41VV6j3Ke6laE3CW5n7x5CG9F2bKEsmapJPtKCRnP8x0HICHlNh6ZaUoQMqU2A4CGdLKSbKsnj84m3J8P/G5MkuZ+bdp8Fl06UkJXOmTCwdXDUlrwBR9lZygFKShL7FRDeQBPvipx+slzKtKJZzCU7qDFLltOjQwQHZwTFDypA5KHGSP/AMZnp9lFOeuYn+6NUYhWSdZCCP3UA+9JeK/7GbEByPXpGkgpJYi/RtIPFyo2jowbq6kxS9skHwz5OTmkE/2kOPImHSMIlT0BctQWNQUn5cesRNbTTJ00rnJWUOcpllwlL2eWeXCCqTC5qUmZTTM6TY5CUq5gjjyhqbwY9r5lDWSJssdNCd32MLVY+paihQUlbXHEDgeEBp7QzikoUtRfXOMx/uvHBnzAt1DMj7qke0nqPvCIniDn1DcfLwDOa2pmA5pakq/dUWI6H6wv/wCMT1qEvuVZlWGUZtekUiMMRMGYrQo7i4t+IHcawNJqBRzFFEtagQ2ZLEeQd4UYLobMbDfqEYysDqESgmYZeYBikqOm1wGgMy54syAP4ifc0Yz+2AX7WYEfumAKrtUkfcWerJHv+kTRXY7WoHonQjCXLWbqmBuCR8z9IHm4hKSrKf5nOvU84W006fVGwyI4jU9DFRhfZyWkBw7ak3L+ca8BVE1EAxNmDTcRzt3SCRswLDzgVdBULv7A20Jixk0gADACNU0gbxM/OJoFA1v7wN3Zmmd9D5R2Zo0aAlJKVkG2/lHM+tSlJUTbX8hzjJxfyTjuDHc2qkBQIMKJFd9lN3VJJunUp5o5/u7x0ipmTj4PAjyKoa0+DywCVDOribnyjmYt2NSY01gw80OcBaSFIULHZuMIa5RROKeH+Y+1uCqA/ZzFJSrYEgHqAYEVIXqouoWcvtyEFUwOSeZU8ikEdRVi2JLpVuE56eYfEjdCt8p2B1brG86f30rPTKKgAxR99NjqOsFVNItSClaUqHJ79QT8DCGRTmnnAos+nT8KuP63jSacdbnKQe59ViK5FMmXMUykvmAvcqO41LRMIoZlXPCUgknfgOJiv7VUCZolTUoOYqZaXZLMSS/ANrzgnslJSVKKQwDAN7+sNxjyBsx2IG45wXAkUdNMyDxBClFZ1Kgk/MaRx2bCKejQVEJDOSd1E3PMk7coD7VdqiQaKUylrbvCnUDgD+I+4QdheFBgZjKWkeEaoRyA3VxOscjuw3J8oCgbmqcemr/2JTD/ALk2z9EC/qYnqadVVYzTJi1D8KWloA5sz+hizpJOj7wkok9ypck6pUW5jUH0aJgWak82C2JlTUnchkykeaz/AOsH0+Kke3Tq6oWkn0IHxjpABN42FO+gjslujJBjNE9o6dKilSilVjlUkgh/UH1hZinaYTcwlSyCoMVFm4ZgBuRHWK0ABRMI/dOnFx739Y1p5SOAHw/KEGKtuX+KVFKBAaSSQAfWMK6gWhXfSDlUPaH3VgbKHz1h7Pp1AoygZX8ROyekF1GHhBt4kKuk8j84uOWjvqIFasomRh0mslZwClWh0zJUNjx+kK0YVMkKyr8ST7KgD7+Bg41Ao54KvYm+FTbNoo8g/oYc1srMl0kKSQ4P5xU8g6MoFJElMVwfw5kHKpmcaEPo0S1TWzEuCpTg3i/lzAqW+o39SDEX2nocqs3HWAQL3GVvBigV6z7SifOGHZbAjPm5j7I9o78g/GAqKkK1BKbqJYR+mYVhXcSUoQkqOp0Dk8SYDOEHUodTWnwlpbpAABAHzeN6JBJysCu1tkj8R5cBvGBw+dOUnMtUmUm4SlVydCXS20PKSUiUnKhr6km5PEk3MZAUbfJGYgCkFmfFScpF9m9YHnLAN2gqYHJJhdUpc6QnN/IwGpDH6xdX9qJU1bgKDEh8pYgaHi8LVkz1izIToDqTuTzh0rCEpLlNtxxH1g6XhstBCgAX0PKJoQTA7lrg1LJysANtY370h41Um7O3WF9WWUerci0dycwFKIoWhcO74ZQD/jnGC6YObX0MZSVu45fGNqCozAg+0hk8yn7p9HHlFlYqa8Q0G95oJVm5RPYhQBVt0l0/TpFBOW1vSElVUZZqH++6fMBx7s0VPIMhUIGpPdoqtQlADQPm4wJg+KmTTnJ7cxWVJYln1U37qXPpHzthLyqSdlW8/wBNDHsnhoYTblnCH4bkcHb0EaF0LjE+m57sVRIXUTqhLmWCEyyrUsACTzJD+cWiUcBCPBVsZ6UJCQJygwAaxvbnD+Qix57xNyG0JJzubUlMpdgCeghBj5CKxIB8RQMwOzEge6HtTiCadHeLUEDYvcngkC5MR9MTPqVTl+HMbA+0wsLCMnGGU2TKMF+GfrKOnRa8M6WQN/0PnAUqckbH0j1XiBTLJly1LI28ItudTp0gugbcigqGY9RhFOslikixF7va3F2hZR0RI0e148iXNnN3isiNSkXB4OeEM5VaJdwNPTzhLLi7lGVXICzFU8ywlJTmSVZeYBB0fXpAuFVol50zgWU7Bj4WNm20aCa6oExY7u6QAs8jsG/Wsbol5g4EHMNLBjxnHuI56O+WSoeBmSPO587ekATaabTpIkKdNzkVceXAxR1aEybqNs2XzJYe+MK+nYl9W04RZHJqx3J4sCTIzAcYP2hcpdu+8SOAW1x5s/V+MbdopDyyDtC/FKMpmd5uhThuSoZdoKg9x3imGcWHlxjQx1D3uY/6eYTnWqcoWT4U9TqfIN6xfqS5CdH4agbn3+pEJ+yNL3VJKG5GY9VX+kN5S3Kyn7pyj+X2v7iR/LC8jBjgPzOIvc8ZoFhoLem0c98G42FozqFgOTzMfEJfpGQcgDkRXXVzeXVJSCFqCUAFibBPU8IymYvKlnKVIdgdXDF2uHETHaOrVMmpp0hgGK+b3A6b9YaUmDhCAEy83G4+cTLC7Aj5/wCJ2YfNqHP64wXh0wKJlnXVPzHzhbJ1jHFK0yShSGzqWkIGxU+/KEUgpJrprjmfKaFFegpYcQ8OsRxeUwWLOElT/dJdwBqWY+ohTjGJIqJo7kggAJtxvx5XgNxAsCTL4fTczpRZ4Gw2sH2spDkLSQ4FswLgfHpHUs53QnQFlK4ncDkOMbzqHIElHhIIIUNiDZ4qTftJClaGVsog6X+sSWOziJtMkamcPp84pP8AjuYrSZZE0C34WNnBHNrRBdtypKpRSSCkhiNiLuPMQ/Ctt3KHsfSMO3lNmkggXSse9x9Id9m0fsktoEtbo0LO0FUJ1Chw05aM5A/cYkgc7HzjfsLXBSEhRtZ4srkcZJ8GIy6qESv2NbOlnSY0xP8AML/3PBtXiyk/s5QzTTqTdKBsTxPKFvb/ABFMupkFCgpQlkeZVZ+Wp8jDLBacIlgg5lKuonUqO8cvqAicq4NcEV2f71J71ZVMOiybpVsRwHIRphkoy05VJAUNefN94cJS+kEGjTMASoX2UNUnl9N4DBZIW2jAJc0HaD6aU425Qpm5pS8i/JWyhxG/lDWkr8oAs3AiJ+odCFRWj3OE+BTGyTpygmpoCE6ggixDFm/TwDiWKJmkS0y05zuCWA4kR6bTziBkWEp1U1lMOtm4xPYvGaMUsXN8Oqz4e8SWWGzAOGO/FoEmVndKTMzanKmW5YklgORdiTBSq/uEoQpil2SQoeE/GAlU4qC7P3TFKdirVz0t6wAwNgyoUqqmpvV0RmuZzEu7DQHUGIerxOpk1RlIXmQzgLGax566vvH6BOxHNLuACbENd+F+cRuJUv8AzCVH2piwAOCUpPzvGniJIthJkFWO58rBmDqHtOT5mJvFCtRyqLolpDfADoPlFfMk2iSxj/dyfib/APTRYdxeM7qfqGHysssPoAPRvpHsBU9OlR++VK/rUT84R1mLrVT91LHiUru0rLu2Ypcc7WPnD2gou7lpQFHwgDiCw5xnUlQa7jviAJzUJAmISQSVOBb1+UazJIlgMoNo+wbUHgRv0gbFcWlysveKyEvlLEgkC+gsb7xM1khdVNLEmWS97AlmzEcSwjP5oypZcN7msqoE+smTE/7YYJPJIAfzZ/OKOVVsIyp8HTKQA2se+z9Yj/JYrUygZEtNJ8kiaUDUEjy2PpCOpV39WjKXRJUGI0KnckedvKGJw+dOSJhWf2oBtbUaOA8NsN7PhCbNYhzsBBcMFFRjROKzudRpLg8eWkLl4SnM724MIeYgjKtXW0Lu7J3bn84D5n0icOP1VOaWQlCQANb+sZVU8v8AHlH01AllIUVFBsDqQdh/Cb9H9FeN4ohAUsBkpG+pOwiioWFCOVANz4peedlGiElSjxJskP0ctyhL20pQpMpywCi/9J/OGnZye9KibvNK1KJ3OdSfRkgQj7X1KlMEnRz8ovxqVfERCKaIq3FzMmP95ScktP4UkMVHmf1pBfZrEPs6VpWDmllsu5JPh9Yn6NBROC1Prcw67QzQiolTQHSQnNxJQp/hG6q9IliLEZdocJmFCKoupST+1HBJNiOSdPN+MUGEVeaWPlDPCJqVocXCh6giFuI4CacKnSP9oHxo3RzH7nw6QLCECZjbj7iHInkGxhnTz31LRP0daF7wyE8BOYlgNXiHJwhtg1Jod9QrtLPlCmJcqKWIfw30t1eBMMmOgFQHSA59KmpI7wKCHdIBIL/iLb8oZ02CoZkzVp6sfeGiRDKKBlXbKqm4o0FWYAJUd0gX6jQ/GN0qWLFCMzFnUbjpwgSd3sjTxBvaSCW6jURxLlLUQvITm53PXhrEHUnZ/wCSiDHxuemKWUBKgkLGhVdwfw624Rph1KmTmKi5U9xtwtwhVjlfMTOly8is6iQm1iQwLHSwg9NKs/7ignkL25nR/pCjjojKVyO1A/3FtVU56pIJdKElZDt4nZB+MCUw7+rK/uygf6lWHzjKpwpcqbOnlZImDKgMxy8/lHuxk7MZqMw8Kn9RqY3gVbExQviG1igHj86xmpJqhl1SUjzd4re0+LJkhQCgVDSIbBgZlVKe5VMS/wDVFeEFjl4iIpGzP12joQnuH+4FeZyi/uPrDuXCLFqru5tINAtcxJ80W97esPKNbxmfko+9xCupJdvkftaVOxzn3pilwylSEghnt+jCP/UpACaWY2i1JfqAfjDrC5vgBJs3yiHKPQDCy0w9o2mSAU5tuHDrHeColqCwtrENxuPygCdT5tFEPwJEfPsk0ElJSH11+APX1hTfmOrC40w6mHdZBqn2RyDP8QYHnVYQMqnGZRDNcgB46lVKUBiWBZR1D3D5TqxEKsUr0A5rHXbR4BcDVyw4wgBM5q8YlhVypYALWZ1cyb6RjSYwFJ/aAAkBTjYF8o9GPnE/VzAsEJJD/ebblt584BrMURKtdRAACRrYNc6DSLrxlhUXMjuOq/FEpcqUCkX9L3EQtfiM2vmplIDIJtzO5J4RliVROnnxeFGyU6efExtQVsmnPiC1HgAGYi78Y0cfD8IfUxV+8rcPxBCJYppSs6JCPEqxAUSS3moqLDYQmzZ5ywdFXR0AYj5+sfKXtCmZLKJcrIninKB7oKkURUxSzi4v+rEQFUgkmJyGzBK3CApBtcwkqJSkgIVdKT4eIPL9bRfyEZUqzIOliz69In62hdRfbT6w6vszh6Ruddm8Y7shCj4VewdgoWKfmOsW8uvBQZZDhYY2ux2j83lSASUKsgmx4K49NoZ0mLzZLypu4ISvcWsebWMOyhhuLsGxMZFUJc9SATlCjlJ3ALPwIhvSVomkqLkAskbW3biYQ9mKhN6eeAb2fRXNJ4w8l9kkpU8mcqWPwqGZI6FwfV4GJuzEYAk1qM01g4H3QVJr/KF3/wAcn/dXLV5qB94hdNmzZSiJkmYG1ISW65hZucBlR9A1AEYbqVFTifgKbMdhuecZyMTKSLi2n1MTiJk6au2WWgbkuo8fCPmYoaJEqWPxq3UrV+Q2jM/EKxWUsmrPUwxDGQE95cgOSQCQBoTYaXgbBMYNUTMAKZQPhJsZhG4H4R74ZqxnNYiwtAiZKHCivu0C+QAenIQ4VWWyJShlqD9ocRDZQMylWSn5ngkbmJWRNVJzplqBKvbUwN+vnBeO1aZswiUkBOilD2lkc/w8o7pJACWWkZT/AFP03EWrHQgDeJNVVNmJKnJ4nWPvZ+iy1kg7d4IeVU2UNl/0mApWISkLBukgggqSRoeMOGaupwJlb27plKlSCl3TMLNsSg5feke6Duy3aSXNAUt0rAZbbHi24PHZzAmO4uk0YWkhWdcvKUl2KVBV/IGEuNYMqmnd7LPgWp0t90m+U8jdvPhGJFtQD3uUI0Iz7cTFT5kuUgqUGKk7JfkCNbXPMQ6wk5qRKxrluOgYg+/0gbB5QnZZileJNm+YHMNf6Q27tEhftpyT1WRuJjeIjilTOeBPOAWoUYh9TWPE2QVISMyWGUG12fbmPrHdSsqSln3+UYykTFSzLzAhKnSoi4ANh6W5PGhnEHKASQL76kt00ibb34lSgBuRuMdsEBRSAZhewTqnzFh0hbKxNU25lltGJBB6iB5mFpltbxE2A1PT6wzo6BQFyx5fWN//AJVUUJLOc1VUtQcgSwA2vDmYXSpAIBAzPodj9YazcLC/ac9XPxj5RUndFm8B1HAncfSKrx4DUQkGDysKBuRB1NQDgNGvDRWHECxtqODNGUqWX4Q3xhYWT3FmI4CP+mACLtoDA1IlSeRioKSYFqKHOXFjz3gc3DltO52U+0Ne7BVuPTlBmJ0SVyiphmF3HwhSJbWNjDbDarY3BjAreqjKBpEiVnRM5Lb+0fWNcExCVPCpE8spBZKuHD6RpicyXRonIVtMWQ/3szKDcbEDyiJpsUQhMxTvMVp1fjyjaBYIjhblninZxUo3GdJuFp19I+UFfPBZCkzQPuqsv3sfjCzA+0ypiMqpmVY2U2U22fflBMvDFzc0xSmSkOVJ5fhbUwPl7MDLKSkxOd/2ZgbzHkXhiudMWjKtKiFBi7Oxte8J6KXMCU93MUoHQqB06m8EzqCoV7U1k7sL+p+UJ8OzkJwIUUZMz6qdTLyFGbgxZ/rBlHXVM0OmWlIfck+ccqonnpIBCA4zH2lE7vyMVIUAwAAYtYRQV5k9eBE5FQElgjM1tQHhLUIqFqAnuPIZfIiLxEpxcQDUrda0kDKAAnU6O59/ugg31OiCioAeo1g//hwF2fzMdyZDTRzseu0Nl0zCAWo0Yh+sSqp0jb43gWdQBWw5mG9UQkOdoy7oKDHXlHZ7qcDUnhSJSfD4QfQva40MUNLMTOp1SppKSAzj8SbpLdR8Y+VlECAAIHFO6c2+/UWPvEJypej/ALlRyVuE4BNUhJScpIuliGN7p4jjD+mMgLJUGmEXOUqW22Ul7dLRBTwqUoKSSd76vtfhG0jtr3xyFOQpSXJII2HWMr8DZZDrzLow8Ssp8RE6WFIUBlKgtwRoSPZN3baOpeNBJLudPEGDtxvtEDMxefNmNKJB3Vy58uUb/wDCFEeNSlniSfdDr/Ev2hbmlDg2EKP7ab/uL22QnZI+fGDu4Yw3y2hev2jGx2xIAmCydzmVJtGU2TfTWGAMT+I48Vr7uQHILFZ08hv1izuFG4QLjymnplgd4QEAG58v15wFPxeSSSAo3t4WB4XLRxh2DJPimqznmX/xBs6mQkpSQAGsTtyPKMmss6lc9V3E0/FZxLSkBPM+I/T4xnLpqgkFU1fkzegDRSS6AJ0EdTUsLD9NGsUZwcfSJ6iWUpearMkaqYOOrbdIz+zqSQpCgpJvrtxB3EOpzEF9CGiQoqs0s/uV3kLUySf+mtRt/KTY8DeJ8nAh3F76kl/qLUhdZY6S0A9W+LNCTDqPOtmsLmP0btZ2VRNeYBlmAagajmOIiJw2V3UxSVi/uI4vwg9CpZWtYyocIQqYhKrJe/SLummImSgmSPAxBtYjQNyLfp4lqGgM08E7t8BF7h1MEoAAZvkwERcWbih6E9SUwTYC2/k2kdViAXG28GSkOeUY1JD6woGrJiFidROqlBBDXT8x8NR5RtIqkZClQIUA2jjlBplgC2pgFagT6aRJjcK6NiFSMWzJbLfY2vzYc9oH7m7/AHjv6x6WgJFmYP1EEISD8YfjArUV3JNwWdSuOB26i4hhTTwtACmChHC08IwUtJHEG3r+cUfjsQBoFOImzsqDmlSA61AWVMJ8KAdwLqPQRyAxjanpjKCkpFlFz1Zo+rKUs5LnkdYzjTQt6hqcEE3jikQ4WBso+8A/WM04glrkvd7Kte3uaNMDqkGctGYftEgp6pdxfiPhFXNjXcVVJNRLizWfp74jMVPdzkLG5uIue0tEUu+x+MT2F4QamrlJ+7LOdfQGw8zaDw8mcqvplVg+ECXLAbxKDq6nby0jLFsVRTqCcqlqIchOw2frf0h3jNWmlkqmLuwsN1E7D5wu7KUXeyjOmpeZNU6nHo3Jto7j5MwPEVgRsypFxC+fIY24OfPWCFGEfaF8qEAkrmlkubAblvd5xN1IIfwP7nKyEUYDiGMmYFy5fskiXm4qVrl5BIN4ZYLgSUpdSXgXB8NAnZR7MgEdVlsx+XlFOmD3sxWbwJl9lRlIb4/OMahjblGk6brAJnOo+UaeMDqTJJmtDVsch55fp9IOmaQjqUXcfq8NKGp7xD6kWV14+cN8pqEbEymzWie7R0wWC+4h3iqSACNvixgCvkZkw4a7EPQBn3s7XGfTsu8yWci+f4VHqPeDE1jGDjvCk6XUhQ1S+o5h9o2oK77LWpUfYmDKvy0Plb3wy7VrShaDxzHys/yjOWo4y4FjITHCpgEwSwCAhIJ5lWjcbDXnFXTTHaIrC8UTMnMguEhidn4Ra0dMSEEFhd/fAdq7gwswiuqBKllR0Fz+XM6QswiSovNmF1K/tHARn2mqbgaplsSNitRaWk/EiDaYMgDUge/eIM9kARHGOp3ON/fAK5dyef1g6aHECKDHr8YVvrADqZT0OGt/iOJNUUajMnl7Q6cRyjR467u0OoyEndGGSpgUHSQRt+fAwDMlKKwkaMdPX43j7LRlOZNjuNj1jWZiB0ygWvvDEsNSyle59Skgu9uBjKrbw8cw+MZd8Y+JU8xCeZUeiQ/xYecMaqSHcwVTC8LMSw4FjcMbtqBu3lDucLmFtcXDf5hxCpowTHcQCwGcpFhclROlybkmCuytEuXOyADNkzzVHQKWWQnmQATC/AqfPVtY5UlTHRw1/J3i2waQZaHUBnWcymvc6B9wAw8onxJiSJdjrL6yYxbDTU4hLkKVmCE95M2AD+FIHM3PlFj3QQyRYDSJvsj4qyunHUzigdEFvlFFON4YgKBJObO5wU2idw9X2ipXMPsp8KOiTr53MNsYrAiWsA/tMhIG/Bx0cR87OYYJcsA6t8oXl9Q/fM4Ch7/1DKOmSFkDU36l3P65RvNDCAKonY9OUHyqgTUBQ10UP3h8t4KLWomiIFNhaD4uUPF07i3L0eFUxDKh0NvU4g1PipTiM6ef3KwWJCrEDhx8oI74JHEn9ekYJUxJN3Fzw/KG5n8CctgxlOpMyHLaZjw0dvW0L5os28BDFZhnpkoYoZ1A7BN7ebesHplsHN3heO7MoxWhUlu0+GBKUzXuk36G3xaF1fiH2iZKGoQhlcC+vuaKXtPKSadYO7DzJAHvidwGiFiIHL6RYjBrEG7N0Bkz5kvVi6eYa0fodKla0pTdCRcsdXGnreEFZS5JspYDP4X6i3v+MV9IAEjpE7DkExi5Ak12ilgTaeUgfeMxXNrD/wAoby1EWNoU4vNCsQQPwoA9Rm/8hDmoGh/Vohl5k37qapLiBajQG9jGslXCOZzsW1aKCmXUUCiJmqyiOTxoJTiM6kETUumykO/mffBktIhuEUNwulNUXVqxLS5e5YAbn6cTGEmWpXU6x9mTRNJVs7J6Dfz1j7IqCHA9ofDjANk3Aa6np83KGH+I6wOS6Zkw8cqeibn3kekCTRBeCVA7oyxqkl34EuGgsKFxlUG5zWTGEIaudf8AVoc4oClgzH9bRK4xWd2gq30HWCrFjqKENzHCawitSUlmUlB4MosY/VErj8dwxBly+9VqVhY4snT1vH6/UVstMjvcwCMoXmfw5TuYdmK7rUsVy0Il7Gy2NSdQaibf+cw8mIvCLsKFKkFRDZ1rV1CrxQGjU1uJ+ULyuFCn96k8cmNRWqSJ1S5sEOQP4mhmsN7/AIR6PQnEb4hf7uW5wF5iB+6gFQm8b4ScpI1CgfUAx6PRo5dIJm4/mh+HTcyluPZnFPl3Us/OEdTZRPAn4x6PRFCcz7TTiK/MwmpvGZWwMej0FdvuZm8wbstJzKnzTdT5egDH3uPSGs43aPR6LJ0feM42PaS/aypIEpOypgJ/lv8ArpAeCLyk8ifjHo9CtuOPlndJjyqitRJUkBCSTq7kAsfyi9pPYbhHo9EeUUdSjSTr1/8A2Cjwm5PISh/6j1igBdPmfjHo9Gd/lkn+YzIrKdIJNwDxj7HompqoU2JtMqs4Yj2Alj1H5QnxauI8AsFEgnduEej0WUkmanUBb+w/qfJCWTA9aWuNRHo9FU7nnialLgHiHjrBqVKRMm6rzZQfwhnLcy8ej0BmPU28ai/xBcQW7mIqvT31SiWo+EH1s/5R6PRUa6+kmvc3xpbBhp8oYjFVrw2XIJ8JUoE7lKVAgdHPuEej0cxITU4aW5+l4VSiXKQkaACNpWJEOwEej0JyfLG/jiy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2772" name="Picture 4" descr="http://www.lainfertilidad.com/sites/lainfertilidad.com/files/alcachof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171825" cy="2857500"/>
          </a:xfrm>
          <a:prstGeom prst="rect">
            <a:avLst/>
          </a:prstGeom>
          <a:noFill/>
        </p:spPr>
      </p:pic>
      <p:pic>
        <p:nvPicPr>
          <p:cNvPr id="32774" name="Picture 6" descr="http://static.hogarutil.com/archivos/201109/pochas-con-chorizo-xl-668x400x80x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357562"/>
            <a:ext cx="4714875" cy="2819401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88640"/>
            <a:ext cx="14287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Legumbres</a:t>
            </a:r>
            <a:endParaRPr lang="es-ES" dirty="0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627784" y="1916832"/>
            <a:ext cx="34563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atin typeface="+mj-lt"/>
              </a:rPr>
              <a:t>Alcachofa de Tudela:</a:t>
            </a:r>
          </a:p>
          <a:p>
            <a:pPr algn="ctr"/>
            <a:r>
              <a:rPr lang="es-ES" sz="2000" dirty="0" smtClean="0">
                <a:latin typeface="+mj-lt"/>
              </a:rPr>
              <a:t> 15/18 Frutos </a:t>
            </a:r>
          </a:p>
          <a:p>
            <a:pPr algn="ctr"/>
            <a:r>
              <a:rPr lang="es-ES" sz="2000" dirty="0" smtClean="0">
                <a:latin typeface="+mj-lt"/>
              </a:rPr>
              <a:t>4’75 €</a:t>
            </a:r>
          </a:p>
        </p:txBody>
      </p:sp>
      <p:pic>
        <p:nvPicPr>
          <p:cNvPr id="19" name="18 Imagen" descr="http://www.freshnavarra.com/userfiles/Imagen-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3286124"/>
            <a:ext cx="1928826" cy="42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list_product_img_0_5" descr="Alcachofa de Tudela 15/18 Frutos (Bote)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1872208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67544" y="4581128"/>
            <a:ext cx="525658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atin typeface="+mj-lt"/>
              </a:rPr>
              <a:t>Plato típico de </a:t>
            </a:r>
            <a:r>
              <a:rPr lang="es-ES" sz="2000" dirty="0" smtClean="0">
                <a:latin typeface="+mj-lt"/>
              </a:rPr>
              <a:t>La  Ribera </a:t>
            </a:r>
            <a:r>
              <a:rPr lang="es-ES" sz="2000" dirty="0" smtClean="0">
                <a:latin typeface="+mj-lt"/>
              </a:rPr>
              <a:t>de Navarra, pochas a la Navarra:</a:t>
            </a:r>
          </a:p>
          <a:p>
            <a:pPr algn="ctr"/>
            <a:r>
              <a:rPr lang="es-ES" sz="2000" dirty="0" smtClean="0">
                <a:latin typeface="+mj-lt"/>
              </a:rPr>
              <a:t> 3’80 €</a:t>
            </a:r>
          </a:p>
          <a:p>
            <a:pPr algn="ctr"/>
            <a:endParaRPr lang="es-ES" dirty="0" smtClean="0"/>
          </a:p>
        </p:txBody>
      </p:sp>
      <p:pic>
        <p:nvPicPr>
          <p:cNvPr id="22" name="21 Imagen" descr="http://www.freshnavarra.com/userfiles/Imagen-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68080" y="5643578"/>
            <a:ext cx="2000264" cy="42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list_product_img_0_7" descr="Pochas a la Navarra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68080" y="3714752"/>
            <a:ext cx="1928826" cy="1938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88640"/>
            <a:ext cx="14287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6084168" y="6237312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entury Gothic" pitchFamily="34" charset="0"/>
              </a:rPr>
              <a:t>Ref</a:t>
            </a:r>
            <a:r>
              <a:rPr lang="es-ES" dirty="0" smtClean="0">
                <a:latin typeface="Century Gothic" pitchFamily="34" charset="0"/>
              </a:rPr>
              <a:t>: L02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755576" y="3861048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entury Gothic" pitchFamily="34" charset="0"/>
              </a:rPr>
              <a:t>Ref</a:t>
            </a:r>
            <a:r>
              <a:rPr lang="es-ES" dirty="0" smtClean="0">
                <a:latin typeface="Century Gothic" pitchFamily="34" charset="0"/>
              </a:rPr>
              <a:t>: L01</a:t>
            </a:r>
            <a:endParaRPr lang="es-ES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Queso del Roncal</a:t>
            </a:r>
            <a:endParaRPr lang="es-ES" dirty="0"/>
          </a:p>
        </p:txBody>
      </p:sp>
      <p:pic>
        <p:nvPicPr>
          <p:cNvPr id="55298" name="Picture 2" descr="http://cdn.compraonline.grupoeroski.com/supermercado/webimgs/13780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2500330" cy="250033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28596" y="4643446"/>
            <a:ext cx="3567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+mn-lt"/>
              </a:rPr>
              <a:t>Queso </a:t>
            </a:r>
            <a:r>
              <a:rPr lang="es-ES" dirty="0" smtClean="0">
                <a:latin typeface="+mn-lt"/>
              </a:rPr>
              <a:t>entero del </a:t>
            </a:r>
            <a:r>
              <a:rPr lang="es-ES" dirty="0" smtClean="0">
                <a:latin typeface="+mn-lt"/>
              </a:rPr>
              <a:t>Roncal, Ekia</a:t>
            </a:r>
          </a:p>
          <a:p>
            <a:pPr algn="ctr"/>
            <a:r>
              <a:rPr lang="es-ES" dirty="0" smtClean="0">
                <a:latin typeface="+mn-lt"/>
              </a:rPr>
              <a:t> 1 kg </a:t>
            </a:r>
            <a:r>
              <a:rPr lang="es-ES" dirty="0" smtClean="0">
                <a:latin typeface="+mn-lt"/>
              </a:rPr>
              <a:t>23’10 €</a:t>
            </a:r>
            <a:endParaRPr lang="es-ES" dirty="0"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932040" y="465313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+mj-lt"/>
              </a:rPr>
              <a:t>Cuña queso del Roncal, Ekia</a:t>
            </a:r>
          </a:p>
          <a:p>
            <a:pPr algn="ctr"/>
            <a:r>
              <a:rPr lang="es-ES" dirty="0" smtClean="0">
                <a:latin typeface="+mj-lt"/>
              </a:rPr>
              <a:t>200 g aprox. </a:t>
            </a:r>
            <a:r>
              <a:rPr lang="es-ES" dirty="0" smtClean="0">
                <a:latin typeface="+mj-lt"/>
              </a:rPr>
              <a:t>5’95 €</a:t>
            </a:r>
            <a:endParaRPr lang="es-ES" dirty="0">
              <a:latin typeface="+mj-lt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4287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1475656" y="5301208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entury Gothic" pitchFamily="34" charset="0"/>
              </a:rPr>
              <a:t>Ref</a:t>
            </a:r>
            <a:r>
              <a:rPr lang="es-ES" dirty="0" smtClean="0">
                <a:latin typeface="Century Gothic" pitchFamily="34" charset="0"/>
              </a:rPr>
              <a:t>: Q01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6084168" y="5301208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entury Gothic" pitchFamily="34" charset="0"/>
              </a:rPr>
              <a:t>Ref</a:t>
            </a:r>
            <a:r>
              <a:rPr lang="es-ES" dirty="0" smtClean="0">
                <a:latin typeface="Century Gothic" pitchFamily="34" charset="0"/>
              </a:rPr>
              <a:t>: Q02</a:t>
            </a:r>
            <a:endParaRPr lang="es-ES" dirty="0">
              <a:latin typeface="Century Gothic" pitchFamily="34" charset="0"/>
            </a:endParaRPr>
          </a:p>
        </p:txBody>
      </p:sp>
      <p:pic>
        <p:nvPicPr>
          <p:cNvPr id="3074" name="Picture 2" descr="http://www.reynoartesano.com/imagenes/productos/queso_oveja_cuna_EK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4402" y="1700807"/>
            <a:ext cx="4062054" cy="2534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Chorizo ibérico</a:t>
            </a:r>
            <a:endParaRPr lang="es-ES" dirty="0"/>
          </a:p>
        </p:txBody>
      </p:sp>
      <p:pic>
        <p:nvPicPr>
          <p:cNvPr id="3" name="Picture 5" descr="C:\Users\amulprofe_2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5813301" cy="36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4287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635896" y="2636912"/>
            <a:ext cx="55081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dirty="0">
                <a:latin typeface="+mj-lt"/>
              </a:rPr>
              <a:t>Longaniza de Chorizo Ibérico Bellota Natural. </a:t>
            </a:r>
            <a:endParaRPr lang="es-ES" dirty="0" smtClean="0">
              <a:latin typeface="+mj-lt"/>
            </a:endParaRPr>
          </a:p>
          <a:p>
            <a:pPr algn="ctr"/>
            <a:r>
              <a:rPr lang="es-ES" dirty="0" smtClean="0">
                <a:latin typeface="+mj-lt"/>
              </a:rPr>
              <a:t>Envasado </a:t>
            </a:r>
            <a:r>
              <a:rPr lang="es-ES" dirty="0">
                <a:latin typeface="+mj-lt"/>
              </a:rPr>
              <a:t>al </a:t>
            </a:r>
            <a:r>
              <a:rPr lang="es-ES" dirty="0" smtClean="0">
                <a:latin typeface="+mj-lt"/>
              </a:rPr>
              <a:t>vacío, peso</a:t>
            </a:r>
            <a:r>
              <a:rPr lang="es-ES" dirty="0">
                <a:latin typeface="+mj-lt"/>
              </a:rPr>
              <a:t> </a:t>
            </a:r>
            <a:r>
              <a:rPr lang="es-ES" dirty="0" smtClean="0">
                <a:latin typeface="+mj-lt"/>
              </a:rPr>
              <a:t>de </a:t>
            </a:r>
            <a:r>
              <a:rPr lang="es-ES" dirty="0">
                <a:latin typeface="+mj-lt"/>
              </a:rPr>
              <a:t>400gr. aprox</a:t>
            </a:r>
            <a:r>
              <a:rPr lang="es-ES" dirty="0" smtClean="0">
                <a:latin typeface="+mj-lt"/>
              </a:rPr>
              <a:t>.</a:t>
            </a:r>
            <a:endParaRPr lang="es-ES" dirty="0">
              <a:latin typeface="+mj-lt"/>
            </a:endParaRPr>
          </a:p>
          <a:p>
            <a:pPr algn="ctr" eaLnBrk="0" hangingPunct="0"/>
            <a:r>
              <a:rPr lang="es-ES" dirty="0" smtClean="0">
                <a:latin typeface="+mj-lt"/>
              </a:rPr>
              <a:t>6’80 </a:t>
            </a:r>
            <a:r>
              <a:rPr lang="es-ES" dirty="0">
                <a:latin typeface="+mj-lt"/>
              </a:rPr>
              <a:t>€ </a:t>
            </a:r>
          </a:p>
        </p:txBody>
      </p:sp>
      <p:pic>
        <p:nvPicPr>
          <p:cNvPr id="1029" name="Picture 5" descr="C:\Users\amulprofe_2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14554"/>
            <a:ext cx="296363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857224" y="268288"/>
            <a:ext cx="7829576" cy="1398587"/>
          </a:xfrm>
        </p:spPr>
        <p:txBody>
          <a:bodyPr/>
          <a:lstStyle/>
          <a:p>
            <a:pPr algn="ctr"/>
            <a:r>
              <a:rPr lang="es-ES" dirty="0" smtClean="0"/>
              <a:t>Chorizo ibérico</a:t>
            </a:r>
            <a:endParaRPr lang="es-ES" dirty="0"/>
          </a:p>
        </p:txBody>
      </p:sp>
      <p:pic>
        <p:nvPicPr>
          <p:cNvPr id="7" name="Picture 22" descr="imágen producto Chorizo Artesano de Navarr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143380"/>
            <a:ext cx="1781175" cy="238125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987824" y="5013176"/>
            <a:ext cx="3286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s-ES" dirty="0" smtClean="0">
                <a:latin typeface="+mj-lt"/>
                <a:cs typeface="Arial" pitchFamily="34" charset="0"/>
              </a:rPr>
              <a:t>Chorizo Artesano de Navarra, peso aprox. 250 gr</a:t>
            </a:r>
          </a:p>
          <a:p>
            <a:pPr lvl="0" algn="ctr" eaLnBrk="0" hangingPunct="0"/>
            <a:r>
              <a:rPr lang="es-ES" dirty="0" smtClean="0">
                <a:latin typeface="+mj-lt"/>
                <a:cs typeface="Arial" pitchFamily="34" charset="0"/>
              </a:rPr>
              <a:t>3 Chorizos 13 €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188640"/>
            <a:ext cx="14287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4860032" y="6165304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entury Gothic" pitchFamily="34" charset="0"/>
              </a:rPr>
              <a:t>Ref</a:t>
            </a:r>
            <a:r>
              <a:rPr lang="es-ES" dirty="0" smtClean="0">
                <a:latin typeface="Century Gothic" pitchFamily="34" charset="0"/>
              </a:rPr>
              <a:t>: C02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1547664" y="4149080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entury Gothic" pitchFamily="34" charset="0"/>
              </a:rPr>
              <a:t>Ref</a:t>
            </a:r>
            <a:r>
              <a:rPr lang="es-ES" dirty="0" smtClean="0">
                <a:latin typeface="Century Gothic" pitchFamily="34" charset="0"/>
              </a:rPr>
              <a:t>: C01</a:t>
            </a:r>
            <a:endParaRPr lang="es-ES" dirty="0">
              <a:latin typeface="Century Gothic" pitchFamily="34" charset="0"/>
            </a:endParaRPr>
          </a:p>
        </p:txBody>
      </p:sp>
    </p:spTree>
    <p:controls>
      <p:control spid="1026" name="DefaultOcx" r:id="rId2" imgW="304920" imgH="228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Mermelada artesanal</a:t>
            </a:r>
            <a:endParaRPr lang="es-ES" dirty="0"/>
          </a:p>
        </p:txBody>
      </p:sp>
      <p:pic>
        <p:nvPicPr>
          <p:cNvPr id="3" name="2 Imagen" descr="tra_mermelada_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000240"/>
            <a:ext cx="4429156" cy="36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4287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642910" y="500042"/>
            <a:ext cx="8062912" cy="746139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484188" marR="0" lvl="0" indent="-4841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AC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Mermelada</a:t>
            </a:r>
            <a:r>
              <a:rPr kumimoji="0" lang="es-ES" sz="36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AC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AC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Artesanal</a:t>
            </a:r>
            <a:endParaRPr kumimoji="0" lang="es-ES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AC4F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6092" name="Picture 12" descr="Anko mermelada frambuesa de 330g. en bot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357454" cy="2357454"/>
          </a:xfrm>
          <a:prstGeom prst="rect">
            <a:avLst/>
          </a:prstGeom>
          <a:noFill/>
        </p:spPr>
      </p:pic>
      <p:pic>
        <p:nvPicPr>
          <p:cNvPr id="46094" name="Picture 14" descr="Anko mermelada ciruela de 340g. en bote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143380"/>
            <a:ext cx="2500330" cy="2500330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3286116" y="2357430"/>
            <a:ext cx="366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+mj-lt"/>
              </a:rPr>
              <a:t>Mermelada </a:t>
            </a:r>
            <a:r>
              <a:rPr lang="es-ES" dirty="0" err="1" smtClean="0">
                <a:latin typeface="+mj-lt"/>
              </a:rPr>
              <a:t>Anko</a:t>
            </a:r>
            <a:r>
              <a:rPr lang="es-ES" dirty="0" smtClean="0">
                <a:latin typeface="+mj-lt"/>
              </a:rPr>
              <a:t> </a:t>
            </a:r>
            <a:r>
              <a:rPr lang="es-ES" dirty="0" smtClean="0">
                <a:latin typeface="+mj-lt"/>
              </a:rPr>
              <a:t>frambuesa</a:t>
            </a:r>
          </a:p>
          <a:p>
            <a:pPr algn="ctr"/>
            <a:r>
              <a:rPr lang="es-ES" dirty="0" smtClean="0">
                <a:latin typeface="+mj-lt"/>
              </a:rPr>
              <a:t>330g aprox, 2’70€</a:t>
            </a:r>
            <a:endParaRPr lang="es-ES" dirty="0">
              <a:latin typeface="+mj-lt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143108" y="471488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+mj-lt"/>
              </a:rPr>
              <a:t>Mermelada </a:t>
            </a:r>
            <a:r>
              <a:rPr lang="es-ES" dirty="0" err="1" smtClean="0">
                <a:latin typeface="+mj-lt"/>
              </a:rPr>
              <a:t>Anko</a:t>
            </a:r>
            <a:r>
              <a:rPr lang="es-ES" dirty="0" smtClean="0">
                <a:latin typeface="+mj-lt"/>
              </a:rPr>
              <a:t> </a:t>
            </a:r>
            <a:r>
              <a:rPr lang="es-ES" dirty="0" smtClean="0">
                <a:latin typeface="+mj-lt"/>
              </a:rPr>
              <a:t>ciruela </a:t>
            </a:r>
          </a:p>
          <a:p>
            <a:pPr algn="ctr"/>
            <a:r>
              <a:rPr lang="es-ES" dirty="0" smtClean="0">
                <a:latin typeface="+mj-lt"/>
              </a:rPr>
              <a:t>340g aprox. 2’80€</a:t>
            </a:r>
            <a:endParaRPr lang="es-ES" dirty="0">
              <a:latin typeface="+mj-lt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88640"/>
            <a:ext cx="14287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1115616" y="4077072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entury Gothic" pitchFamily="34" charset="0"/>
              </a:rPr>
              <a:t>Ref</a:t>
            </a:r>
            <a:r>
              <a:rPr lang="es-ES" dirty="0" smtClean="0">
                <a:latin typeface="Century Gothic" pitchFamily="34" charset="0"/>
              </a:rPr>
              <a:t>: M01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3995936" y="6237312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entury Gothic" pitchFamily="34" charset="0"/>
              </a:rPr>
              <a:t>Ref</a:t>
            </a:r>
            <a:r>
              <a:rPr lang="es-ES" dirty="0" smtClean="0">
                <a:latin typeface="Century Gothic" pitchFamily="34" charset="0"/>
              </a:rPr>
              <a:t>: M02</a:t>
            </a:r>
            <a:endParaRPr lang="es-ES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Pañuelicos de San Fermín</a:t>
            </a:r>
            <a:endParaRPr lang="es-ES" dirty="0"/>
          </a:p>
        </p:txBody>
      </p:sp>
      <p:pic>
        <p:nvPicPr>
          <p:cNvPr id="57346" name="Picture 2" descr="http://www.olentzeroa.com/regalos/panuelos/imagenes/serv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415212" cy="2594118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857472" y="1643050"/>
            <a:ext cx="6286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+mj-lt"/>
              </a:rPr>
              <a:t>1- Pañuelo rojo bordado escudo de Pamplona</a:t>
            </a:r>
          </a:p>
          <a:p>
            <a:pPr algn="ctr"/>
            <a:r>
              <a:rPr lang="es-ES" dirty="0" smtClean="0">
                <a:latin typeface="+mj-lt"/>
              </a:rPr>
              <a:t>2- Pañuelo rojo bordado escudo de Navarra</a:t>
            </a:r>
          </a:p>
          <a:p>
            <a:pPr algn="ctr"/>
            <a:r>
              <a:rPr lang="es-ES" dirty="0" smtClean="0">
                <a:latin typeface="+mj-lt"/>
              </a:rPr>
              <a:t>3- Pañuelo rojo bordado Lauburu</a:t>
            </a:r>
          </a:p>
          <a:p>
            <a:pPr algn="ctr"/>
            <a:r>
              <a:rPr lang="es-ES" dirty="0" smtClean="0">
                <a:latin typeface="+mj-lt"/>
              </a:rPr>
              <a:t>4- Pañuelo rojo bordado escudo Euskal-Herria</a:t>
            </a:r>
          </a:p>
          <a:p>
            <a:pPr algn="ctr"/>
            <a:r>
              <a:rPr lang="es-ES" dirty="0" smtClean="0">
                <a:latin typeface="+mj-lt"/>
              </a:rPr>
              <a:t>5- Pañuelo rojo bordado San Miguel de Aralar </a:t>
            </a:r>
          </a:p>
          <a:p>
            <a:pPr algn="ctr"/>
            <a:r>
              <a:rPr lang="es-ES" dirty="0" smtClean="0">
                <a:latin typeface="+mj-lt"/>
              </a:rPr>
              <a:t>6- Pañuelo rojo bordado Encierro</a:t>
            </a:r>
          </a:p>
          <a:p>
            <a:pPr algn="ctr"/>
            <a:r>
              <a:rPr lang="es-ES" dirty="0" smtClean="0">
                <a:latin typeface="+mj-lt"/>
              </a:rPr>
              <a:t>7- Pañuelo rojo bordado San Fermín</a:t>
            </a:r>
          </a:p>
          <a:p>
            <a:pPr algn="ctr"/>
            <a:endParaRPr lang="es-ES" dirty="0" smtClean="0">
              <a:latin typeface="+mj-lt"/>
            </a:endParaRPr>
          </a:p>
          <a:p>
            <a:pPr algn="ctr"/>
            <a:r>
              <a:rPr lang="es-ES" dirty="0" smtClean="0">
                <a:latin typeface="+mj-lt"/>
              </a:rPr>
              <a:t>Todos: 9’95€</a:t>
            </a:r>
            <a:endParaRPr lang="es-ES" dirty="0">
              <a:latin typeface="+mj-lt"/>
            </a:endParaRPr>
          </a:p>
        </p:txBody>
      </p:sp>
      <p:pic>
        <p:nvPicPr>
          <p:cNvPr id="57348" name="Picture 4" descr="http://www.olentzeroa.com/regalos/panuelos/imagenes/faj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500570"/>
            <a:ext cx="2160285" cy="2000264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683568" y="4797152"/>
            <a:ext cx="52457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+mj-lt"/>
              </a:rPr>
              <a:t>1.- Faja sin bordar roja, verde, azul o negra </a:t>
            </a:r>
          </a:p>
          <a:p>
            <a:pPr algn="ctr"/>
            <a:r>
              <a:rPr lang="es-ES" dirty="0" smtClean="0">
                <a:latin typeface="+mj-lt"/>
              </a:rPr>
              <a:t>2.- Faja roja bordado San Fermín </a:t>
            </a:r>
          </a:p>
          <a:p>
            <a:pPr algn="ctr"/>
            <a:r>
              <a:rPr lang="es-ES" dirty="0" smtClean="0">
                <a:latin typeface="+mj-lt"/>
              </a:rPr>
              <a:t>3.- Faja roja bordado escudo de Navarra</a:t>
            </a:r>
          </a:p>
          <a:p>
            <a:pPr algn="ctr"/>
            <a:r>
              <a:rPr lang="es-ES" dirty="0" smtClean="0">
                <a:latin typeface="+mj-lt"/>
              </a:rPr>
              <a:t>4.- Faja roja bordado escudo de Pamplona</a:t>
            </a:r>
          </a:p>
          <a:p>
            <a:pPr algn="ctr"/>
            <a:endParaRPr lang="es-ES" dirty="0" smtClean="0">
              <a:latin typeface="+mj-lt"/>
            </a:endParaRPr>
          </a:p>
          <a:p>
            <a:pPr algn="ctr"/>
            <a:r>
              <a:rPr lang="es-ES" dirty="0" smtClean="0">
                <a:latin typeface="+mj-lt"/>
              </a:rPr>
              <a:t>Todas: 6’95€</a:t>
            </a:r>
            <a:endParaRPr lang="es-ES" dirty="0">
              <a:latin typeface="+mj-lt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88640"/>
            <a:ext cx="14287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683568" y="4149080"/>
            <a:ext cx="2088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entury Gothic" pitchFamily="34" charset="0"/>
              </a:rPr>
              <a:t>Ref</a:t>
            </a:r>
            <a:r>
              <a:rPr lang="es-ES" dirty="0" smtClean="0">
                <a:latin typeface="Century Gothic" pitchFamily="34" charset="0"/>
              </a:rPr>
              <a:t>: S01 a S07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4788024" y="6309320"/>
            <a:ext cx="1728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entury Gothic" pitchFamily="34" charset="0"/>
              </a:rPr>
              <a:t>Ref</a:t>
            </a:r>
            <a:r>
              <a:rPr lang="es-ES" dirty="0" smtClean="0">
                <a:latin typeface="Century Gothic" pitchFamily="34" charset="0"/>
              </a:rPr>
              <a:t>: F01 a F07</a:t>
            </a:r>
            <a:endParaRPr lang="es-ES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         Índice	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72000"/>
          </a:xfrm>
        </p:spPr>
        <p:txBody>
          <a:bodyPr/>
          <a:lstStyle/>
          <a:p>
            <a:r>
              <a:rPr lang="es-ES" sz="2400" dirty="0" smtClean="0">
                <a:cs typeface="Narkisim" pitchFamily="34" charset="-79"/>
              </a:rPr>
              <a:t>INFORMACIÓN</a:t>
            </a:r>
          </a:p>
          <a:p>
            <a:pPr lvl="1"/>
            <a:r>
              <a:rPr lang="es-ES" sz="2000" dirty="0" smtClean="0">
                <a:cs typeface="Narkisim" pitchFamily="34" charset="-79"/>
              </a:rPr>
              <a:t>Espárragos</a:t>
            </a:r>
          </a:p>
          <a:p>
            <a:pPr lvl="1"/>
            <a:r>
              <a:rPr lang="es-ES" sz="2000" dirty="0" smtClean="0">
                <a:cs typeface="Narkisim" pitchFamily="34" charset="-79"/>
              </a:rPr>
              <a:t>Pimientos</a:t>
            </a:r>
          </a:p>
          <a:p>
            <a:pPr lvl="1"/>
            <a:r>
              <a:rPr lang="es-ES" sz="2000" dirty="0" smtClean="0">
                <a:cs typeface="Narkisim" pitchFamily="34" charset="-79"/>
              </a:rPr>
              <a:t>Tomate</a:t>
            </a:r>
          </a:p>
          <a:p>
            <a:pPr lvl="1"/>
            <a:r>
              <a:rPr lang="es-ES" sz="2000" dirty="0" smtClean="0">
                <a:cs typeface="Narkisim" pitchFamily="34" charset="-79"/>
              </a:rPr>
              <a:t>Aceitunas</a:t>
            </a:r>
          </a:p>
          <a:p>
            <a:pPr lvl="1"/>
            <a:r>
              <a:rPr lang="es-ES" sz="2000" dirty="0" smtClean="0">
                <a:cs typeface="Narkisim" pitchFamily="34" charset="-79"/>
              </a:rPr>
              <a:t>Legumbres</a:t>
            </a:r>
          </a:p>
          <a:p>
            <a:pPr lvl="1"/>
            <a:r>
              <a:rPr lang="es-ES" sz="2000" dirty="0" smtClean="0">
                <a:cs typeface="Narkisim" pitchFamily="34" charset="-79"/>
              </a:rPr>
              <a:t>Queso del Roncal</a:t>
            </a:r>
          </a:p>
          <a:p>
            <a:pPr lvl="1"/>
            <a:r>
              <a:rPr lang="es-ES" sz="2000" dirty="0" smtClean="0">
                <a:cs typeface="Narkisim" pitchFamily="34" charset="-79"/>
              </a:rPr>
              <a:t>Chorizo Ibérico</a:t>
            </a:r>
          </a:p>
          <a:p>
            <a:pPr lvl="1"/>
            <a:r>
              <a:rPr lang="es-ES" sz="2000" dirty="0" smtClean="0">
                <a:cs typeface="Narkisim" pitchFamily="34" charset="-79"/>
              </a:rPr>
              <a:t>Mermelada Artesanal</a:t>
            </a:r>
          </a:p>
          <a:p>
            <a:pPr lvl="1"/>
            <a:r>
              <a:rPr lang="es-ES" sz="2000" dirty="0" smtClean="0">
                <a:cs typeface="Narkisim" pitchFamily="34" charset="-79"/>
              </a:rPr>
              <a:t>Pañuelicos de San </a:t>
            </a:r>
            <a:r>
              <a:rPr lang="es-ES" sz="2000" dirty="0" smtClean="0">
                <a:cs typeface="Narkisim" pitchFamily="34" charset="-79"/>
              </a:rPr>
              <a:t>Fermín</a:t>
            </a:r>
          </a:p>
          <a:p>
            <a:r>
              <a:rPr lang="es-ES" sz="2400" dirty="0" smtClean="0">
                <a:cs typeface="Narkisim" pitchFamily="34" charset="-79"/>
              </a:rPr>
              <a:t>Cómo pedir nuestros productos</a:t>
            </a:r>
            <a:endParaRPr lang="es-ES" sz="2400" dirty="0" smtClean="0">
              <a:cs typeface="Narkisim" pitchFamily="34" charset="-79"/>
            </a:endParaRPr>
          </a:p>
          <a:p>
            <a:endParaRPr lang="es-ES" sz="2400" dirty="0" smtClean="0">
              <a:latin typeface="Narkisim" pitchFamily="34" charset="-79"/>
              <a:cs typeface="Narkisim" pitchFamily="34" charset="-79"/>
            </a:endParaRPr>
          </a:p>
          <a:p>
            <a:endParaRPr lang="es-ES" dirty="0" smtClean="0">
              <a:latin typeface="Narkisim" pitchFamily="34" charset="-79"/>
              <a:cs typeface="Narkisim" pitchFamily="34" charset="-79"/>
            </a:endParaRPr>
          </a:p>
          <a:p>
            <a:endParaRPr lang="es-ES" dirty="0" smtClean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40"/>
            <a:ext cx="14287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000472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/>
              <a:t>Cómo pedir nuestros productos</a:t>
            </a:r>
            <a:endParaRPr lang="es-ES" sz="4000" dirty="0"/>
          </a:p>
        </p:txBody>
      </p:sp>
      <p:sp>
        <p:nvSpPr>
          <p:cNvPr id="7" name="6 Rectángulo"/>
          <p:cNvSpPr/>
          <p:nvPr/>
        </p:nvSpPr>
        <p:spPr>
          <a:xfrm>
            <a:off x="683568" y="2132856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+mj-lt"/>
              </a:rPr>
              <a:t>Para pedir alguno de nuestros productos:</a:t>
            </a:r>
          </a:p>
          <a:p>
            <a:endParaRPr lang="es-ES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s-ES" dirty="0" smtClean="0">
                <a:latin typeface="+mj-lt"/>
              </a:rPr>
              <a:t> Elige el tipo de producto y su cantidad</a:t>
            </a:r>
          </a:p>
          <a:p>
            <a:pPr>
              <a:buFontTx/>
              <a:buChar char="-"/>
            </a:pPr>
            <a:r>
              <a:rPr lang="es-ES" dirty="0" smtClean="0">
                <a:latin typeface="+mj-lt"/>
              </a:rPr>
              <a:t> Dirígete a alguno de nuestros comerciales y realiza el pedido mediante una Hoja de Pedido.</a:t>
            </a:r>
          </a:p>
          <a:p>
            <a:pPr>
              <a:buFontTx/>
              <a:buChar char="-"/>
            </a:pPr>
            <a:r>
              <a:rPr lang="es-ES" dirty="0" smtClean="0">
                <a:latin typeface="+mj-lt"/>
              </a:rPr>
              <a:t> También puedes enviar tu pedido directamente a </a:t>
            </a:r>
            <a:r>
              <a:rPr lang="es-ES" dirty="0" smtClean="0">
                <a:latin typeface="+mj-lt"/>
                <a:hlinkClick r:id="rId2"/>
              </a:rPr>
              <a:t>navarcoop@gmail.com</a:t>
            </a:r>
            <a:endParaRPr lang="es-ES" dirty="0" smtClean="0">
              <a:latin typeface="+mj-lt"/>
            </a:endParaRPr>
          </a:p>
          <a:p>
            <a:pPr>
              <a:buFontTx/>
              <a:buChar char="-"/>
            </a:pPr>
            <a:endParaRPr lang="es-ES" dirty="0" smtClean="0">
              <a:latin typeface="+mj-lt"/>
            </a:endParaRPr>
          </a:p>
          <a:p>
            <a:pPr>
              <a:buFontTx/>
              <a:buChar char="-"/>
            </a:pPr>
            <a:endParaRPr lang="es-ES" dirty="0" smtClean="0">
              <a:latin typeface="+mj-lt"/>
            </a:endParaRPr>
          </a:p>
          <a:p>
            <a:pPr>
              <a:buFontTx/>
              <a:buChar char="-"/>
            </a:pPr>
            <a:endParaRPr lang="es-ES" dirty="0" smtClean="0">
              <a:latin typeface="+mj-lt"/>
            </a:endParaRPr>
          </a:p>
          <a:p>
            <a:r>
              <a:rPr lang="es-ES" dirty="0" smtClean="0">
                <a:latin typeface="+mj-lt"/>
              </a:rPr>
              <a:t>El precio de todos los productos es para su venta en el centro. </a:t>
            </a:r>
          </a:p>
          <a:p>
            <a:r>
              <a:rPr lang="es-ES" dirty="0" smtClean="0">
                <a:latin typeface="+mj-lt"/>
              </a:rPr>
              <a:t>Para ventas al exterior se deben añadir los gastos de envío.</a:t>
            </a:r>
            <a:endParaRPr lang="es-ES" dirty="0">
              <a:latin typeface="+mj-lt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4287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39552" y="476669"/>
          <a:ext cx="7848873" cy="3901907"/>
        </p:xfrm>
        <a:graphic>
          <a:graphicData uri="http://schemas.openxmlformats.org/drawingml/2006/table">
            <a:tbl>
              <a:tblPr/>
              <a:tblGrid>
                <a:gridCol w="1296144"/>
                <a:gridCol w="1784935"/>
                <a:gridCol w="3039601"/>
                <a:gridCol w="1728193"/>
              </a:tblGrid>
              <a:tr h="110475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HOJA DE PEDIDO</a:t>
                      </a:r>
                      <a:endParaRPr lang="es-ES" sz="3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02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CÓDIGO</a:t>
                      </a:r>
                      <a:endParaRPr lang="es-E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PRODUCTO</a:t>
                      </a:r>
                      <a:endParaRPr lang="es-E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CANTIDAD</a:t>
                      </a:r>
                      <a:endParaRPr lang="es-ES" sz="1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1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1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1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1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1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01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539552" y="4509120"/>
            <a:ext cx="7848872" cy="212365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PEDIDO PARA:</a:t>
            </a:r>
          </a:p>
          <a:p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Alumno: ___________________________     Grupo: _______________________</a:t>
            </a:r>
          </a:p>
          <a:p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Profesor: __________________________     Departamento: _________________</a:t>
            </a:r>
          </a:p>
          <a:p>
            <a:endParaRPr lang="es-ES" sz="1600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Encargado del pedido: __________________________</a:t>
            </a:r>
            <a:r>
              <a:rPr lang="es-ES" dirty="0" smtClean="0">
                <a:solidFill>
                  <a:schemeClr val="bg1"/>
                </a:solidFill>
              </a:rPr>
              <a:t>____</a:t>
            </a:r>
          </a:p>
          <a:p>
            <a:endParaRPr lang="es-ES" dirty="0" smtClean="0">
              <a:solidFill>
                <a:schemeClr val="bg1"/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1944216" cy="86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s-ES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Información</a:t>
            </a:r>
            <a:endParaRPr lang="es-ES" sz="4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72000"/>
          </a:xfrm>
        </p:spPr>
        <p:txBody>
          <a:bodyPr>
            <a:normAutofit/>
          </a:bodyPr>
          <a:lstStyle/>
          <a:p>
            <a:pPr marL="448056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ES" sz="2400" dirty="0" smtClean="0"/>
              <a:t>En este catálogo podréis ver </a:t>
            </a:r>
            <a:r>
              <a:rPr lang="es-ES" sz="2400" dirty="0" smtClean="0"/>
              <a:t>productos típicos de Navarra, </a:t>
            </a:r>
            <a:r>
              <a:rPr lang="es-ES" sz="2400" dirty="0" smtClean="0"/>
              <a:t>muchos de ellos producidos </a:t>
            </a:r>
            <a:r>
              <a:rPr lang="es-ES" sz="2400" dirty="0" smtClean="0"/>
              <a:t>en diversas empresas de </a:t>
            </a:r>
            <a:r>
              <a:rPr lang="es-ES" sz="2400" dirty="0" smtClean="0"/>
              <a:t>nuestra comarca de La Ribera.</a:t>
            </a:r>
            <a:endParaRPr lang="es-ES" sz="2400" dirty="0" smtClean="0"/>
          </a:p>
          <a:p>
            <a:pPr marL="448056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ES" sz="2400" dirty="0" smtClean="0"/>
              <a:t>La Ribera presenta una gran tradición y especialización en </a:t>
            </a:r>
            <a:r>
              <a:rPr lang="es-ES" sz="2400" dirty="0" smtClean="0"/>
              <a:t>productos </a:t>
            </a:r>
            <a:r>
              <a:rPr lang="es-ES" sz="2400" dirty="0" smtClean="0"/>
              <a:t>naturales como los espárragos, los </a:t>
            </a:r>
            <a:r>
              <a:rPr lang="es-ES" sz="2400" dirty="0" smtClean="0"/>
              <a:t>pimientos, las alcachofas, </a:t>
            </a:r>
            <a:r>
              <a:rPr lang="es-ES" sz="2400" dirty="0" smtClean="0"/>
              <a:t>etc.</a:t>
            </a:r>
          </a:p>
          <a:p>
            <a:pPr marL="448056" indent="-384048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s-ES" sz="2400" dirty="0" smtClean="0"/>
              <a:t>Son </a:t>
            </a:r>
            <a:r>
              <a:rPr lang="es-ES" sz="2400" dirty="0" smtClean="0"/>
              <a:t>productos de </a:t>
            </a:r>
            <a:r>
              <a:rPr lang="es-ES" sz="2400" dirty="0" smtClean="0"/>
              <a:t>una gran </a:t>
            </a:r>
            <a:r>
              <a:rPr lang="es-ES" sz="2400" dirty="0" smtClean="0"/>
              <a:t>calidad a precios interesantes que esperamos os gusten.</a:t>
            </a:r>
            <a:endParaRPr lang="es-ES" sz="2400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s-E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40"/>
            <a:ext cx="14287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99032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Espárragos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4340" name="7 Imagen" descr="esparrago-blanco-entrad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785938"/>
            <a:ext cx="7000875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4287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399032"/>
          </a:xfrm>
        </p:spPr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Espárragos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5364" name="6 Marcador de contenido" descr="descar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94676" y="2780928"/>
            <a:ext cx="2488325" cy="1525938"/>
          </a:xfrm>
        </p:spPr>
      </p:pic>
      <p:pic>
        <p:nvPicPr>
          <p:cNvPr id="15365" name="8 Imagen" descr="descarga (1) - cop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10 CuadroTexto"/>
          <p:cNvSpPr txBox="1">
            <a:spLocks noChangeArrowheads="1"/>
          </p:cNvSpPr>
          <p:nvPr/>
        </p:nvSpPr>
        <p:spPr bwMode="auto">
          <a:xfrm>
            <a:off x="2643174" y="1500174"/>
            <a:ext cx="531320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>
                <a:latin typeface="Century Gothic" pitchFamily="34" charset="0"/>
              </a:rPr>
              <a:t>Frasco de espárrago </a:t>
            </a:r>
            <a:r>
              <a:rPr lang="es-ES" dirty="0" smtClean="0">
                <a:latin typeface="Century Gothic" pitchFamily="34" charset="0"/>
              </a:rPr>
              <a:t>blanco “Carretilla” </a:t>
            </a:r>
            <a:r>
              <a:rPr lang="es-ES" dirty="0">
                <a:latin typeface="Century Gothic" pitchFamily="34" charset="0"/>
              </a:rPr>
              <a:t>37 </a:t>
            </a:r>
            <a:r>
              <a:rPr lang="es-ES" dirty="0" err="1">
                <a:latin typeface="Century Gothic" pitchFamily="34" charset="0"/>
              </a:rPr>
              <a:t>cl</a:t>
            </a:r>
            <a:r>
              <a:rPr lang="es-ES" dirty="0">
                <a:latin typeface="Century Gothic" pitchFamily="34" charset="0"/>
              </a:rPr>
              <a:t>, de 9 a 12 unidades: </a:t>
            </a:r>
            <a:r>
              <a:rPr lang="es-ES" dirty="0" smtClean="0">
                <a:latin typeface="Century Gothic" pitchFamily="34" charset="0"/>
              </a:rPr>
              <a:t>3’45 €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940152" y="3000372"/>
            <a:ext cx="320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+mj-lt"/>
              </a:rPr>
              <a:t>Lata de espárrago blanco “Carretilla” 1Kg, de 9 a 12 unidades: </a:t>
            </a:r>
            <a:r>
              <a:rPr lang="es-ES" dirty="0" smtClean="0">
                <a:latin typeface="+mj-lt"/>
              </a:rPr>
              <a:t>6’85 €</a:t>
            </a:r>
            <a:endParaRPr lang="es-ES" dirty="0">
              <a:latin typeface="+mj-lt"/>
            </a:endParaRPr>
          </a:p>
        </p:txBody>
      </p:sp>
      <p:pic>
        <p:nvPicPr>
          <p:cNvPr id="8" name="7 Imagen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578048">
            <a:off x="789309" y="4386959"/>
            <a:ext cx="1646080" cy="242018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643306" y="5214950"/>
            <a:ext cx="524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+mj-lt"/>
              </a:rPr>
              <a:t>Lata de espárrago blanco “Alesves” de 1Kg, de 9 a 12 unidades: </a:t>
            </a:r>
            <a:r>
              <a:rPr lang="es-ES" dirty="0" smtClean="0">
                <a:latin typeface="+mj-lt"/>
              </a:rPr>
              <a:t>5’55 €</a:t>
            </a:r>
            <a:endParaRPr lang="es-ES" dirty="0">
              <a:latin typeface="+mj-lt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88640"/>
            <a:ext cx="14287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6156176" y="1988840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entury Gothic" pitchFamily="34" charset="0"/>
              </a:rPr>
              <a:t>Ref</a:t>
            </a:r>
            <a:r>
              <a:rPr lang="es-ES" dirty="0" smtClean="0">
                <a:latin typeface="Century Gothic" pitchFamily="34" charset="0"/>
              </a:rPr>
              <a:t>: E01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827584" y="3429000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entury Gothic" pitchFamily="34" charset="0"/>
              </a:rPr>
              <a:t>Ref</a:t>
            </a:r>
            <a:r>
              <a:rPr lang="es-ES" dirty="0" smtClean="0">
                <a:latin typeface="Century Gothic" pitchFamily="34" charset="0"/>
              </a:rPr>
              <a:t>: E01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3995936" y="4437112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entury Gothic" pitchFamily="34" charset="0"/>
              </a:rPr>
              <a:t>Ref</a:t>
            </a:r>
            <a:r>
              <a:rPr lang="es-ES" dirty="0" smtClean="0">
                <a:latin typeface="Century Gothic" pitchFamily="34" charset="0"/>
              </a:rPr>
              <a:t>: E02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2267744" y="6309320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entury Gothic" pitchFamily="34" charset="0"/>
              </a:rPr>
              <a:t>Ref</a:t>
            </a:r>
            <a:r>
              <a:rPr lang="es-ES" dirty="0" smtClean="0">
                <a:latin typeface="Century Gothic" pitchFamily="34" charset="0"/>
              </a:rPr>
              <a:t>: E03</a:t>
            </a:r>
            <a:endParaRPr lang="es-ES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Pimientos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7" name="6 Imagen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714488"/>
            <a:ext cx="7268979" cy="4572008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4287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algn="ctr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Pimientos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9" name="8 Imagen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928802"/>
            <a:ext cx="2957569" cy="1860238"/>
          </a:xfrm>
          <a:prstGeom prst="rect">
            <a:avLst/>
          </a:prstGeom>
        </p:spPr>
      </p:pic>
      <p:pic>
        <p:nvPicPr>
          <p:cNvPr id="10" name="9 Imagen" descr="43541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143380"/>
            <a:ext cx="3167859" cy="2114546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714876" y="242886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+mj-lt"/>
              </a:rPr>
              <a:t>Pimientos rellenos de carne </a:t>
            </a:r>
          </a:p>
          <a:p>
            <a:pPr algn="ctr"/>
            <a:r>
              <a:rPr lang="es-ES" dirty="0" smtClean="0">
                <a:latin typeface="+mj-lt"/>
              </a:rPr>
              <a:t>El plato 280g: </a:t>
            </a:r>
            <a:r>
              <a:rPr lang="es-ES" dirty="0" smtClean="0">
                <a:latin typeface="+mj-lt"/>
              </a:rPr>
              <a:t>2’00 €</a:t>
            </a:r>
            <a:endParaRPr lang="es-ES" dirty="0"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699792" y="5085184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+mj-lt"/>
              </a:rPr>
              <a:t>Pimiento de piquillo. Lata de medio Kg: </a:t>
            </a:r>
            <a:r>
              <a:rPr lang="es-ES" dirty="0" smtClean="0">
                <a:latin typeface="+mj-lt"/>
              </a:rPr>
              <a:t>2’85 €</a:t>
            </a:r>
            <a:endParaRPr lang="es-ES" dirty="0">
              <a:latin typeface="+mj-lt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88640"/>
            <a:ext cx="14287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2267744" y="3861048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entury Gothic" pitchFamily="34" charset="0"/>
              </a:rPr>
              <a:t>Ref</a:t>
            </a:r>
            <a:r>
              <a:rPr lang="es-ES" dirty="0" smtClean="0">
                <a:latin typeface="Century Gothic" pitchFamily="34" charset="0"/>
              </a:rPr>
              <a:t>: P01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6444208" y="6309320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entury Gothic" pitchFamily="34" charset="0"/>
              </a:rPr>
              <a:t>Ref</a:t>
            </a:r>
            <a:r>
              <a:rPr lang="es-ES" dirty="0" smtClean="0">
                <a:latin typeface="Century Gothic" pitchFamily="34" charset="0"/>
              </a:rPr>
              <a:t>: P02</a:t>
            </a:r>
            <a:endParaRPr lang="es-ES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indent="0" algn="ctr" fontAlgn="auto">
              <a:spcAft>
                <a:spcPts val="0"/>
              </a:spcAft>
              <a:defRPr/>
            </a:pPr>
            <a:r>
              <a:rPr lang="es-E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E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ES" sz="6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Tomate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7" name="5 Imagen" descr="tomate-frito-bodegon-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7378208" cy="291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4287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pPr indent="0" algn="ctr" fontAlgn="auto">
              <a:spcAft>
                <a:spcPts val="0"/>
              </a:spcAft>
              <a:defRPr/>
            </a:pPr>
            <a:r>
              <a:rPr lang="es-ES" sz="53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Tomate </a:t>
            </a: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8" name="7 Imagen" descr="115158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571612"/>
            <a:ext cx="1700206" cy="184805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214678" y="2214554"/>
            <a:ext cx="394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+mj-lt"/>
              </a:rPr>
              <a:t>Tomate triturado, lata de 1Kg: </a:t>
            </a:r>
            <a:r>
              <a:rPr lang="es-ES" dirty="0" smtClean="0">
                <a:latin typeface="+mj-lt"/>
              </a:rPr>
              <a:t>1’20 €</a:t>
            </a:r>
            <a:endParaRPr lang="es-ES" dirty="0">
              <a:latin typeface="+mj-lt"/>
            </a:endParaRPr>
          </a:p>
        </p:txBody>
      </p:sp>
      <p:pic>
        <p:nvPicPr>
          <p:cNvPr id="11" name="10 Imagen" descr="descar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3929066"/>
            <a:ext cx="2143125" cy="2143125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915816" y="4437112"/>
            <a:ext cx="3622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algn="ctr" eaLnBrk="1" fontAlgn="auto" hangingPunct="1">
              <a:spcAft>
                <a:spcPts val="0"/>
              </a:spcAft>
              <a:defRPr/>
            </a:pPr>
            <a:r>
              <a:rPr lang="es-ES" dirty="0" smtClean="0">
                <a:latin typeface="+mj-lt"/>
              </a:rPr>
              <a:t>Tomate Frito "estilo casero</a:t>
            </a:r>
            <a:r>
              <a:rPr lang="es-ES" dirty="0" smtClean="0">
                <a:latin typeface="+mj-lt"/>
              </a:rPr>
              <a:t>":</a:t>
            </a:r>
          </a:p>
          <a:p>
            <a:pPr marL="448056" indent="-384048" algn="ctr" fontAlgn="auto">
              <a:spcAft>
                <a:spcPts val="0"/>
              </a:spcAft>
              <a:defRPr/>
            </a:pPr>
            <a:r>
              <a:rPr lang="es-ES" dirty="0" err="1" smtClean="0">
                <a:latin typeface="+mj-lt"/>
              </a:rPr>
              <a:t>Brik</a:t>
            </a:r>
            <a:r>
              <a:rPr lang="es-ES" dirty="0" smtClean="0">
                <a:latin typeface="+mj-lt"/>
              </a:rPr>
              <a:t> de tomate frito de 400g. 1’15 €</a:t>
            </a:r>
          </a:p>
          <a:p>
            <a:pPr marL="448056" indent="-384048" eaLnBrk="1" fontAlgn="auto" hangingPunct="1"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88640"/>
            <a:ext cx="14287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1619672" y="3573016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entury Gothic" pitchFamily="34" charset="0"/>
              </a:rPr>
              <a:t>Ref</a:t>
            </a:r>
            <a:r>
              <a:rPr lang="es-ES" dirty="0" smtClean="0">
                <a:latin typeface="Century Gothic" pitchFamily="34" charset="0"/>
              </a:rPr>
              <a:t>: T01</a:t>
            </a:r>
            <a:endParaRPr lang="es-ES" dirty="0">
              <a:latin typeface="Century Gothic" pitchFamily="34" charset="0"/>
            </a:endParaRP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7164288" y="6165304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Century Gothic" pitchFamily="34" charset="0"/>
              </a:rPr>
              <a:t>Ref</a:t>
            </a:r>
            <a:r>
              <a:rPr lang="es-ES" dirty="0" smtClean="0">
                <a:latin typeface="Century Gothic" pitchFamily="34" charset="0"/>
              </a:rPr>
              <a:t>: T02</a:t>
            </a:r>
            <a:endParaRPr lang="es-ES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Personalizado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9900"/>
      </a:accent1>
      <a:accent2>
        <a:srgbClr val="FF9933"/>
      </a:accent2>
      <a:accent3>
        <a:srgbClr val="FF6600"/>
      </a:accent3>
      <a:accent4>
        <a:srgbClr val="FF9966"/>
      </a:accent4>
      <a:accent5>
        <a:srgbClr val="FF3300"/>
      </a:accent5>
      <a:accent6>
        <a:srgbClr val="FF9900"/>
      </a:accent6>
      <a:hlink>
        <a:srgbClr val="FF6600"/>
      </a:hlink>
      <a:folHlink>
        <a:srgbClr val="FF9933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330</TotalTime>
  <Words>554</Words>
  <Application>Microsoft Office PowerPoint</Application>
  <PresentationFormat>Presentación en pantalla (4:3)</PresentationFormat>
  <Paragraphs>126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Brío</vt:lpstr>
      <vt:lpstr>Navarcoop</vt:lpstr>
      <vt:lpstr>                    Índice </vt:lpstr>
      <vt:lpstr>Información</vt:lpstr>
      <vt:lpstr>Espárragos</vt:lpstr>
      <vt:lpstr>Espárragos</vt:lpstr>
      <vt:lpstr>Pimientos</vt:lpstr>
      <vt:lpstr>Pimientos</vt:lpstr>
      <vt:lpstr> Tomate</vt:lpstr>
      <vt:lpstr>Tomate  </vt:lpstr>
      <vt:lpstr>Aceitunas</vt:lpstr>
      <vt:lpstr>Aceitunas</vt:lpstr>
      <vt:lpstr>Legumbres</vt:lpstr>
      <vt:lpstr>Legumbres</vt:lpstr>
      <vt:lpstr>Queso del Roncal</vt:lpstr>
      <vt:lpstr>Chorizo ibérico</vt:lpstr>
      <vt:lpstr>Chorizo ibérico</vt:lpstr>
      <vt:lpstr>Mermelada artesanal</vt:lpstr>
      <vt:lpstr>Diapositiva 18</vt:lpstr>
      <vt:lpstr>Pañuelicos de San Fermín</vt:lpstr>
      <vt:lpstr>Cómo pedir nuestros productos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</dc:title>
  <dc:creator>amul03</dc:creator>
  <cp:lastModifiedBy>Mara</cp:lastModifiedBy>
  <cp:revision>49</cp:revision>
  <dcterms:created xsi:type="dcterms:W3CDTF">2014-01-21T12:59:46Z</dcterms:created>
  <dcterms:modified xsi:type="dcterms:W3CDTF">2014-03-21T22:30:39Z</dcterms:modified>
</cp:coreProperties>
</file>