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activeX"/>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67" r:id="rId3"/>
    <p:sldId id="264" r:id="rId4"/>
    <p:sldId id="260" r:id="rId5"/>
    <p:sldId id="261" r:id="rId6"/>
    <p:sldId id="262" r:id="rId7"/>
    <p:sldId id="263" r:id="rId8"/>
    <p:sldId id="268" r:id="rId9"/>
    <p:sldId id="258" r:id="rId10"/>
    <p:sldId id="257" r:id="rId11"/>
    <p:sldId id="259" r:id="rId12"/>
    <p:sldId id="265" r:id="rId13"/>
    <p:sldId id="266"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34597" autoAdjust="0"/>
    <p:restoredTop sz="86420" autoAdjust="0"/>
  </p:normalViewPr>
  <p:slideViewPr>
    <p:cSldViewPr>
      <p:cViewPr varScale="1">
        <p:scale>
          <a:sx n="69" d="100"/>
          <a:sy n="69" d="100"/>
        </p:scale>
        <p:origin x="-8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4398C70-4AB8-4EDF-90F8-18BDF34F2F69}" type="datetimeFigureOut">
              <a:rPr lang="es-ES" smtClean="0"/>
              <a:pPr/>
              <a:t>24/03/2014</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BCAD33EC-0C04-48C4-80B0-949CC801D94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4398C70-4AB8-4EDF-90F8-18BDF34F2F69}" type="datetimeFigureOut">
              <a:rPr lang="es-ES" smtClean="0"/>
              <a:pPr/>
              <a:t>24/03/2014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CAD33EC-0C04-48C4-80B0-949CC801D94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4398C70-4AB8-4EDF-90F8-18BDF34F2F69}" type="datetimeFigureOut">
              <a:rPr lang="es-ES" smtClean="0"/>
              <a:pPr/>
              <a:t>24/03/2014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CAD33EC-0C04-48C4-80B0-949CC801D94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4398C70-4AB8-4EDF-90F8-18BDF34F2F69}" type="datetimeFigureOut">
              <a:rPr lang="es-ES" smtClean="0"/>
              <a:pPr/>
              <a:t>24/03/2014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CAD33EC-0C04-48C4-80B0-949CC801D94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4398C70-4AB8-4EDF-90F8-18BDF34F2F69}" type="datetimeFigureOut">
              <a:rPr lang="es-ES" smtClean="0"/>
              <a:pPr/>
              <a:t>24/03/2014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CAD33EC-0C04-48C4-80B0-949CC801D94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4398C70-4AB8-4EDF-90F8-18BDF34F2F69}" type="datetimeFigureOut">
              <a:rPr lang="es-ES" smtClean="0"/>
              <a:pPr/>
              <a:t>24/03/2014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CAD33EC-0C04-48C4-80B0-949CC801D94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4398C70-4AB8-4EDF-90F8-18BDF34F2F69}" type="datetimeFigureOut">
              <a:rPr lang="es-ES" smtClean="0"/>
              <a:pPr/>
              <a:t>24/03/2014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CAD33EC-0C04-48C4-80B0-949CC801D94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C4398C70-4AB8-4EDF-90F8-18BDF34F2F69}" type="datetimeFigureOut">
              <a:rPr lang="es-ES" smtClean="0"/>
              <a:pPr/>
              <a:t>24/03/2014</a:t>
            </a:fld>
            <a:endParaRPr lang="es-ES"/>
          </a:p>
        </p:txBody>
      </p:sp>
      <p:sp>
        <p:nvSpPr>
          <p:cNvPr id="8" name="7 Marcador de número de diapositiva"/>
          <p:cNvSpPr>
            <a:spLocks noGrp="1"/>
          </p:cNvSpPr>
          <p:nvPr>
            <p:ph type="sldNum" sz="quarter" idx="11"/>
          </p:nvPr>
        </p:nvSpPr>
        <p:spPr/>
        <p:txBody>
          <a:bodyPr/>
          <a:lstStyle/>
          <a:p>
            <a:fld id="{BCAD33EC-0C04-48C4-80B0-949CC801D94F}" type="slidenum">
              <a:rPr lang="es-ES" smtClean="0"/>
              <a:pPr/>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4398C70-4AB8-4EDF-90F8-18BDF34F2F69}" type="datetimeFigureOut">
              <a:rPr lang="es-ES" smtClean="0"/>
              <a:pPr/>
              <a:t>24/03/2014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CAD33EC-0C04-48C4-80B0-949CC801D94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4398C70-4AB8-4EDF-90F8-18BDF34F2F69}" type="datetimeFigureOut">
              <a:rPr lang="es-ES" smtClean="0"/>
              <a:pPr/>
              <a:t>24/03/2014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BCAD33EC-0C04-48C4-80B0-949CC801D94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C4398C70-4AB8-4EDF-90F8-18BDF34F2F69}" type="datetimeFigureOut">
              <a:rPr lang="es-ES" smtClean="0"/>
              <a:pPr/>
              <a:t>24/03/2014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CAD33EC-0C04-48C4-80B0-949CC801D94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4398C70-4AB8-4EDF-90F8-18BDF34F2F69}" type="datetimeFigureOut">
              <a:rPr lang="es-ES" smtClean="0"/>
              <a:pPr/>
              <a:t>24/03/2014</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CAD33EC-0C04-48C4-80B0-949CC801D94F}"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i_143d3289ccc9e98a"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tienda.productosdeasturias.com/conservas-asturianas/pate-de-centollo-1-lata-100-grs-tierra-astur.html"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tienda.productosdeasturias.com/conservas-asturianas/pate-de-oricios-1-lata-de-100-grs-tierra-astur.html" TargetMode="External"/><Relationship Id="rId4" Type="http://schemas.openxmlformats.org/officeDocument/2006/relationships/hyperlink" Target="http://tienda.productosdeasturias.com/conservas-asturianas/pate-de-cabracho-1-lata-100-grs-tierra-astur.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8.jpeg"/><Relationship Id="rId5" Type="http://schemas.openxmlformats.org/officeDocument/2006/relationships/hyperlink" Target="http://www.productosdeasturias.com/review/product/list/id/2336/category/33/" TargetMode="External"/><Relationship Id="rId4" Type="http://schemas.openxmlformats.org/officeDocument/2006/relationships/hyperlink" Target="http://www.productosdeasturias.com/catalog/product_compare/add/product/2336/uenc/aHR0cDovL3d3dy5wcm9kdWN0b3NkZWFzdHVyaWFzLmNvbS9lbWJ1dGlkb3MvY29tcGFuZ29zLWVtYnV0aWRvcy9jaG9yaXpvcy1kZS1nb2NodS1hc3R1cmNlbHRhLXBhY2stZGUtMi11bmRzLTIxMC1ncnMuaHRtbA,,/"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ACEIMERKA</a:t>
            </a:r>
            <a:endParaRPr lang="es-ES" dirty="0"/>
          </a:p>
        </p:txBody>
      </p:sp>
      <p:sp>
        <p:nvSpPr>
          <p:cNvPr id="3" name="2 Subtítulo"/>
          <p:cNvSpPr>
            <a:spLocks noGrp="1"/>
          </p:cNvSpPr>
          <p:nvPr>
            <p:ph type="subTitle" idx="1"/>
          </p:nvPr>
        </p:nvSpPr>
        <p:spPr>
          <a:xfrm>
            <a:off x="1331640" y="3933056"/>
            <a:ext cx="6400800" cy="1752600"/>
          </a:xfrm>
        </p:spPr>
        <p:txBody>
          <a:bodyPr/>
          <a:lstStyle/>
          <a:p>
            <a:r>
              <a:rPr lang="es-ES" dirty="0" smtClean="0"/>
              <a:t>Catálogo </a:t>
            </a:r>
            <a:r>
              <a:rPr lang="es-ES" dirty="0" smtClean="0"/>
              <a:t>ACEIMERKA</a:t>
            </a:r>
            <a:endParaRPr lang="es-ES" dirty="0" smtClean="0"/>
          </a:p>
        </p:txBody>
      </p:sp>
      <p:pic>
        <p:nvPicPr>
          <p:cNvPr id="4" name="3 Imagen" descr="Imágenes integradas 1"/>
          <p:cNvPicPr>
            <a:picLocks noChangeAspect="1"/>
          </p:cNvPicPr>
          <p:nvPr/>
        </p:nvPicPr>
        <p:blipFill>
          <a:blip r:embed="rId2" r:link="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292080" y="188640"/>
            <a:ext cx="3573590" cy="2340293"/>
          </a:xfrm>
          <a:prstGeom prst="rect">
            <a:avLst/>
          </a:prstGeom>
          <a:noFill/>
          <a:ln>
            <a:noFill/>
          </a:ln>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85728"/>
            <a:ext cx="7467600" cy="1143000"/>
          </a:xfrm>
        </p:spPr>
        <p:txBody>
          <a:bodyPr>
            <a:noAutofit/>
          </a:bodyPr>
          <a:lstStyle/>
          <a:p>
            <a:r>
              <a:rPr lang="es-ES" sz="3200" dirty="0" smtClean="0"/>
              <a:t/>
            </a:r>
            <a:br>
              <a:rPr lang="es-ES" sz="3200" dirty="0" smtClean="0"/>
            </a:br>
            <a:r>
              <a:rPr lang="es-ES" sz="2800" b="1" dirty="0" smtClean="0"/>
              <a:t>ARROZ CON LECHE "SANTOLAYA" (200 Grs.)</a:t>
            </a:r>
            <a:r>
              <a:rPr lang="es-ES" sz="2800" dirty="0" smtClean="0"/>
              <a:t/>
            </a:r>
            <a:br>
              <a:rPr lang="es-ES" sz="2800" dirty="0" smtClean="0"/>
            </a:br>
            <a:r>
              <a:rPr lang="es-ES" sz="2800" b="1" dirty="0" smtClean="0"/>
              <a:t>€ 1,54</a:t>
            </a:r>
            <a:r>
              <a:rPr lang="es-ES" sz="2800" cap="all" dirty="0" smtClean="0"/>
              <a:t>IVA INCLUIDO</a:t>
            </a:r>
            <a:endParaRPr lang="es-ES" sz="2800" dirty="0"/>
          </a:p>
        </p:txBody>
      </p:sp>
      <p:pic>
        <p:nvPicPr>
          <p:cNvPr id="4" name="3 Marcador de contenido"/>
          <p:cNvPicPr>
            <a:picLocks noGrp="1"/>
          </p:cNvPicPr>
          <p:nvPr>
            <p:ph idx="1"/>
          </p:nvPr>
        </p:nvPicPr>
        <p:blipFill>
          <a:blip r:embed="rId2" cstate="print"/>
          <a:srcRect/>
          <a:stretch>
            <a:fillRect/>
          </a:stretch>
        </p:blipFill>
        <p:spPr bwMode="auto">
          <a:xfrm>
            <a:off x="642910" y="2571744"/>
            <a:ext cx="2500330" cy="1885950"/>
          </a:xfrm>
          <a:prstGeom prst="rect">
            <a:avLst/>
          </a:prstGeom>
          <a:noFill/>
          <a:ln w="9525">
            <a:noFill/>
            <a:miter lim="800000"/>
            <a:headEnd/>
            <a:tailEnd/>
          </a:ln>
        </p:spPr>
      </p:pic>
      <p:sp>
        <p:nvSpPr>
          <p:cNvPr id="6" name="5 Rectángulo"/>
          <p:cNvSpPr/>
          <p:nvPr/>
        </p:nvSpPr>
        <p:spPr>
          <a:xfrm>
            <a:off x="3714744" y="2000240"/>
            <a:ext cx="4214842" cy="2031325"/>
          </a:xfrm>
          <a:prstGeom prst="rect">
            <a:avLst/>
          </a:prstGeom>
        </p:spPr>
        <p:txBody>
          <a:bodyPr wrap="square">
            <a:spAutoFit/>
          </a:bodyPr>
          <a:lstStyle/>
          <a:p>
            <a:r>
              <a:rPr lang="es-ES" dirty="0" smtClean="0"/>
              <a:t>Arroz  con leche: De los postres asturianos el arroz con leche debe de ser uno de los mas cotizados,  la dulzura de la densa leche con el tiernísimo arroz es la mezcla ideal para los paladares mas refinados y exigentes.</a:t>
            </a:r>
            <a:endParaRPr lang="es-ES" dirty="0"/>
          </a:p>
        </p:txBody>
      </p:sp>
    </p:spTree>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7467600" cy="1143000"/>
          </a:xfrm>
        </p:spPr>
        <p:txBody>
          <a:bodyPr>
            <a:normAutofit fontScale="90000"/>
          </a:bodyPr>
          <a:lstStyle/>
          <a:p>
            <a:r>
              <a:rPr lang="es-ES" sz="3100" b="1" dirty="0" smtClean="0"/>
              <a:t>CASADIELLES ASTURIANES "TIERRA ASTUR" (1/2 Doc.)</a:t>
            </a:r>
            <a:r>
              <a:rPr lang="es-ES" sz="3100" dirty="0" smtClean="0"/>
              <a:t/>
            </a:r>
            <a:br>
              <a:rPr lang="es-ES" sz="3100" dirty="0" smtClean="0"/>
            </a:br>
            <a:r>
              <a:rPr lang="es-ES" sz="3100" b="1" dirty="0" smtClean="0"/>
              <a:t>€ 3,50</a:t>
            </a:r>
            <a:r>
              <a:rPr lang="es-ES" sz="3100" cap="all" dirty="0" smtClean="0"/>
              <a:t>IVA INCLUIDO</a:t>
            </a:r>
            <a:r>
              <a:rPr lang="es-ES" dirty="0" smtClean="0"/>
              <a:t/>
            </a:r>
            <a:br>
              <a:rPr lang="es-ES" dirty="0" smtClean="0"/>
            </a:br>
            <a:endParaRPr lang="es-ES" dirty="0"/>
          </a:p>
        </p:txBody>
      </p:sp>
      <p:pic>
        <p:nvPicPr>
          <p:cNvPr id="4" name="11 Imagen" descr="file_3_18.jpg"/>
          <p:cNvPicPr>
            <a:picLocks noGrp="1"/>
          </p:cNvPicPr>
          <p:nvPr>
            <p:ph idx="1"/>
          </p:nvPr>
        </p:nvPicPr>
        <p:blipFill>
          <a:blip r:embed="rId2" cstate="print"/>
          <a:stretch>
            <a:fillRect/>
          </a:stretch>
        </p:blipFill>
        <p:spPr>
          <a:xfrm>
            <a:off x="285720" y="2214554"/>
            <a:ext cx="2405060" cy="3273436"/>
          </a:xfrm>
          <a:prstGeom prst="rect">
            <a:avLst/>
          </a:prstGeom>
        </p:spPr>
      </p:pic>
      <p:sp>
        <p:nvSpPr>
          <p:cNvPr id="8" name="7 Rectángulo"/>
          <p:cNvSpPr/>
          <p:nvPr/>
        </p:nvSpPr>
        <p:spPr>
          <a:xfrm>
            <a:off x="11223610" y="2928650"/>
            <a:ext cx="298480" cy="584775"/>
          </a:xfrm>
          <a:prstGeom prst="rect">
            <a:avLst/>
          </a:prstGeom>
        </p:spPr>
        <p:txBody>
          <a:bodyPr wrap="none">
            <a:spAutoFit/>
          </a:bodyPr>
          <a:lstStyle/>
          <a:p>
            <a:r>
              <a:rPr lang="es-ES" sz="3200" b="1" dirty="0">
                <a:solidFill>
                  <a:srgbClr val="000000"/>
                </a:solidFill>
                <a:latin typeface="Arial" pitchFamily="34" charset="0"/>
                <a:ea typeface="Calibri" pitchFamily="34" charset="0"/>
                <a:cs typeface="Arial" pitchFamily="34" charset="0"/>
              </a:rPr>
              <a:t> </a:t>
            </a:r>
            <a:endParaRPr lang="es-ES" dirty="0"/>
          </a:p>
        </p:txBody>
      </p:sp>
      <p:sp>
        <p:nvSpPr>
          <p:cNvPr id="16386" name="Rectangle 2"/>
          <p:cNvSpPr>
            <a:spLocks noChangeArrowheads="1"/>
          </p:cNvSpPr>
          <p:nvPr/>
        </p:nvSpPr>
        <p:spPr bwMode="auto">
          <a:xfrm>
            <a:off x="2928926" y="2786058"/>
            <a:ext cx="514353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s-ES" b="1" dirty="0" err="1"/>
              <a:t>Casadielles</a:t>
            </a:r>
            <a:r>
              <a:rPr lang="es-ES" b="1" dirty="0"/>
              <a:t> </a:t>
            </a:r>
            <a:r>
              <a:rPr lang="es-ES" b="1" dirty="0" err="1"/>
              <a:t>Asturianes</a:t>
            </a:r>
            <a:r>
              <a:rPr lang="es-ES" b="1" dirty="0"/>
              <a:t> Tierra Astur : Las </a:t>
            </a:r>
            <a:r>
              <a:rPr lang="es-ES" b="1" dirty="0" err="1"/>
              <a:t>casadielles</a:t>
            </a:r>
            <a:r>
              <a:rPr lang="es-ES" b="1" dirty="0"/>
              <a:t> son sin duda uno de los postres asturianos de más tradición y arraigo. Elaboradas a partir de </a:t>
            </a:r>
            <a:r>
              <a:rPr lang="es-ES" b="1" dirty="0" smtClean="0"/>
              <a:t>una masa </a:t>
            </a:r>
            <a:r>
              <a:rPr lang="es-ES" b="1" dirty="0"/>
              <a:t>de harina de trigo, agua y mantequilla, rellena con nueces, avellanas, anís y azúcar, se fríen en aceite de alta calidad, para ser posteriormente recubiertas de una generosa capa de azúcar que les confiere un dulce toque y una extraordinaria textura.</a:t>
            </a:r>
            <a:endParaRPr kumimoji="0" lang="es-ES" sz="1800" b="1" i="0" u="none" strike="noStrike" cap="none" normalizeH="0" baseline="0" dirty="0" smtClean="0">
              <a:ln>
                <a:noFill/>
              </a:ln>
              <a:solidFill>
                <a:schemeClr val="tx1"/>
              </a:solidFill>
              <a:effectLst/>
              <a:latin typeface="Arial" pitchFamily="34" charset="0"/>
            </a:endParaRPr>
          </a:p>
        </p:txBody>
      </p:sp>
    </p:spTree>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PULSERAS DE GOMA</a:t>
            </a:r>
            <a:endParaRPr lang="es-ES" dirty="0"/>
          </a:p>
        </p:txBody>
      </p:sp>
      <p:pic>
        <p:nvPicPr>
          <p:cNvPr id="4" name="3 Marcador de contenido" descr="pulsera1.jpg"/>
          <p:cNvPicPr>
            <a:picLocks noGrp="1"/>
          </p:cNvPicPr>
          <p:nvPr>
            <p:ph idx="1"/>
          </p:nvPr>
        </p:nvPicPr>
        <p:blipFill>
          <a:blip r:embed="rId2" cstate="print"/>
          <a:stretch>
            <a:fillRect/>
          </a:stretch>
        </p:blipFill>
        <p:spPr>
          <a:xfrm>
            <a:off x="214282" y="1571612"/>
            <a:ext cx="3643338" cy="2357454"/>
          </a:xfrm>
          <a:prstGeom prst="rect">
            <a:avLst/>
          </a:prstGeom>
        </p:spPr>
      </p:pic>
      <p:sp>
        <p:nvSpPr>
          <p:cNvPr id="6" name="5 Rectángulo"/>
          <p:cNvSpPr/>
          <p:nvPr/>
        </p:nvSpPr>
        <p:spPr>
          <a:xfrm>
            <a:off x="4786314" y="2000240"/>
            <a:ext cx="2857520" cy="1200329"/>
          </a:xfrm>
          <a:prstGeom prst="rect">
            <a:avLst/>
          </a:prstGeom>
        </p:spPr>
        <p:txBody>
          <a:bodyPr wrap="square">
            <a:spAutoFit/>
          </a:bodyPr>
          <a:lstStyle/>
          <a:p>
            <a:pPr lvl="0" fontAlgn="base">
              <a:spcBef>
                <a:spcPct val="0"/>
              </a:spcBef>
              <a:spcAft>
                <a:spcPct val="0"/>
              </a:spcAft>
            </a:pPr>
            <a:r>
              <a:rPr kumimoji="0" lang="es-E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Pulseras trenzadas de goma, elástica de diferentes colores, pulseras</a:t>
            </a:r>
            <a:r>
              <a:rPr kumimoji="0" lang="es-ES"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de </a:t>
            </a:r>
            <a:r>
              <a:rPr kumimoji="0" lang="es-ES" b="1"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bolas,etc</a:t>
            </a:r>
            <a:r>
              <a:rPr kumimoji="0" lang="es-ES"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0,50€</a:t>
            </a:r>
            <a:endParaRPr kumimoji="0" lang="es-ES" sz="3200" b="0" i="0" u="none" strike="noStrike" cap="none" normalizeH="0" baseline="0" dirty="0" smtClean="0">
              <a:ln>
                <a:noFill/>
              </a:ln>
              <a:solidFill>
                <a:schemeClr val="tx1"/>
              </a:solidFill>
              <a:effectLst/>
              <a:latin typeface="Arial" pitchFamily="34" charset="0"/>
            </a:endParaRPr>
          </a:p>
        </p:txBody>
      </p:sp>
      <p:pic>
        <p:nvPicPr>
          <p:cNvPr id="1025" name="Picture 1" descr="C:\Documents and Settings\Administrator\My Documents\Descargas\CAM02298.jpg"/>
          <p:cNvPicPr>
            <a:picLocks noChangeAspect="1" noChangeArrowheads="1"/>
          </p:cNvPicPr>
          <p:nvPr/>
        </p:nvPicPr>
        <p:blipFill>
          <a:blip r:embed="rId3" cstate="print"/>
          <a:srcRect/>
          <a:stretch>
            <a:fillRect/>
          </a:stretch>
        </p:blipFill>
        <p:spPr bwMode="auto">
          <a:xfrm>
            <a:off x="1928794" y="4000504"/>
            <a:ext cx="3929090" cy="2619393"/>
          </a:xfrm>
          <a:prstGeom prst="rect">
            <a:avLst/>
          </a:prstGeom>
          <a:noFill/>
        </p:spPr>
      </p:pic>
    </p:spTree>
  </p:cSld>
  <p:clrMapOvr>
    <a:masterClrMapping/>
  </p:clrMapOvr>
  <p:transition>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800" dirty="0" err="1" smtClean="0"/>
              <a:t>Boligrafos</a:t>
            </a:r>
            <a:r>
              <a:rPr lang="es-ES" sz="4800" dirty="0" smtClean="0"/>
              <a:t> y lápices</a:t>
            </a:r>
            <a:endParaRPr lang="es-ES" sz="4800" dirty="0"/>
          </a:p>
        </p:txBody>
      </p:sp>
      <p:pic>
        <p:nvPicPr>
          <p:cNvPr id="4" name="9 Imagen" descr="boliss.jpg"/>
          <p:cNvPicPr>
            <a:picLocks noGrp="1"/>
          </p:cNvPicPr>
          <p:nvPr>
            <p:ph idx="1"/>
          </p:nvPr>
        </p:nvPicPr>
        <p:blipFill>
          <a:blip r:embed="rId2" cstate="print"/>
          <a:stretch>
            <a:fillRect/>
          </a:stretch>
        </p:blipFill>
        <p:spPr>
          <a:xfrm>
            <a:off x="428596" y="2000240"/>
            <a:ext cx="3095625" cy="2928958"/>
          </a:xfrm>
          <a:prstGeom prst="rect">
            <a:avLst/>
          </a:prstGeom>
        </p:spPr>
      </p:pic>
      <p:pic>
        <p:nvPicPr>
          <p:cNvPr id="5" name="8 Imagen" descr="lapices.jpg"/>
          <p:cNvPicPr/>
          <p:nvPr/>
        </p:nvPicPr>
        <p:blipFill>
          <a:blip r:embed="rId3" cstate="print"/>
          <a:stretch>
            <a:fillRect/>
          </a:stretch>
        </p:blipFill>
        <p:spPr>
          <a:xfrm>
            <a:off x="3714744" y="1928802"/>
            <a:ext cx="2405068" cy="3000396"/>
          </a:xfrm>
          <a:prstGeom prst="rect">
            <a:avLst/>
          </a:prstGeom>
        </p:spPr>
      </p:pic>
      <p:sp>
        <p:nvSpPr>
          <p:cNvPr id="6" name="5 Rectángulo"/>
          <p:cNvSpPr/>
          <p:nvPr/>
        </p:nvSpPr>
        <p:spPr>
          <a:xfrm>
            <a:off x="6215074" y="2714620"/>
            <a:ext cx="2214578" cy="1200329"/>
          </a:xfrm>
          <a:prstGeom prst="rect">
            <a:avLst/>
          </a:prstGeom>
        </p:spPr>
        <p:txBody>
          <a:bodyPr wrap="square">
            <a:spAutoFit/>
          </a:bodyPr>
          <a:lstStyle/>
          <a:p>
            <a:r>
              <a:rPr lang="es-ES" b="1" dirty="0"/>
              <a:t>Bolígrafos y lápices decorados </a:t>
            </a:r>
            <a:r>
              <a:rPr lang="es-ES" b="1"/>
              <a:t>por </a:t>
            </a:r>
            <a:r>
              <a:rPr lang="es-ES" b="1" smtClean="0"/>
              <a:t>nosotros       0,50</a:t>
            </a:r>
            <a:r>
              <a:rPr lang="es-ES" b="1" dirty="0" smtClean="0"/>
              <a:t>€</a:t>
            </a:r>
            <a:endParaRPr lang="es-ES" dirty="0"/>
          </a:p>
        </p:txBody>
      </p:sp>
    </p:spTree>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ÍNDICE</a:t>
            </a:r>
            <a:endParaRPr lang="es-ES" dirty="0"/>
          </a:p>
        </p:txBody>
      </p:sp>
      <p:sp>
        <p:nvSpPr>
          <p:cNvPr id="3" name="2 Marcador de contenido"/>
          <p:cNvSpPr>
            <a:spLocks noGrp="1"/>
          </p:cNvSpPr>
          <p:nvPr>
            <p:ph idx="1"/>
          </p:nvPr>
        </p:nvSpPr>
        <p:spPr/>
        <p:txBody>
          <a:bodyPr>
            <a:normAutofit/>
          </a:bodyPr>
          <a:lstStyle/>
          <a:p>
            <a:pPr>
              <a:buFont typeface="Wingdings" pitchFamily="2" charset="2"/>
              <a:buChar char="Ø"/>
            </a:pPr>
            <a:r>
              <a:rPr lang="es-ES" sz="1600" b="1" dirty="0" smtClean="0"/>
              <a:t>SELECCION DE 3 PATES DE MAR "TIERRA </a:t>
            </a:r>
            <a:r>
              <a:rPr lang="es-ES" sz="1600" b="1" dirty="0" smtClean="0"/>
              <a:t>ASTUR“</a:t>
            </a:r>
            <a:endParaRPr lang="es-ES" dirty="0" smtClean="0"/>
          </a:p>
          <a:p>
            <a:pPr>
              <a:buFont typeface="Wingdings" pitchFamily="2" charset="2"/>
              <a:buChar char="Ø"/>
            </a:pPr>
            <a:r>
              <a:rPr lang="es-ES" sz="1600" b="1" dirty="0" smtClean="0"/>
              <a:t>QUESO "AFUEGA'L PITU ATRONCAU TIERRA DE TINEO" </a:t>
            </a:r>
            <a:r>
              <a:rPr lang="es-ES" sz="1600" b="1" dirty="0" smtClean="0"/>
              <a:t>BLANCO</a:t>
            </a:r>
          </a:p>
          <a:p>
            <a:pPr>
              <a:buFont typeface="Wingdings" pitchFamily="2" charset="2"/>
              <a:buChar char="Ø"/>
            </a:pPr>
            <a:r>
              <a:rPr lang="es-ES" sz="1600" b="1" dirty="0" smtClean="0"/>
              <a:t>QUESO "CABRALES" D.O.P. SELECCION TIELVE </a:t>
            </a:r>
            <a:r>
              <a:rPr lang="es-ES" sz="1600" b="1" dirty="0" smtClean="0"/>
              <a:t>CUÑA</a:t>
            </a:r>
          </a:p>
          <a:p>
            <a:pPr>
              <a:buFont typeface="Wingdings" pitchFamily="2" charset="2"/>
              <a:buChar char="Ø"/>
            </a:pPr>
            <a:r>
              <a:rPr lang="es-ES" sz="1600" b="1" dirty="0" smtClean="0"/>
              <a:t>QUESO "LA PERAL" </a:t>
            </a:r>
            <a:r>
              <a:rPr lang="es-ES" sz="1600" b="1" dirty="0" smtClean="0"/>
              <a:t>SEMI-AZUL</a:t>
            </a:r>
          </a:p>
          <a:p>
            <a:pPr>
              <a:buFont typeface="Wingdings" pitchFamily="2" charset="2"/>
              <a:buChar char="Ø"/>
            </a:pPr>
            <a:r>
              <a:rPr lang="es-ES" sz="1600" b="1" dirty="0" smtClean="0"/>
              <a:t>TABLA DE FABADA ASTURIANA 3 RACIONES "</a:t>
            </a:r>
            <a:r>
              <a:rPr lang="es-ES" sz="1600" b="1" dirty="0" smtClean="0"/>
              <a:t>CRIVENCAR“</a:t>
            </a:r>
          </a:p>
          <a:p>
            <a:pPr>
              <a:buFont typeface="Wingdings" pitchFamily="2" charset="2"/>
              <a:buChar char="Ø"/>
            </a:pPr>
            <a:r>
              <a:rPr lang="es-ES" sz="1600" b="1" dirty="0" smtClean="0"/>
              <a:t>CHORIZOS DE GOCHU ASTURCELTA </a:t>
            </a:r>
            <a:endParaRPr lang="es-ES" sz="1600" b="1" dirty="0" smtClean="0"/>
          </a:p>
          <a:p>
            <a:pPr>
              <a:buFont typeface="Wingdings" pitchFamily="2" charset="2"/>
              <a:buChar char="Ø"/>
            </a:pPr>
            <a:r>
              <a:rPr lang="es-ES" sz="1600" b="1" dirty="0" smtClean="0"/>
              <a:t>MERMELADA DE FRESA ECOLOGICA "CATA GOURMET" </a:t>
            </a:r>
            <a:endParaRPr lang="es-ES" sz="1600" b="1" dirty="0" smtClean="0"/>
          </a:p>
          <a:p>
            <a:pPr>
              <a:buFont typeface="Wingdings" pitchFamily="2" charset="2"/>
              <a:buChar char="Ø"/>
            </a:pPr>
            <a:r>
              <a:rPr lang="es-ES" sz="1600" b="1" dirty="0" smtClean="0"/>
              <a:t>ARROZ</a:t>
            </a:r>
            <a:r>
              <a:rPr lang="es-ES" sz="2400" b="1" dirty="0" smtClean="0"/>
              <a:t> </a:t>
            </a:r>
            <a:r>
              <a:rPr lang="es-ES" sz="1600" b="1" dirty="0" smtClean="0"/>
              <a:t>CON LECHE "SANTOLAYA" </a:t>
            </a:r>
            <a:endParaRPr lang="es-ES" sz="1600" b="1" dirty="0" smtClean="0"/>
          </a:p>
          <a:p>
            <a:pPr>
              <a:buFont typeface="Wingdings" pitchFamily="2" charset="2"/>
              <a:buChar char="Ø"/>
            </a:pPr>
            <a:r>
              <a:rPr lang="es-ES" sz="1600" b="1" dirty="0" smtClean="0"/>
              <a:t>CASADIELLES ASTURIANES "TIERRA ASTUR" </a:t>
            </a:r>
            <a:endParaRPr lang="es-ES" sz="1600" b="1" dirty="0" smtClean="0"/>
          </a:p>
          <a:p>
            <a:pPr>
              <a:buFont typeface="Wingdings" pitchFamily="2" charset="2"/>
              <a:buChar char="Ø"/>
            </a:pPr>
            <a:r>
              <a:rPr lang="es-ES" sz="1600" b="1" dirty="0" smtClean="0"/>
              <a:t>BOLÍGRAFOS Y LÁPICES</a:t>
            </a:r>
          </a:p>
          <a:p>
            <a:pPr>
              <a:buFont typeface="Wingdings" pitchFamily="2" charset="2"/>
              <a:buChar char="Ø"/>
            </a:pPr>
            <a:r>
              <a:rPr lang="es-ES" sz="1600" b="1" dirty="0" smtClean="0"/>
              <a:t>PULSERAS </a:t>
            </a:r>
            <a:r>
              <a:rPr lang="es-ES" sz="1600" b="1" dirty="0" smtClean="0"/>
              <a:t>DE </a:t>
            </a:r>
            <a:r>
              <a:rPr lang="es-ES" sz="1600" b="1" dirty="0" smtClean="0"/>
              <a:t>GOMA</a:t>
            </a:r>
          </a:p>
          <a:p>
            <a:pPr>
              <a:buNone/>
            </a:pPr>
            <a:r>
              <a:rPr lang="es-ES" sz="1600" dirty="0" smtClean="0"/>
              <a:t/>
            </a:r>
            <a:br>
              <a:rPr lang="es-ES" sz="1600" dirty="0" smtClean="0"/>
            </a:br>
            <a:endParaRPr lang="es-ES" sz="1600" b="1" dirty="0" smtClean="0"/>
          </a:p>
          <a:p>
            <a:pPr>
              <a:buFont typeface="Wingdings" pitchFamily="2" charset="2"/>
              <a:buChar char="Ø"/>
            </a:pPr>
            <a:endParaRPr lang="es-ES" sz="1600" b="1" dirty="0" smtClean="0"/>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100" b="1" dirty="0" smtClean="0"/>
              <a:t>SELECCION DE 3 PATES DE MAR "TIERRA ASTUR"</a:t>
            </a:r>
            <a:r>
              <a:rPr lang="es-ES" sz="3100" dirty="0" smtClean="0"/>
              <a:t/>
            </a:r>
            <a:br>
              <a:rPr lang="es-ES" sz="3100" dirty="0" smtClean="0"/>
            </a:br>
            <a:r>
              <a:rPr lang="es-ES" sz="3100" b="1" dirty="0" smtClean="0"/>
              <a:t>€ 8,91</a:t>
            </a:r>
            <a:r>
              <a:rPr lang="es-ES" sz="3100" cap="all" dirty="0" smtClean="0"/>
              <a:t>IVA INCLUIDO</a:t>
            </a:r>
            <a:r>
              <a:rPr lang="es-ES" dirty="0" smtClean="0"/>
              <a:t/>
            </a:r>
            <a:br>
              <a:rPr lang="es-ES" dirty="0" smtClean="0"/>
            </a:br>
            <a:endParaRPr lang="es-ES" dirty="0"/>
          </a:p>
        </p:txBody>
      </p:sp>
      <p:pic>
        <p:nvPicPr>
          <p:cNvPr id="4" name="3 Marcador de contenido" descr="Patés asturianos"/>
          <p:cNvPicPr>
            <a:picLocks noGrp="1"/>
          </p:cNvPicPr>
          <p:nvPr>
            <p:ph idx="1"/>
          </p:nvPr>
        </p:nvPicPr>
        <p:blipFill>
          <a:blip r:embed="rId2" cstate="print"/>
          <a:srcRect/>
          <a:stretch>
            <a:fillRect/>
          </a:stretch>
        </p:blipFill>
        <p:spPr bwMode="auto">
          <a:xfrm>
            <a:off x="285721" y="2143117"/>
            <a:ext cx="4071966" cy="2000264"/>
          </a:xfrm>
          <a:prstGeom prst="rect">
            <a:avLst/>
          </a:prstGeom>
          <a:noFill/>
          <a:ln w="9525">
            <a:noFill/>
            <a:miter lim="800000"/>
            <a:headEnd/>
            <a:tailEnd/>
          </a:ln>
        </p:spPr>
      </p:pic>
      <p:sp>
        <p:nvSpPr>
          <p:cNvPr id="21505" name="Rectangle 1"/>
          <p:cNvSpPr>
            <a:spLocks noChangeArrowheads="1"/>
          </p:cNvSpPr>
          <p:nvPr/>
        </p:nvSpPr>
        <p:spPr bwMode="auto">
          <a:xfrm>
            <a:off x="0" y="0"/>
            <a:ext cx="216726" cy="230832"/>
          </a:xfrm>
          <a:prstGeom prst="rect">
            <a:avLst/>
          </a:prstGeom>
          <a:solidFill>
            <a:srgbClr val="F7F7F3"/>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s-ES" sz="1800" b="0" i="0" u="none" strike="noStrike" cap="none" normalizeH="0" baseline="0" dirty="0" smtClean="0">
              <a:ln>
                <a:noFill/>
              </a:ln>
              <a:solidFill>
                <a:schemeClr val="tx1"/>
              </a:solidFill>
              <a:effectLst/>
              <a:latin typeface="Arial" pitchFamily="34" charset="0"/>
            </a:endParaRPr>
          </a:p>
        </p:txBody>
      </p:sp>
      <p:sp>
        <p:nvSpPr>
          <p:cNvPr id="6" name="5 Rectángulo"/>
          <p:cNvSpPr/>
          <p:nvPr/>
        </p:nvSpPr>
        <p:spPr>
          <a:xfrm>
            <a:off x="4286248" y="1357298"/>
            <a:ext cx="3429024" cy="3693319"/>
          </a:xfrm>
          <a:prstGeom prst="rect">
            <a:avLst/>
          </a:prstGeom>
        </p:spPr>
        <p:txBody>
          <a:bodyPr wrap="square">
            <a:spAutoFit/>
          </a:bodyPr>
          <a:lstStyle/>
          <a:p>
            <a:pPr lvl="0" fontAlgn="base">
              <a:spcBef>
                <a:spcPct val="0"/>
              </a:spcBef>
              <a:spcAft>
                <a:spcPct val="0"/>
              </a:spcAf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Exquisita selección de </a:t>
            </a:r>
            <a:r>
              <a:rPr kumimoji="0" lang="es-E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pates de mar "TIERRA ASTUR"</a:t>
            </a: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elaborados de forma artesanal:</a:t>
            </a:r>
            <a:b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b="0" i="0" u="none" strike="noStrike" cap="none" normalizeH="0" baseline="0" dirty="0" smtClean="0">
                <a:ln>
                  <a:noFill/>
                </a:ln>
                <a:solidFill>
                  <a:srgbClr val="777777"/>
                </a:solidFill>
                <a:effectLst/>
                <a:latin typeface="Arial" pitchFamily="34" charset="0"/>
                <a:ea typeface="Times New Roman" pitchFamily="18" charset="0"/>
                <a:cs typeface="Arial" pitchFamily="34" charset="0"/>
                <a:hlinkClick r:id="rId3"/>
              </a:rPr>
              <a:t>Pate de Centollo</a:t>
            </a: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b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b="1" i="0" u="none" strike="noStrike" cap="none" normalizeH="0" baseline="0" dirty="0" smtClean="0">
                <a:ln>
                  <a:noFill/>
                </a:ln>
                <a:solidFill>
                  <a:srgbClr val="777777"/>
                </a:solidFill>
                <a:effectLst/>
                <a:latin typeface="Arial" pitchFamily="34" charset="0"/>
                <a:ea typeface="Times New Roman" pitchFamily="18" charset="0"/>
                <a:cs typeface="Arial" pitchFamily="34" charset="0"/>
                <a:hlinkClick r:id="rId4"/>
              </a:rPr>
              <a:t>Pate de Cabracho</a:t>
            </a: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b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b="0" i="0" u="none" strike="noStrike" cap="none" normalizeH="0" baseline="0" dirty="0" smtClean="0">
                <a:ln>
                  <a:noFill/>
                </a:ln>
                <a:solidFill>
                  <a:srgbClr val="777777"/>
                </a:solidFill>
                <a:effectLst/>
                <a:latin typeface="Arial" pitchFamily="34" charset="0"/>
                <a:ea typeface="Times New Roman" pitchFamily="18" charset="0"/>
                <a:cs typeface="Arial" pitchFamily="34" charset="0"/>
                <a:hlinkClick r:id="rId5"/>
              </a:rPr>
              <a:t>Pate de Oricios</a:t>
            </a: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(erizos de mar).</a:t>
            </a:r>
            <a:endParaRPr kumimoji="0" lang="es-ES" sz="3200" b="0" i="0" u="none" strike="noStrike" cap="none" normalizeH="0" baseline="0" dirty="0" smtClean="0">
              <a:ln>
                <a:noFill/>
              </a:ln>
              <a:solidFill>
                <a:schemeClr val="tx1"/>
              </a:solidFill>
              <a:effectLst/>
              <a:latin typeface="Arial" pitchFamily="34" charset="0"/>
              <a:ea typeface="Times New Roman" pitchFamily="18" charset="0"/>
            </a:endParaRPr>
          </a:p>
          <a:p>
            <a:pPr lvl="0" eaLnBrk="0" fontAlgn="base" hangingPunct="0">
              <a:spcBef>
                <a:spcPct val="0"/>
              </a:spcBef>
              <a:spcAft>
                <a:spcPct val="0"/>
              </a:spcAf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 un toque de sofisticación a su mesa y sorprenda a sus invitados con estos </a:t>
            </a:r>
            <a:r>
              <a:rPr kumimoji="0" lang="es-E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deliciosos entrantes</a:t>
            </a: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ideales para acompañar con pan tostado</a:t>
            </a:r>
            <a:endParaRPr lang="es-ES" dirty="0"/>
          </a:p>
        </p:txBody>
      </p:sp>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14290"/>
            <a:ext cx="8229600" cy="1143000"/>
          </a:xfrm>
        </p:spPr>
        <p:txBody>
          <a:bodyPr>
            <a:noAutofit/>
          </a:bodyPr>
          <a:lstStyle/>
          <a:p>
            <a:r>
              <a:rPr lang="es-ES" sz="2800" b="1" dirty="0" smtClean="0"/>
              <a:t>QUESO "AFUEGA'L PITU ATRONCAU TIERRA DE TINEO" BLANCO (300 Grs.) 4,35 </a:t>
            </a:r>
            <a:endParaRPr lang="es-ES" sz="2800" b="1" dirty="0"/>
          </a:p>
        </p:txBody>
      </p:sp>
      <p:pic>
        <p:nvPicPr>
          <p:cNvPr id="4" name="14 Imagen" descr="file_31_2.jpg"/>
          <p:cNvPicPr>
            <a:picLocks noGrp="1"/>
          </p:cNvPicPr>
          <p:nvPr>
            <p:ph idx="1"/>
          </p:nvPr>
        </p:nvPicPr>
        <p:blipFill>
          <a:blip r:embed="rId2" cstate="print"/>
          <a:stretch>
            <a:fillRect/>
          </a:stretch>
        </p:blipFill>
        <p:spPr>
          <a:xfrm>
            <a:off x="500034" y="2071678"/>
            <a:ext cx="2547936" cy="3214710"/>
          </a:xfrm>
          <a:prstGeom prst="rect">
            <a:avLst/>
          </a:prstGeom>
        </p:spPr>
      </p:pic>
      <p:sp>
        <p:nvSpPr>
          <p:cNvPr id="5" name="4 Rectángulo"/>
          <p:cNvSpPr/>
          <p:nvPr/>
        </p:nvSpPr>
        <p:spPr>
          <a:xfrm>
            <a:off x="3428992" y="2214555"/>
            <a:ext cx="4643470" cy="4247317"/>
          </a:xfrm>
          <a:prstGeom prst="rect">
            <a:avLst/>
          </a:prstGeom>
        </p:spPr>
        <p:txBody>
          <a:bodyPr wrap="square">
            <a:spAutoFit/>
          </a:bodyPr>
          <a:lstStyle/>
          <a:p>
            <a:r>
              <a:rPr lang="es-ES" b="1" dirty="0"/>
              <a:t>Queso </a:t>
            </a:r>
            <a:r>
              <a:rPr lang="es-ES" b="1" dirty="0" err="1"/>
              <a:t>Afuega'l</a:t>
            </a:r>
            <a:r>
              <a:rPr lang="es-ES" b="1" dirty="0"/>
              <a:t> </a:t>
            </a:r>
            <a:r>
              <a:rPr lang="es-ES" b="1" dirty="0" err="1"/>
              <a:t>Pitu</a:t>
            </a:r>
            <a:r>
              <a:rPr lang="es-ES" b="1" dirty="0"/>
              <a:t> </a:t>
            </a:r>
            <a:r>
              <a:rPr lang="es-ES" b="1" dirty="0" err="1"/>
              <a:t>Atroncau</a:t>
            </a:r>
            <a:r>
              <a:rPr lang="es-ES" b="1" dirty="0"/>
              <a:t> "Tierra de </a:t>
            </a:r>
            <a:r>
              <a:rPr lang="es-ES" b="1" dirty="0" err="1"/>
              <a:t>Tineo</a:t>
            </a:r>
            <a:r>
              <a:rPr lang="es-ES" b="1" dirty="0"/>
              <a:t>" (300 Grs.) </a:t>
            </a:r>
            <a:r>
              <a:rPr lang="es-ES" dirty="0"/>
              <a:t>de corte no muy limpio y un tanto granuloso, con corteza casi inexistente y textura arenosa, se caracteriza por su firme y compacta consistencia, y presentar sabores primarios. Elaborado con</a:t>
            </a:r>
            <a:r>
              <a:rPr lang="es-ES" b="1" dirty="0"/>
              <a:t> leche pasteurizada de vaca, fermentos lácticos, sal y cuajo animal</a:t>
            </a:r>
            <a:r>
              <a:rPr lang="es-ES" dirty="0"/>
              <a:t>. Puede tener moho en su corteza, ya que el mismo forma parte de su proceso natural de maduración, y no lleva ningún tratamiento químico </a:t>
            </a:r>
            <a:r>
              <a:rPr lang="es-ES" dirty="0" err="1"/>
              <a:t>antimoho</a:t>
            </a:r>
            <a:r>
              <a:rPr lang="es-ES" dirty="0"/>
              <a:t>. </a:t>
            </a:r>
            <a:r>
              <a:rPr lang="es-ES" b="1" dirty="0"/>
              <a:t>Está amparado por la Denominación de Origen Protegida (D.O.P.) Queso </a:t>
            </a:r>
            <a:r>
              <a:rPr lang="es-ES" b="1" dirty="0" err="1"/>
              <a:t>Afuega'l</a:t>
            </a:r>
            <a:r>
              <a:rPr lang="es-ES" b="1" dirty="0"/>
              <a:t> </a:t>
            </a:r>
            <a:r>
              <a:rPr lang="es-ES" b="1" dirty="0" err="1"/>
              <a:t>Pitu</a:t>
            </a:r>
            <a:r>
              <a:rPr lang="es-ES" b="1" dirty="0"/>
              <a:t>. </a:t>
            </a:r>
            <a:endParaRPr lang="es-ES" dirty="0"/>
          </a:p>
        </p:txBody>
      </p:sp>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100" b="1" dirty="0" smtClean="0"/>
              <a:t>QUESO "CABRALES" D.O.P. SELECCION TIELVE CUÑA (350 </a:t>
            </a:r>
            <a:r>
              <a:rPr lang="es-ES" sz="3100" b="1" dirty="0" smtClean="0"/>
              <a:t>Grs.)</a:t>
            </a:r>
            <a:r>
              <a:rPr lang="es-ES" sz="3100" dirty="0" smtClean="0"/>
              <a:t/>
            </a:r>
            <a:br>
              <a:rPr lang="es-ES" sz="3100" dirty="0" smtClean="0"/>
            </a:br>
            <a:r>
              <a:rPr lang="es-ES" sz="3100" b="1" dirty="0" smtClean="0"/>
              <a:t>€ 8,58</a:t>
            </a:r>
            <a:r>
              <a:rPr lang="es-ES" sz="3100" cap="all" dirty="0" smtClean="0"/>
              <a:t>IVA INCLUIDO</a:t>
            </a:r>
            <a:r>
              <a:rPr lang="es-ES" dirty="0" smtClean="0"/>
              <a:t/>
            </a:r>
            <a:br>
              <a:rPr lang="es-ES" dirty="0" smtClean="0"/>
            </a:br>
            <a:endParaRPr lang="es-ES" dirty="0"/>
          </a:p>
        </p:txBody>
      </p:sp>
      <p:pic>
        <p:nvPicPr>
          <p:cNvPr id="4" name="17 Imagen" descr="file_25_179.jpg"/>
          <p:cNvPicPr>
            <a:picLocks noGrp="1"/>
          </p:cNvPicPr>
          <p:nvPr>
            <p:ph idx="1"/>
          </p:nvPr>
        </p:nvPicPr>
        <p:blipFill>
          <a:blip r:embed="rId2" cstate="print"/>
          <a:stretch>
            <a:fillRect/>
          </a:stretch>
        </p:blipFill>
        <p:spPr>
          <a:xfrm>
            <a:off x="500034" y="1357298"/>
            <a:ext cx="2286016" cy="2571768"/>
          </a:xfrm>
          <a:prstGeom prst="rect">
            <a:avLst/>
          </a:prstGeom>
        </p:spPr>
      </p:pic>
      <p:sp>
        <p:nvSpPr>
          <p:cNvPr id="5" name="4 Rectángulo"/>
          <p:cNvSpPr/>
          <p:nvPr/>
        </p:nvSpPr>
        <p:spPr>
          <a:xfrm>
            <a:off x="3214678" y="1305342"/>
            <a:ext cx="4286280" cy="4524315"/>
          </a:xfrm>
          <a:prstGeom prst="rect">
            <a:avLst/>
          </a:prstGeom>
        </p:spPr>
        <p:txBody>
          <a:bodyPr wrap="square">
            <a:spAutoFit/>
          </a:bodyPr>
          <a:lstStyle/>
          <a:p>
            <a:r>
              <a:rPr lang="es-ES" dirty="0"/>
              <a:t>El </a:t>
            </a:r>
            <a:r>
              <a:rPr lang="es-ES" b="1" dirty="0"/>
              <a:t>Queso D.O.P. "Cabrales" Selección </a:t>
            </a:r>
            <a:r>
              <a:rPr lang="es-ES" b="1" dirty="0" err="1"/>
              <a:t>Tielve</a:t>
            </a:r>
            <a:r>
              <a:rPr lang="es-ES" b="1" dirty="0"/>
              <a:t> (350 Grs.) </a:t>
            </a:r>
            <a:r>
              <a:rPr lang="es-ES" dirty="0"/>
              <a:t>se elabora en su producción mayoritaria con las tres leches (vaca, cabra y oveja), siendo por ello, </a:t>
            </a:r>
            <a:r>
              <a:rPr lang="es-ES" b="1" dirty="0"/>
              <a:t>de extraordinaria y destacable calidad.</a:t>
            </a:r>
            <a:r>
              <a:rPr lang="es-ES" dirty="0"/>
              <a:t> El Cabrales es un queso azul de textura mantecosa, sabor fuerte, picante, intenso y un tanto ácido. Presenta corteza blanda de tonos amarillos-rojizos, corte </a:t>
            </a:r>
            <a:r>
              <a:rPr lang="es-ES" dirty="0" err="1"/>
              <a:t>untoso</a:t>
            </a:r>
            <a:r>
              <a:rPr lang="es-ES" dirty="0"/>
              <a:t>, y color blanco con pigmentaciones verde-azuladas. Dentro de su proceso de elaboración cabe destacar el especial carácter que confiere a este queso su </a:t>
            </a:r>
            <a:r>
              <a:rPr lang="es-ES" b="1" dirty="0"/>
              <a:t>maduración en cuevas naturales de los Picos de Europa.</a:t>
            </a:r>
            <a:endParaRPr lang="es-ES" dirty="0"/>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txBody>
          <a:bodyPr>
            <a:normAutofit fontScale="90000"/>
          </a:bodyPr>
          <a:lstStyle/>
          <a:p>
            <a:r>
              <a:rPr lang="es-ES" sz="3100" b="1" dirty="0" smtClean="0"/>
              <a:t>QUESO "LA PERAL" SEMI-AZUL (450 Grs.)</a:t>
            </a:r>
            <a:r>
              <a:rPr lang="es-ES" sz="3100" dirty="0" smtClean="0"/>
              <a:t/>
            </a:r>
            <a:br>
              <a:rPr lang="es-ES" sz="3100" dirty="0" smtClean="0"/>
            </a:br>
            <a:r>
              <a:rPr lang="es-ES" sz="3100" b="1" dirty="0" smtClean="0"/>
              <a:t>€ 6,54</a:t>
            </a:r>
            <a:r>
              <a:rPr lang="es-ES" sz="3100" cap="all" dirty="0" smtClean="0"/>
              <a:t>IVA INCLUIDO</a:t>
            </a:r>
            <a:r>
              <a:rPr lang="es-ES" dirty="0" smtClean="0"/>
              <a:t/>
            </a:r>
            <a:br>
              <a:rPr lang="es-ES" dirty="0" smtClean="0"/>
            </a:br>
            <a:endParaRPr lang="es-ES" dirty="0"/>
          </a:p>
        </p:txBody>
      </p:sp>
      <p:pic>
        <p:nvPicPr>
          <p:cNvPr id="4" name="18 Imagen" descr="file_30_2.jpg"/>
          <p:cNvPicPr>
            <a:picLocks noGrp="1"/>
          </p:cNvPicPr>
          <p:nvPr>
            <p:ph idx="1"/>
          </p:nvPr>
        </p:nvPicPr>
        <p:blipFill>
          <a:blip r:embed="rId2" cstate="print"/>
          <a:stretch>
            <a:fillRect/>
          </a:stretch>
        </p:blipFill>
        <p:spPr>
          <a:xfrm>
            <a:off x="500034" y="1643050"/>
            <a:ext cx="2333622" cy="3214710"/>
          </a:xfrm>
          <a:prstGeom prst="rect">
            <a:avLst/>
          </a:prstGeom>
        </p:spPr>
      </p:pic>
      <p:sp>
        <p:nvSpPr>
          <p:cNvPr id="17409" name="Rectangle 1"/>
          <p:cNvSpPr>
            <a:spLocks noChangeArrowheads="1"/>
          </p:cNvSpPr>
          <p:nvPr/>
        </p:nvSpPr>
        <p:spPr bwMode="auto">
          <a:xfrm>
            <a:off x="3071802" y="1857364"/>
            <a:ext cx="442915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rgbClr val="000000"/>
                </a:solidFill>
                <a:effectLst/>
                <a:latin typeface="Arial" pitchFamily="34" charset="0"/>
                <a:ea typeface="Calibri" pitchFamily="34" charset="0"/>
                <a:cs typeface="Arial" pitchFamily="34" charset="0"/>
              </a:rPr>
              <a:t>La Peral es un queso </a:t>
            </a:r>
            <a:r>
              <a:rPr kumimoji="0" lang="es-ES" b="1"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semiazul</a:t>
            </a:r>
            <a:r>
              <a:rPr kumimoji="0" lang="es-ES"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de pasta firme y color </a:t>
            </a:r>
            <a:r>
              <a:rPr kumimoji="0" lang="es-ES"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blanquecinio</a:t>
            </a:r>
            <a:r>
              <a:rPr kumimoji="0" lang="es-ES"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s-ES" b="0" i="0" u="none" strike="noStrike" cap="none" normalizeH="0" baseline="0" dirty="0" smtClean="0">
                <a:ln>
                  <a:noFill/>
                </a:ln>
                <a:solidFill>
                  <a:srgbClr val="000000"/>
                </a:solidFill>
                <a:effectLst/>
                <a:latin typeface="Calibri"/>
                <a:ea typeface="Calibri" pitchFamily="34" charset="0"/>
                <a:cs typeface="Arial" pitchFamily="34" charset="0"/>
              </a:rPr>
              <a:t> </a:t>
            </a:r>
            <a:r>
              <a:rPr kumimoji="0" lang="es-ES" b="1" i="0" u="none" strike="noStrike" cap="none" normalizeH="0" baseline="0" dirty="0" smtClean="0">
                <a:ln>
                  <a:noFill/>
                </a:ln>
                <a:solidFill>
                  <a:srgbClr val="000000"/>
                </a:solidFill>
                <a:effectLst/>
                <a:latin typeface="Arial" pitchFamily="34" charset="0"/>
                <a:ea typeface="Calibri" pitchFamily="34" charset="0"/>
                <a:cs typeface="Arial" pitchFamily="34" charset="0"/>
              </a:rPr>
              <a:t>elaborado con leche de vaca frisona</a:t>
            </a:r>
            <a:r>
              <a:rPr kumimoji="0" lang="es-ES"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 la que en</a:t>
            </a:r>
            <a:r>
              <a:rPr kumimoji="0" lang="es-ES" b="0" i="0" u="none" strike="noStrike" cap="none" normalizeH="0" baseline="0" dirty="0" smtClean="0">
                <a:ln>
                  <a:noFill/>
                </a:ln>
                <a:solidFill>
                  <a:srgbClr val="000000"/>
                </a:solidFill>
                <a:effectLst/>
                <a:latin typeface="Calibri"/>
                <a:ea typeface="Calibri" pitchFamily="34" charset="0"/>
                <a:cs typeface="Arial" pitchFamily="34" charset="0"/>
              </a:rPr>
              <a:t> </a:t>
            </a:r>
            <a:r>
              <a:rPr kumimoji="0" lang="es-ES" b="1" i="0" u="none" strike="noStrike" cap="none" normalizeH="0" baseline="0" dirty="0" smtClean="0">
                <a:ln>
                  <a:noFill/>
                </a:ln>
                <a:solidFill>
                  <a:srgbClr val="000000"/>
                </a:solidFill>
                <a:effectLst/>
                <a:latin typeface="Arial" pitchFamily="34" charset="0"/>
                <a:ea typeface="Calibri" pitchFamily="34" charset="0"/>
                <a:cs typeface="Arial" pitchFamily="34" charset="0"/>
              </a:rPr>
              <a:t>ocasiones se a</a:t>
            </a:r>
            <a:r>
              <a:rPr kumimoji="0" lang="es-ES" b="1" i="0" u="none" strike="noStrike" cap="none" normalizeH="0" baseline="0" dirty="0" smtClean="0">
                <a:ln>
                  <a:noFill/>
                </a:ln>
                <a:solidFill>
                  <a:srgbClr val="000000"/>
                </a:solidFill>
                <a:effectLst/>
                <a:latin typeface="Calibri"/>
                <a:ea typeface="Calibri" pitchFamily="34" charset="0"/>
                <a:cs typeface="Arial" pitchFamily="34" charset="0"/>
              </a:rPr>
              <a:t>ñ</a:t>
            </a:r>
            <a:r>
              <a:rPr kumimoji="0" lang="es-ES" b="1" i="0" u="none" strike="noStrike" cap="none" normalizeH="0" baseline="0" dirty="0" smtClean="0">
                <a:ln>
                  <a:noFill/>
                </a:ln>
                <a:solidFill>
                  <a:srgbClr val="000000"/>
                </a:solidFill>
                <a:effectLst/>
                <a:latin typeface="Arial" pitchFamily="34" charset="0"/>
                <a:ea typeface="Calibri" pitchFamily="34" charset="0"/>
                <a:cs typeface="Arial" pitchFamily="34" charset="0"/>
              </a:rPr>
              <a:t>ade nata de oveja</a:t>
            </a:r>
            <a:r>
              <a:rPr kumimoji="0" lang="es-ES" b="0" i="0" u="none" strike="noStrike" cap="none" normalizeH="0" baseline="0" dirty="0" smtClean="0">
                <a:ln>
                  <a:noFill/>
                </a:ln>
                <a:solidFill>
                  <a:srgbClr val="000000"/>
                </a:solidFill>
                <a:effectLst/>
                <a:latin typeface="Calibri"/>
                <a:ea typeface="Calibri" pitchFamily="34" charset="0"/>
                <a:cs typeface="Arial" pitchFamily="34" charset="0"/>
              </a:rPr>
              <a:t> </a:t>
            </a:r>
            <a:r>
              <a:rPr kumimoji="0" lang="es-ES" b="0" i="0" u="none" strike="noStrike" cap="none" normalizeH="0" baseline="0" dirty="0" smtClean="0">
                <a:ln>
                  <a:noFill/>
                </a:ln>
                <a:solidFill>
                  <a:srgbClr val="000000"/>
                </a:solidFill>
                <a:effectLst/>
                <a:latin typeface="Arial" pitchFamily="34" charset="0"/>
                <a:ea typeface="Calibri" pitchFamily="34" charset="0"/>
                <a:cs typeface="Arial" pitchFamily="34" charset="0"/>
              </a:rPr>
              <a:t>con el prop</a:t>
            </a:r>
            <a:r>
              <a:rPr kumimoji="0" lang="es-ES" b="0" i="0" u="none" strike="noStrike" cap="none" normalizeH="0" baseline="0" dirty="0" smtClean="0">
                <a:ln>
                  <a:noFill/>
                </a:ln>
                <a:solidFill>
                  <a:srgbClr val="000000"/>
                </a:solidFill>
                <a:effectLst/>
                <a:latin typeface="Calibri"/>
                <a:ea typeface="Calibri" pitchFamily="34" charset="0"/>
                <a:cs typeface="Arial" pitchFamily="34" charset="0"/>
              </a:rPr>
              <a:t>ó</a:t>
            </a:r>
            <a:r>
              <a:rPr kumimoji="0" lang="es-ES" b="0" i="0" u="none" strike="noStrike" cap="none" normalizeH="0" baseline="0" dirty="0" smtClean="0">
                <a:ln>
                  <a:noFill/>
                </a:ln>
                <a:solidFill>
                  <a:srgbClr val="000000"/>
                </a:solidFill>
                <a:effectLst/>
                <a:latin typeface="Arial" pitchFamily="34" charset="0"/>
                <a:ea typeface="Calibri" pitchFamily="34" charset="0"/>
                <a:cs typeface="Arial" pitchFamily="34" charset="0"/>
              </a:rPr>
              <a:t>sito de reforzar el aroma y sabor del queso en la maduraci</a:t>
            </a:r>
            <a:r>
              <a:rPr kumimoji="0" lang="es-ES" b="0" i="0" u="none" strike="noStrike" cap="none" normalizeH="0" baseline="0" dirty="0" smtClean="0">
                <a:ln>
                  <a:noFill/>
                </a:ln>
                <a:solidFill>
                  <a:srgbClr val="000000"/>
                </a:solidFill>
                <a:effectLst/>
                <a:latin typeface="Calibri"/>
                <a:ea typeface="Calibri" pitchFamily="34" charset="0"/>
                <a:cs typeface="Arial" pitchFamily="34" charset="0"/>
              </a:rPr>
              <a:t>ó</a:t>
            </a:r>
            <a:r>
              <a:rPr kumimoji="0" lang="es-ES" b="0" i="0" u="none" strike="noStrike" cap="none" normalizeH="0" baseline="0" dirty="0" smtClean="0">
                <a:ln>
                  <a:noFill/>
                </a:ln>
                <a:solidFill>
                  <a:srgbClr val="000000"/>
                </a:solidFill>
                <a:effectLst/>
                <a:latin typeface="Arial" pitchFamily="34" charset="0"/>
                <a:ea typeface="Calibri" pitchFamily="34" charset="0"/>
                <a:cs typeface="Arial" pitchFamily="34" charset="0"/>
              </a:rPr>
              <a:t>n. De corteza oscura y h</a:t>
            </a:r>
            <a:r>
              <a:rPr kumimoji="0" lang="es-ES" b="0" i="0" u="none" strike="noStrike" cap="none" normalizeH="0" baseline="0" dirty="0" smtClean="0">
                <a:ln>
                  <a:noFill/>
                </a:ln>
                <a:solidFill>
                  <a:srgbClr val="000000"/>
                </a:solidFill>
                <a:effectLst/>
                <a:latin typeface="Calibri"/>
                <a:ea typeface="Calibri" pitchFamily="34" charset="0"/>
                <a:cs typeface="Arial" pitchFamily="34" charset="0"/>
              </a:rPr>
              <a:t>ú</a:t>
            </a:r>
            <a:r>
              <a:rPr kumimoji="0" lang="es-ES" b="0" i="0" u="none" strike="noStrike" cap="none" normalizeH="0" baseline="0" dirty="0" smtClean="0">
                <a:ln>
                  <a:noFill/>
                </a:ln>
                <a:solidFill>
                  <a:srgbClr val="000000"/>
                </a:solidFill>
                <a:effectLst/>
                <a:latin typeface="Arial" pitchFamily="34" charset="0"/>
                <a:ea typeface="Calibri" pitchFamily="34" charset="0"/>
                <a:cs typeface="Arial" pitchFamily="34" charset="0"/>
              </a:rPr>
              <a:t>meda, presenta un corte amarillento con veteado azul-verdoso. En boca, fundente, con sabores intensos y relativamente complejos y un punto de sal agradable, y</a:t>
            </a:r>
            <a:r>
              <a:rPr kumimoji="0" lang="es-ES" b="1" i="0" u="none" strike="noStrike" cap="none" normalizeH="0" baseline="0" dirty="0" smtClean="0">
                <a:ln>
                  <a:noFill/>
                </a:ln>
                <a:solidFill>
                  <a:srgbClr val="000000"/>
                </a:solidFill>
                <a:effectLst/>
                <a:latin typeface="Calibri"/>
                <a:ea typeface="Calibri" pitchFamily="34" charset="0"/>
                <a:cs typeface="Arial" pitchFamily="34" charset="0"/>
              </a:rPr>
              <a:t> </a:t>
            </a:r>
            <a:r>
              <a:rPr kumimoji="0" lang="es-ES" b="1" i="0" u="none" strike="noStrike" cap="none" normalizeH="0" baseline="0" dirty="0" smtClean="0">
                <a:ln>
                  <a:noFill/>
                </a:ln>
                <a:solidFill>
                  <a:srgbClr val="000000"/>
                </a:solidFill>
                <a:effectLst/>
                <a:latin typeface="Arial" pitchFamily="34" charset="0"/>
                <a:ea typeface="Calibri" pitchFamily="34" charset="0"/>
                <a:cs typeface="Arial" pitchFamily="34" charset="0"/>
              </a:rPr>
              <a:t>fuertes aromas de maduraci</a:t>
            </a:r>
            <a:r>
              <a:rPr kumimoji="0" lang="es-ES" b="1" i="0" u="none" strike="noStrike" cap="none" normalizeH="0" baseline="0" dirty="0" smtClean="0">
                <a:ln>
                  <a:noFill/>
                </a:ln>
                <a:solidFill>
                  <a:srgbClr val="000000"/>
                </a:solidFill>
                <a:effectLst/>
                <a:latin typeface="Calibri"/>
                <a:ea typeface="Calibri" pitchFamily="34" charset="0"/>
                <a:cs typeface="Arial" pitchFamily="34" charset="0"/>
              </a:rPr>
              <a:t>ó</a:t>
            </a:r>
            <a:r>
              <a:rPr kumimoji="0" lang="es-ES" b="1" i="0" u="none" strike="noStrike" cap="none" normalizeH="0" baseline="0" dirty="0" smtClean="0">
                <a:ln>
                  <a:noFill/>
                </a:ln>
                <a:solidFill>
                  <a:srgbClr val="000000"/>
                </a:solidFill>
                <a:effectLst/>
                <a:latin typeface="Arial" pitchFamily="34" charset="0"/>
                <a:ea typeface="Calibri" pitchFamily="34" charset="0"/>
                <a:cs typeface="Arial" pitchFamily="34" charset="0"/>
              </a:rPr>
              <a:t>n (tiene un curaci</a:t>
            </a:r>
            <a:r>
              <a:rPr kumimoji="0" lang="es-ES" b="1" i="0" u="none" strike="noStrike" cap="none" normalizeH="0" baseline="0" dirty="0" smtClean="0">
                <a:ln>
                  <a:noFill/>
                </a:ln>
                <a:solidFill>
                  <a:srgbClr val="000000"/>
                </a:solidFill>
                <a:effectLst/>
                <a:latin typeface="Calibri"/>
                <a:ea typeface="Calibri" pitchFamily="34" charset="0"/>
                <a:cs typeface="Arial" pitchFamily="34" charset="0"/>
              </a:rPr>
              <a:t>ó</a:t>
            </a:r>
            <a:r>
              <a:rPr kumimoji="0" lang="es-ES" b="1" i="0" u="none" strike="noStrike" cap="none" normalizeH="0" baseline="0" dirty="0" smtClean="0">
                <a:ln>
                  <a:noFill/>
                </a:ln>
                <a:solidFill>
                  <a:srgbClr val="000000"/>
                </a:solidFill>
                <a:effectLst/>
                <a:latin typeface="Arial" pitchFamily="34" charset="0"/>
                <a:ea typeface="Calibri" pitchFamily="34" charset="0"/>
                <a:cs typeface="Arial" pitchFamily="34" charset="0"/>
              </a:rPr>
              <a:t>n m</a:t>
            </a:r>
            <a:r>
              <a:rPr kumimoji="0" lang="es-ES" b="1" i="0" u="none" strike="noStrike" cap="none" normalizeH="0" baseline="0" dirty="0" smtClean="0">
                <a:ln>
                  <a:noFill/>
                </a:ln>
                <a:solidFill>
                  <a:srgbClr val="000000"/>
                </a:solidFill>
                <a:effectLst/>
                <a:latin typeface="Calibri"/>
                <a:ea typeface="Calibri" pitchFamily="34" charset="0"/>
                <a:cs typeface="Arial" pitchFamily="34" charset="0"/>
              </a:rPr>
              <a:t>í</a:t>
            </a:r>
            <a:r>
              <a:rPr kumimoji="0" lang="es-ES" b="1" i="0" u="none" strike="noStrike" cap="none" normalizeH="0" baseline="0" dirty="0" smtClean="0">
                <a:ln>
                  <a:noFill/>
                </a:ln>
                <a:solidFill>
                  <a:srgbClr val="000000"/>
                </a:solidFill>
                <a:effectLst/>
                <a:latin typeface="Arial" pitchFamily="34" charset="0"/>
                <a:ea typeface="Calibri" pitchFamily="34" charset="0"/>
                <a:cs typeface="Arial" pitchFamily="34" charset="0"/>
              </a:rPr>
              <a:t>nima de 3 meses).</a:t>
            </a:r>
            <a:endParaRPr kumimoji="0" lang="es-ES"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100" b="1" dirty="0" smtClean="0"/>
              <a:t>TABLA DE FABADA ASTURIANA 3 RACIONES "CRIVENCAR"</a:t>
            </a:r>
            <a:r>
              <a:rPr lang="es-ES" sz="3100" dirty="0" smtClean="0"/>
              <a:t/>
            </a:r>
            <a:br>
              <a:rPr lang="es-ES" sz="3100" dirty="0" smtClean="0"/>
            </a:br>
            <a:r>
              <a:rPr lang="es-ES" sz="3100" b="1" dirty="0" smtClean="0"/>
              <a:t>€ 12,64</a:t>
            </a:r>
            <a:r>
              <a:rPr lang="es-ES" sz="3100" cap="all" dirty="0" smtClean="0"/>
              <a:t>IVA INCLUIDO</a:t>
            </a:r>
            <a:r>
              <a:rPr lang="es-ES" dirty="0" smtClean="0"/>
              <a:t/>
            </a:r>
            <a:br>
              <a:rPr lang="es-ES" dirty="0" smtClean="0"/>
            </a:br>
            <a:endParaRPr lang="es-ES" dirty="0"/>
          </a:p>
        </p:txBody>
      </p:sp>
      <p:pic>
        <p:nvPicPr>
          <p:cNvPr id="4" name="22 Imagen" descr="30103_gr_3_4.jpg"/>
          <p:cNvPicPr>
            <a:picLocks noGrp="1"/>
          </p:cNvPicPr>
          <p:nvPr>
            <p:ph idx="1"/>
          </p:nvPr>
        </p:nvPicPr>
        <p:blipFill>
          <a:blip r:embed="rId2" cstate="print"/>
          <a:stretch>
            <a:fillRect/>
          </a:stretch>
        </p:blipFill>
        <p:spPr>
          <a:xfrm>
            <a:off x="428596" y="1857364"/>
            <a:ext cx="2381250" cy="2381250"/>
          </a:xfrm>
          <a:prstGeom prst="rect">
            <a:avLst/>
          </a:prstGeom>
        </p:spPr>
      </p:pic>
      <p:sp>
        <p:nvSpPr>
          <p:cNvPr id="20481" name="Rectangle 1"/>
          <p:cNvSpPr>
            <a:spLocks noChangeArrowheads="1"/>
          </p:cNvSpPr>
          <p:nvPr/>
        </p:nvSpPr>
        <p:spPr bwMode="auto">
          <a:xfrm>
            <a:off x="3500430" y="2000240"/>
            <a:ext cx="500066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rgbClr val="000000"/>
                </a:solidFill>
                <a:effectLst/>
                <a:latin typeface="+mj-lt"/>
                <a:ea typeface="Times New Roman" pitchFamily="18" charset="0"/>
                <a:cs typeface="Arial" pitchFamily="34" charset="0"/>
              </a:rPr>
              <a:t>Lote de Preparado de Fabada Asturiana</a:t>
            </a:r>
            <a:r>
              <a:rPr kumimoji="0" lang="es-ES" b="0" i="0" u="none" strike="noStrike" cap="none" normalizeH="0" baseline="0" dirty="0" smtClean="0">
                <a:ln>
                  <a:noFill/>
                </a:ln>
                <a:solidFill>
                  <a:srgbClr val="000000"/>
                </a:solidFill>
                <a:effectLst/>
                <a:latin typeface="+mj-lt"/>
                <a:ea typeface="Times New Roman" pitchFamily="18" charset="0"/>
                <a:cs typeface="Arial" pitchFamily="34" charset="0"/>
              </a:rPr>
              <a:t>, con ingredientes seleccionados de primera calidad, </a:t>
            </a:r>
            <a:r>
              <a:rPr kumimoji="0" lang="es-ES" b="1" i="0" u="none" strike="noStrike" cap="none" normalizeH="0" baseline="0" dirty="0" smtClean="0">
                <a:ln>
                  <a:noFill/>
                </a:ln>
                <a:solidFill>
                  <a:srgbClr val="000000"/>
                </a:solidFill>
                <a:effectLst/>
                <a:latin typeface="+mj-lt"/>
                <a:ea typeface="Times New Roman" pitchFamily="18" charset="0"/>
                <a:cs typeface="Arial" pitchFamily="34" charset="0"/>
              </a:rPr>
              <a:t>ideal para 3 raciones</a:t>
            </a:r>
            <a:r>
              <a:rPr kumimoji="0" lang="es-ES" b="0" i="0" u="none" strike="noStrike" cap="none" normalizeH="0" baseline="0" dirty="0" smtClean="0">
                <a:ln>
                  <a:noFill/>
                </a:ln>
                <a:solidFill>
                  <a:srgbClr val="000000"/>
                </a:solidFill>
                <a:effectLst/>
                <a:latin typeface="+mj-lt"/>
                <a:ea typeface="Times New Roman" pitchFamily="18" charset="0"/>
                <a:cs typeface="Arial" pitchFamily="34" charset="0"/>
              </a:rPr>
              <a:t>. </a:t>
            </a:r>
            <a:endParaRPr kumimoji="0" lang="es-ES" b="0" i="0" u="none" strike="noStrike" cap="none" normalizeH="0" baseline="0" dirty="0" smtClean="0">
              <a:ln>
                <a:noFill/>
              </a:ln>
              <a:solidFill>
                <a:schemeClr val="tx1"/>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rgbClr val="000000"/>
                </a:solidFill>
                <a:effectLst/>
                <a:latin typeface="+mj-lt"/>
                <a:ea typeface="Times New Roman" pitchFamily="18" charset="0"/>
                <a:cs typeface="Arial" pitchFamily="34" charset="0"/>
              </a:rPr>
              <a:t>La tabla incluye: </a:t>
            </a:r>
            <a:r>
              <a:rPr kumimoji="0" lang="es-ES" b="1" i="0" u="none" strike="noStrike" cap="none" normalizeH="0" baseline="0" dirty="0" smtClean="0">
                <a:ln>
                  <a:noFill/>
                </a:ln>
                <a:solidFill>
                  <a:srgbClr val="000000"/>
                </a:solidFill>
                <a:effectLst/>
                <a:latin typeface="+mj-lt"/>
                <a:ea typeface="Times New Roman" pitchFamily="18" charset="0"/>
                <a:cs typeface="Arial" pitchFamily="34" charset="0"/>
              </a:rPr>
              <a:t>Fabas de la Granja </a:t>
            </a:r>
            <a:r>
              <a:rPr kumimoji="0" lang="es-ES" b="1" i="0" u="none" strike="noStrike" cap="none" normalizeH="0" baseline="0" dirty="0" err="1" smtClean="0">
                <a:ln>
                  <a:noFill/>
                </a:ln>
                <a:solidFill>
                  <a:srgbClr val="000000"/>
                </a:solidFill>
                <a:effectLst/>
                <a:latin typeface="+mj-lt"/>
                <a:ea typeface="Times New Roman" pitchFamily="18" charset="0"/>
                <a:cs typeface="Arial" pitchFamily="34" charset="0"/>
              </a:rPr>
              <a:t>Super</a:t>
            </a:r>
            <a:r>
              <a:rPr kumimoji="0" lang="es-ES" b="1" i="0" u="none" strike="noStrike" cap="none" normalizeH="0" baseline="0" dirty="0" smtClean="0">
                <a:ln>
                  <a:noFill/>
                </a:ln>
                <a:solidFill>
                  <a:srgbClr val="000000"/>
                </a:solidFill>
                <a:effectLst/>
                <a:latin typeface="+mj-lt"/>
                <a:ea typeface="Times New Roman" pitchFamily="18" charset="0"/>
                <a:cs typeface="Arial" pitchFamily="34" charset="0"/>
              </a:rPr>
              <a:t> Extras, tocino, lacón, chorizo y morcilla, y la receta de la auténtica Fabada Asturiana</a:t>
            </a:r>
            <a:r>
              <a:rPr kumimoji="0" lang="es-ES" sz="9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s-E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100" b="1" dirty="0" smtClean="0"/>
              <a:t/>
            </a:r>
            <a:br>
              <a:rPr lang="es-ES" sz="3100" b="1" dirty="0" smtClean="0"/>
            </a:br>
            <a:r>
              <a:rPr lang="es-ES" sz="3100" b="1" dirty="0" smtClean="0"/>
              <a:t/>
            </a:r>
            <a:br>
              <a:rPr lang="es-ES" sz="3100" b="1" dirty="0" smtClean="0"/>
            </a:br>
            <a:r>
              <a:rPr lang="es-ES" sz="3100" b="1" dirty="0" smtClean="0"/>
              <a:t>CHORIZOS DE GOCHU ASTURCELTA (210 Grs.)€ 3,85</a:t>
            </a:r>
            <a:br>
              <a:rPr lang="es-ES" sz="3100" b="1" dirty="0" smtClean="0"/>
            </a:br>
            <a:r>
              <a:rPr lang="es-ES" sz="1100" cap="all" dirty="0" smtClean="0"/>
              <a:t>IVA INCLUIDO</a:t>
            </a:r>
            <a:r>
              <a:rPr lang="es-ES" dirty="0" smtClean="0"/>
              <a:t/>
            </a:r>
            <a:br>
              <a:rPr lang="es-ES" dirty="0" smtClean="0"/>
            </a:br>
            <a:endParaRPr lang="es-ES" dirty="0"/>
          </a:p>
        </p:txBody>
      </p:sp>
      <p:sp>
        <p:nvSpPr>
          <p:cNvPr id="6" name="5 Marcador de contenido"/>
          <p:cNvSpPr>
            <a:spLocks noGrp="1"/>
          </p:cNvSpPr>
          <p:nvPr>
            <p:ph idx="1"/>
          </p:nvPr>
        </p:nvSpPr>
        <p:spPr>
          <a:xfrm>
            <a:off x="457200" y="1600200"/>
            <a:ext cx="4400552" cy="4525963"/>
          </a:xfrm>
        </p:spPr>
        <p:txBody>
          <a:bodyPr>
            <a:normAutofit fontScale="55000" lnSpcReduction="20000"/>
          </a:bodyPr>
          <a:lstStyle/>
          <a:p>
            <a:r>
              <a:rPr lang="es-ES" b="1" dirty="0" smtClean="0"/>
              <a:t>Chorizos de </a:t>
            </a:r>
            <a:r>
              <a:rPr lang="es-ES" b="1" dirty="0" err="1" smtClean="0"/>
              <a:t>Gochu</a:t>
            </a:r>
            <a:r>
              <a:rPr lang="es-ES" b="1" dirty="0" smtClean="0"/>
              <a:t> </a:t>
            </a:r>
            <a:r>
              <a:rPr lang="es-ES" b="1" dirty="0" err="1" smtClean="0"/>
              <a:t>Asturcelta</a:t>
            </a:r>
            <a:r>
              <a:rPr lang="es-ES" dirty="0" smtClean="0"/>
              <a:t> de alta calidad, ideales para su empleo como compango en</a:t>
            </a:r>
            <a:r>
              <a:rPr lang="es-ES" b="1" dirty="0" smtClean="0"/>
              <a:t> fabadas, potes y cocidos</a:t>
            </a:r>
            <a:r>
              <a:rPr lang="es-ES" dirty="0" smtClean="0"/>
              <a:t>, o para cocinar a la sidra.</a:t>
            </a:r>
          </a:p>
          <a:p>
            <a:r>
              <a:rPr lang="es-ES" dirty="0" smtClean="0"/>
              <a:t>Elaborado en exclusiva con</a:t>
            </a:r>
            <a:r>
              <a:rPr lang="es-ES" b="1" dirty="0" smtClean="0"/>
              <a:t> carne y grasa de cerdo </a:t>
            </a:r>
            <a:r>
              <a:rPr lang="es-ES" b="1" dirty="0" err="1" smtClean="0"/>
              <a:t>asturcelta</a:t>
            </a:r>
            <a:r>
              <a:rPr lang="es-ES" dirty="0" smtClean="0"/>
              <a:t>, ajo y pimentón natural.</a:t>
            </a:r>
          </a:p>
          <a:p>
            <a:r>
              <a:rPr lang="es-ES" dirty="0" smtClean="0"/>
              <a:t>El </a:t>
            </a:r>
            <a:r>
              <a:rPr lang="es-ES" b="1" dirty="0" smtClean="0"/>
              <a:t>cerdo </a:t>
            </a:r>
            <a:r>
              <a:rPr lang="es-ES" b="1" dirty="0" err="1" smtClean="0"/>
              <a:t>asturcelta</a:t>
            </a:r>
            <a:r>
              <a:rPr lang="es-ES" dirty="0" smtClean="0"/>
              <a:t> es una</a:t>
            </a:r>
            <a:r>
              <a:rPr lang="es-ES" b="1" dirty="0" smtClean="0"/>
              <a:t> raza autóctona asturiana</a:t>
            </a:r>
            <a:r>
              <a:rPr lang="es-ES" dirty="0" smtClean="0"/>
              <a:t> que actualmente aún se encuentra en peligro de extinción. Carnes magras rojas, con grasa entreverada, criados en </a:t>
            </a:r>
            <a:r>
              <a:rPr lang="es-ES" dirty="0" err="1" smtClean="0"/>
              <a:t>semilibertad</a:t>
            </a:r>
            <a:r>
              <a:rPr lang="es-ES" dirty="0" smtClean="0"/>
              <a:t> y alimentados de manera natural, con la garantía de ser</a:t>
            </a:r>
            <a:r>
              <a:rPr lang="es-ES" b="1" dirty="0" smtClean="0"/>
              <a:t> cebados a base de alimentos libres de Organismos Modificados Genéticamente</a:t>
            </a:r>
            <a:r>
              <a:rPr lang="es-ES" dirty="0" smtClean="0"/>
              <a:t> (transgénicos).</a:t>
            </a:r>
          </a:p>
          <a:p>
            <a:endParaRPr lang="es-ES" dirty="0"/>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300" b="1" i="0" u="none" strike="noStrike" cap="none" normalizeH="0" baseline="0" smtClean="0">
                <a:ln>
                  <a:noFill/>
                </a:ln>
                <a:solidFill>
                  <a:schemeClr val="tx1"/>
                </a:solidFill>
                <a:effectLst/>
                <a:latin typeface="Arial" charset="0"/>
              </a:rPr>
              <a:t>CHORIZOS DE GOCHU ASTURCELTA (210 Grs.)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rPr>
              <a:t>€ 3,85 </a:t>
            </a:r>
            <a:r>
              <a:rPr kumimoji="0" lang="es-ES" sz="1800" b="0" i="0" u="none" strike="noStrike" cap="none" normalizeH="0" baseline="0" smtClean="0">
                <a:ln>
                  <a:noFill/>
                </a:ln>
                <a:solidFill>
                  <a:schemeClr val="tx1"/>
                </a:solidFill>
                <a:effectLst/>
                <a:latin typeface="Arial" charset="0"/>
              </a:rPr>
              <a:t>IVA Incluido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Cantidad</a:t>
            </a:r>
            <a:br>
              <a:rPr kumimoji="0" lang="es-ES" sz="1800" b="0" i="0" u="none" strike="noStrike" cap="none" normalizeH="0" baseline="0" smtClean="0">
                <a:ln>
                  <a:noFill/>
                </a:ln>
                <a:solidFill>
                  <a:schemeClr val="tx1"/>
                </a:solidFill>
                <a:effectLst/>
                <a:latin typeface="Arial" charset="0"/>
              </a:rPr>
            </a:br>
            <a:endParaRPr kumimoji="0" lang="es-ES" sz="18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hlinkClick r:id="rId4"/>
              </a:rPr>
              <a:t>Agregar a lista de comparación</a:t>
            </a:r>
            <a:r>
              <a:rPr kumimoji="0" lang="es-ES" sz="1800" b="0" i="0" u="none" strike="noStrike" cap="none" normalizeH="0" baseline="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Disponibilidad: En existencia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hlinkClick r:id="rId5"/>
              </a:rPr>
              <a:t>Opiniones (0)</a:t>
            </a:r>
            <a:r>
              <a:rPr kumimoji="0" lang="es-ES" sz="1800" b="0" i="0" u="none" strike="noStrike" cap="none" normalizeH="0" baseline="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a:t>
            </a:r>
            <a:endParaRPr kumimoji="0" lang="es-ES" sz="300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30000" b="0" i="0" u="none" strike="noStrike" cap="none" normalizeH="0" baseline="0" smtClean="0">
              <a:ln>
                <a:noFill/>
              </a:ln>
              <a:solidFill>
                <a:schemeClr val="tx1"/>
              </a:solidFill>
              <a:effectLst/>
              <a:latin typeface="Arial" charset="0"/>
            </a:endParaRPr>
          </a:p>
        </p:txBody>
      </p:sp>
      <p:pic>
        <p:nvPicPr>
          <p:cNvPr id="6147" name="Picture 3" descr="CHORIZOS DE GOCHU ASTURCELTA (210 Grs.)"/>
          <p:cNvPicPr>
            <a:picLocks noChangeAspect="1" noChangeArrowheads="1"/>
          </p:cNvPicPr>
          <p:nvPr/>
        </p:nvPicPr>
        <p:blipFill>
          <a:blip r:embed="rId6"/>
          <a:srcRect/>
          <a:stretch>
            <a:fillRect/>
          </a:stretch>
        </p:blipFill>
        <p:spPr bwMode="auto">
          <a:xfrm>
            <a:off x="4929190" y="1928802"/>
            <a:ext cx="3810000" cy="3810000"/>
          </a:xfrm>
          <a:prstGeom prst="rect">
            <a:avLst/>
          </a:prstGeom>
          <a:noFill/>
        </p:spPr>
      </p:pic>
    </p:spTree>
    <p:controls>
      <p:control spid="6146" name="DefaultOcx" r:id="rId2" imgW="914400" imgH="228600"/>
    </p:controls>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smtClean="0"/>
              <a:t>MERMELADA DE FRESA ECOLOGICA "CATA GOURMET" (240 Grs.)</a:t>
            </a:r>
            <a:r>
              <a:rPr lang="es-ES" sz="2800" dirty="0" smtClean="0"/>
              <a:t/>
            </a:r>
            <a:br>
              <a:rPr lang="es-ES" sz="2800" dirty="0" smtClean="0"/>
            </a:br>
            <a:r>
              <a:rPr lang="es-ES" sz="2800" b="1" dirty="0" smtClean="0"/>
              <a:t>€ 3,74</a:t>
            </a:r>
            <a:r>
              <a:rPr lang="es-ES" sz="2800" cap="all" dirty="0" smtClean="0"/>
              <a:t>IVA INCLUIDO</a:t>
            </a:r>
            <a:r>
              <a:rPr lang="es-ES" sz="2800" dirty="0" smtClean="0"/>
              <a:t/>
            </a:r>
            <a:br>
              <a:rPr lang="es-ES" sz="2800" dirty="0" smtClean="0"/>
            </a:br>
            <a:endParaRPr lang="es-ES" sz="2800" dirty="0"/>
          </a:p>
        </p:txBody>
      </p:sp>
      <p:pic>
        <p:nvPicPr>
          <p:cNvPr id="4" name="7 Imagen" descr="07306big.jpg"/>
          <p:cNvPicPr>
            <a:picLocks noGrp="1"/>
          </p:cNvPicPr>
          <p:nvPr>
            <p:ph idx="1"/>
          </p:nvPr>
        </p:nvPicPr>
        <p:blipFill>
          <a:blip r:embed="rId2" cstate="print"/>
          <a:stretch>
            <a:fillRect/>
          </a:stretch>
        </p:blipFill>
        <p:spPr>
          <a:xfrm>
            <a:off x="428596" y="2071678"/>
            <a:ext cx="2905126" cy="2500330"/>
          </a:xfrm>
          <a:prstGeom prst="rect">
            <a:avLst/>
          </a:prstGeom>
        </p:spPr>
      </p:pic>
      <p:sp>
        <p:nvSpPr>
          <p:cNvPr id="1025" name="Rectangle 1"/>
          <p:cNvSpPr>
            <a:spLocks noChangeArrowheads="1"/>
          </p:cNvSpPr>
          <p:nvPr/>
        </p:nvSpPr>
        <p:spPr bwMode="auto">
          <a:xfrm>
            <a:off x="3571868" y="2428868"/>
            <a:ext cx="485778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i="0" u="none" strike="noStrike" cap="none" normalizeH="0" baseline="0" dirty="0" smtClean="0">
                <a:ln>
                  <a:noFill/>
                </a:ln>
                <a:solidFill>
                  <a:schemeClr val="tx1"/>
                </a:solidFill>
                <a:effectLst/>
                <a:latin typeface="+mj-lt"/>
                <a:ea typeface="Calibri" pitchFamily="34" charset="0"/>
                <a:cs typeface="Times New Roman" pitchFamily="18" charset="0"/>
              </a:rPr>
              <a:t>Mermelada de fresa ecológica , exquisita mermelada de producción ecológica, elaborada con fresas y azúcar de caña de cultivo ecológico. Presenta una concentración de 80 </a:t>
            </a:r>
            <a:r>
              <a:rPr kumimoji="0" lang="es-ES" i="0" u="none" strike="noStrike" cap="none" normalizeH="0" baseline="0" dirty="0" err="1" smtClean="0">
                <a:ln>
                  <a:noFill/>
                </a:ln>
                <a:solidFill>
                  <a:schemeClr val="tx1"/>
                </a:solidFill>
                <a:effectLst/>
                <a:latin typeface="+mj-lt"/>
                <a:ea typeface="Calibri" pitchFamily="34" charset="0"/>
                <a:cs typeface="Times New Roman" pitchFamily="18" charset="0"/>
              </a:rPr>
              <a:t>grs</a:t>
            </a:r>
            <a:r>
              <a:rPr kumimoji="0" lang="es-ES" i="0" u="none" strike="noStrike" cap="none" normalizeH="0" baseline="0" dirty="0" smtClean="0">
                <a:ln>
                  <a:noFill/>
                </a:ln>
                <a:solidFill>
                  <a:schemeClr val="tx1"/>
                </a:solidFill>
                <a:effectLst/>
                <a:latin typeface="+mj-lt"/>
                <a:ea typeface="Calibri" pitchFamily="34" charset="0"/>
                <a:cs typeface="Times New Roman" pitchFamily="18" charset="0"/>
              </a:rPr>
              <a:t> de producto.</a:t>
            </a:r>
            <a:endParaRPr kumimoji="0" lang="es-ES"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mj-lt"/>
            </a:endParaRPr>
          </a:p>
        </p:txBody>
      </p:sp>
    </p:spTree>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193</TotalTime>
  <Words>427</Words>
  <Application>Microsoft Office PowerPoint</Application>
  <PresentationFormat>Presentación en pantalla (4:3)</PresentationFormat>
  <Paragraphs>50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Técnico</vt:lpstr>
      <vt:lpstr>ACEIMERKA</vt:lpstr>
      <vt:lpstr>ÍNDICE</vt:lpstr>
      <vt:lpstr>SELECCION DE 3 PATES DE MAR "TIERRA ASTUR" € 8,91IVA INCLUIDO </vt:lpstr>
      <vt:lpstr>QUESO "AFUEGA'L PITU ATRONCAU TIERRA DE TINEO" BLANCO (300 Grs.) 4,35 </vt:lpstr>
      <vt:lpstr>QUESO "CABRALES" D.O.P. SELECCION TIELVE CUÑA (350 Grs.) € 8,58IVA INCLUIDO </vt:lpstr>
      <vt:lpstr>QUESO "LA PERAL" SEMI-AZUL (450 Grs.) € 6,54IVA INCLUIDO </vt:lpstr>
      <vt:lpstr>TABLA DE FABADA ASTURIANA 3 RACIONES "CRIVENCAR" € 12,64IVA INCLUIDO </vt:lpstr>
      <vt:lpstr>  CHORIZOS DE GOCHU ASTURCELTA (210 Grs.)€ 3,85 IVA INCLUIDO </vt:lpstr>
      <vt:lpstr>MERMELADA DE FRESA ECOLOGICA "CATA GOURMET" (240 Grs.) € 3,74IVA INCLUIDO </vt:lpstr>
      <vt:lpstr> ARROZ CON LECHE "SANTOLAYA" (200 Grs.) € 1,54IVA INCLUIDO</vt:lpstr>
      <vt:lpstr>CASADIELLES ASTURIANES "TIERRA ASTUR" (1/2 Doc.) € 3,50IVA INCLUIDO </vt:lpstr>
      <vt:lpstr>PULSERAS DE GOMA</vt:lpstr>
      <vt:lpstr>Boligrafos y lápices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ACEIMERKA</dc:title>
  <dc:creator>prueba</dc:creator>
  <cp:lastModifiedBy>.</cp:lastModifiedBy>
  <cp:revision>25</cp:revision>
  <dcterms:created xsi:type="dcterms:W3CDTF">2014-03-10T11:01:13Z</dcterms:created>
  <dcterms:modified xsi:type="dcterms:W3CDTF">2014-03-24T11:35:55Z</dcterms:modified>
</cp:coreProperties>
</file>