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0"/>
  </p:notesMasterIdLst>
  <p:sldIdLst>
    <p:sldId id="259" r:id="rId2"/>
    <p:sldId id="263" r:id="rId3"/>
    <p:sldId id="260" r:id="rId4"/>
    <p:sldId id="264" r:id="rId5"/>
    <p:sldId id="266" r:id="rId6"/>
    <p:sldId id="267" r:id="rId7"/>
    <p:sldId id="269" r:id="rId8"/>
    <p:sldId id="270" r:id="rId9"/>
    <p:sldId id="281" r:id="rId10"/>
    <p:sldId id="282" r:id="rId11"/>
    <p:sldId id="276" r:id="rId12"/>
    <p:sldId id="277" r:id="rId13"/>
    <p:sldId id="278" r:id="rId14"/>
    <p:sldId id="279" r:id="rId15"/>
    <p:sldId id="271" r:id="rId16"/>
    <p:sldId id="273" r:id="rId17"/>
    <p:sldId id="280" r:id="rId18"/>
    <p:sldId id="275" r:id="rId1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B61C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3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D19158D-9C93-43F4-9EBB-D656E90C9B2C}" type="datetimeFigureOut">
              <a:rPr lang="es-ES"/>
              <a:pPr>
                <a:defRPr/>
              </a:pPr>
              <a:t>18/03/2013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DA38F5C-E201-4C94-9C37-088CA59FA81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5708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FDFCD-BC20-43F3-AA19-55742D874073}" type="datetimeFigureOut">
              <a:rPr lang="es-ES"/>
              <a:pPr>
                <a:defRPr/>
              </a:pPr>
              <a:t>18/03/2013</a:t>
            </a:fld>
            <a:endParaRPr lang="es-E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22ED9-13C7-401F-8CD0-0E2B065CDF1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B9449-F8F0-4FA4-B5B2-8F8BC64EBECC}" type="datetimeFigureOut">
              <a:rPr lang="es-ES"/>
              <a:pPr>
                <a:defRPr/>
              </a:pPr>
              <a:t>18/03/2013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F4AFF-40F5-469C-927F-3BDC0B68E12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D2334-0481-445A-BED6-6D411F421497}" type="datetimeFigureOut">
              <a:rPr lang="es-ES"/>
              <a:pPr>
                <a:defRPr/>
              </a:pPr>
              <a:t>18/03/2013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2B376-A0CE-4F0F-A8BD-F4AACA84979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B0CCE-4818-45A4-8BED-DA9FA3FB8B51}" type="datetimeFigureOut">
              <a:rPr lang="es-ES"/>
              <a:pPr>
                <a:defRPr/>
              </a:pPr>
              <a:t>18/03/2013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D29EC-E379-4E8F-A3A9-C4218A273A6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82411-4338-40C5-A020-D82541255DB5}" type="datetimeFigureOut">
              <a:rPr lang="es-ES"/>
              <a:pPr>
                <a:defRPr/>
              </a:pPr>
              <a:t>18/03/2013</a:t>
            </a:fld>
            <a:endParaRPr lang="es-E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99BCC-28AD-495F-8F64-C77573929A4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02E7E-6E1A-413A-BF3B-DD1CABFF158B}" type="datetimeFigureOut">
              <a:rPr lang="es-ES"/>
              <a:pPr>
                <a:defRPr/>
              </a:pPr>
              <a:t>18/03/2013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31AB-EBC3-49E1-90E7-74B87BA842B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8A459-F507-4D65-BB0F-B8B22F506511}" type="datetimeFigureOut">
              <a:rPr lang="es-ES"/>
              <a:pPr>
                <a:defRPr/>
              </a:pPr>
              <a:t>18/03/2013</a:t>
            </a:fld>
            <a:endParaRPr lang="es-E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A5A0C-F55B-460D-9795-D5F7AEF214F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D3758-490C-4C7C-8C17-8663DDDBFC85}" type="datetimeFigureOut">
              <a:rPr lang="es-ES"/>
              <a:pPr>
                <a:defRPr/>
              </a:pPr>
              <a:t>18/03/2013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0AC08-CBF5-4C29-B6CD-7E15BE1E2A4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4235A-1881-48F0-A1F3-CFAFC0F2AB95}" type="datetimeFigureOut">
              <a:rPr lang="es-ES"/>
              <a:pPr>
                <a:defRPr/>
              </a:pPr>
              <a:t>18/03/2013</a:t>
            </a:fld>
            <a:endParaRPr lang="es-E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19F11-9866-4036-9F49-284616B7FA5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7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49E95-D34B-4F2D-A657-56FAE1B40517}" type="datetimeFigureOut">
              <a:rPr lang="es-ES"/>
              <a:pPr>
                <a:defRPr/>
              </a:pPr>
              <a:t>18/03/2013</a:t>
            </a:fld>
            <a:endParaRPr lang="es-E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CE23DCA-02C1-41BC-9FF1-21C388829B8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780AE-03BE-4095-A552-F9E83A1D9F68}" type="datetimeFigureOut">
              <a:rPr lang="es-ES"/>
              <a:pPr>
                <a:defRPr/>
              </a:pPr>
              <a:t>18/03/2013</a:t>
            </a:fld>
            <a:endParaRPr lang="es-E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1846D-B1E5-4F53-B4BA-688D4A829BD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0D731492-3D14-4836-844C-762C02AEA1C6}" type="datetimeFigureOut">
              <a:rPr lang="es-ES"/>
              <a:pPr>
                <a:defRPr/>
              </a:pPr>
              <a:t>18/03/2013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cap="all" spc="200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5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1EBF18F4-5AC7-405C-AFA3-4C220FD8F1D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5" r:id="rId2"/>
    <p:sldLayoutId id="2147483757" r:id="rId3"/>
    <p:sldLayoutId id="2147483754" r:id="rId4"/>
    <p:sldLayoutId id="2147483753" r:id="rId5"/>
    <p:sldLayoutId id="2147483752" r:id="rId6"/>
    <p:sldLayoutId id="2147483751" r:id="rId7"/>
    <p:sldLayoutId id="2147483758" r:id="rId8"/>
    <p:sldLayoutId id="2147483759" r:id="rId9"/>
    <p:sldLayoutId id="2147483750" r:id="rId10"/>
    <p:sldLayoutId id="214748374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2 CuadroTexto"/>
          <p:cNvSpPr txBox="1">
            <a:spLocks noChangeArrowheads="1"/>
          </p:cNvSpPr>
          <p:nvPr/>
        </p:nvSpPr>
        <p:spPr bwMode="auto">
          <a:xfrm>
            <a:off x="468313" y="836613"/>
            <a:ext cx="5688012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5400">
                <a:solidFill>
                  <a:schemeClr val="accent2"/>
                </a:solidFill>
                <a:latin typeface="Cooper Black" pitchFamily="18" charset="0"/>
              </a:rPr>
              <a:t>CATÁLOGO </a:t>
            </a:r>
            <a:r>
              <a:rPr lang="es-ES" sz="5400">
                <a:solidFill>
                  <a:srgbClr val="0070C0"/>
                </a:solidFill>
                <a:latin typeface="Cooper Black" pitchFamily="18" charset="0"/>
              </a:rPr>
              <a:t>DE </a:t>
            </a:r>
            <a:r>
              <a:rPr lang="es-ES" sz="5400">
                <a:solidFill>
                  <a:srgbClr val="00B0F0"/>
                </a:solidFill>
                <a:latin typeface="Cooper Black" pitchFamily="18" charset="0"/>
              </a:rPr>
              <a:t>PRODUCTOS.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4314825" y="5516563"/>
            <a:ext cx="4237038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6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ASTUR.COM</a:t>
            </a:r>
          </a:p>
        </p:txBody>
      </p:sp>
      <p:pic>
        <p:nvPicPr>
          <p:cNvPr id="14339" name="1 Imagen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61088" y="2170113"/>
            <a:ext cx="2390775" cy="250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1 CuadroTexto"/>
          <p:cNvSpPr txBox="1">
            <a:spLocks noChangeArrowheads="1"/>
          </p:cNvSpPr>
          <p:nvPr/>
        </p:nvSpPr>
        <p:spPr bwMode="auto">
          <a:xfrm>
            <a:off x="947738" y="1066800"/>
            <a:ext cx="446405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3200" b="1">
                <a:latin typeface="Berlin Sans FB Demi" pitchFamily="34" charset="0"/>
              </a:rPr>
              <a:t>PATÉ DE JABALÍ </a:t>
            </a:r>
          </a:p>
          <a:p>
            <a:pPr algn="ctr"/>
            <a:r>
              <a:rPr lang="es-ES" sz="2000" b="1">
                <a:latin typeface="Franklin Gothic Book"/>
              </a:rPr>
              <a:t>(100 Grs.)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946150" y="2133600"/>
            <a:ext cx="4248150" cy="1322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>
                <a:solidFill>
                  <a:srgbClr val="000000"/>
                </a:solidFill>
                <a:latin typeface="+mj-lt"/>
              </a:rPr>
              <a:t>El intenso sabor del jabalí presentado ahora en un exquisito paté </a:t>
            </a:r>
            <a:r>
              <a:rPr lang="es-ES" sz="1600" b="1" dirty="0">
                <a:solidFill>
                  <a:srgbClr val="000000"/>
                </a:solidFill>
                <a:latin typeface="+mj-lt"/>
              </a:rPr>
              <a:t>elaborado artesanalmente con carne de jabalí, carne, panceta e hígado de cerdo, leche, huevos, brandy, tomillo, pimienta, gelatina y sal.</a:t>
            </a:r>
            <a:endParaRPr lang="es-ES" sz="1600" dirty="0">
              <a:latin typeface="+mj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194300" y="5516563"/>
            <a:ext cx="2906713" cy="7270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ES" sz="4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Precio: 2 €</a:t>
            </a:r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1627188"/>
            <a:ext cx="2549525" cy="179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6011863" y="4032250"/>
            <a:ext cx="2376487" cy="5572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Nº RFA: 008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1 CuadroTexto"/>
          <p:cNvSpPr txBox="1">
            <a:spLocks noChangeArrowheads="1"/>
          </p:cNvSpPr>
          <p:nvPr/>
        </p:nvSpPr>
        <p:spPr bwMode="auto">
          <a:xfrm>
            <a:off x="755650" y="836613"/>
            <a:ext cx="460851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 b="1" dirty="0">
                <a:latin typeface="Berlin Sans FB Demi" pitchFamily="34" charset="0"/>
              </a:rPr>
              <a:t>CASADIELLES ASTURIANAS</a:t>
            </a:r>
          </a:p>
          <a:p>
            <a:pPr algn="ctr"/>
            <a:r>
              <a:rPr lang="es-ES" sz="2000" b="1" dirty="0">
                <a:latin typeface="Franklin Gothic Book"/>
              </a:rPr>
              <a:t> (½ DOCENA)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900113" y="2276475"/>
            <a:ext cx="4464050" cy="2062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 smtClean="0">
                <a:solidFill>
                  <a:srgbClr val="000000"/>
                </a:solidFill>
                <a:latin typeface="+mj-lt"/>
              </a:rPr>
              <a:t>Las </a:t>
            </a:r>
            <a:r>
              <a:rPr lang="es-ES" sz="1600" dirty="0">
                <a:solidFill>
                  <a:srgbClr val="000000"/>
                </a:solidFill>
                <a:latin typeface="+mj-lt"/>
              </a:rPr>
              <a:t>casadielles son sin duda </a:t>
            </a:r>
            <a:r>
              <a:rPr lang="es-ES" sz="1600" b="1" dirty="0">
                <a:solidFill>
                  <a:srgbClr val="000000"/>
                </a:solidFill>
                <a:latin typeface="+mj-lt"/>
              </a:rPr>
              <a:t>uno de los postres asturianos de más tradición y arraigo</a:t>
            </a:r>
            <a:r>
              <a:rPr lang="es-ES" sz="1600" dirty="0">
                <a:solidFill>
                  <a:srgbClr val="000000"/>
                </a:solidFill>
                <a:latin typeface="+mj-lt"/>
              </a:rPr>
              <a:t>. Elaboradas a partir de una </a:t>
            </a:r>
            <a:r>
              <a:rPr lang="es-ES" sz="1600" b="1" dirty="0">
                <a:solidFill>
                  <a:srgbClr val="000000"/>
                </a:solidFill>
                <a:latin typeface="+mj-lt"/>
              </a:rPr>
              <a:t>masa de harina de trigo, agua y mantequilla, rellena con nueces, avellanas, anís y azúcar</a:t>
            </a:r>
            <a:r>
              <a:rPr lang="es-ES" sz="1600" dirty="0">
                <a:solidFill>
                  <a:srgbClr val="000000"/>
                </a:solidFill>
                <a:latin typeface="+mj-lt"/>
              </a:rPr>
              <a:t>, se fríen en aceite de alta calidad, para ser posteriormente recubiertas de una generosa capa de azúcar que les confiere un dulce toque y una extraordinaria textura.</a:t>
            </a:r>
            <a:endParaRPr lang="es-ES" sz="1600" dirty="0">
              <a:latin typeface="+mj-lt"/>
            </a:endParaRPr>
          </a:p>
        </p:txBody>
      </p:sp>
      <p:pic>
        <p:nvPicPr>
          <p:cNvPr id="24579" name="3 Imagen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1975" y="1597025"/>
            <a:ext cx="2952750" cy="221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5867400" y="4337050"/>
            <a:ext cx="2449513" cy="5572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Nº RFA: 009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4787900" y="5589588"/>
            <a:ext cx="2879725" cy="7270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ES" sz="4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Precio: 4 €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1 CuadroTexto"/>
          <p:cNvSpPr txBox="1">
            <a:spLocks noChangeArrowheads="1"/>
          </p:cNvSpPr>
          <p:nvPr/>
        </p:nvSpPr>
        <p:spPr bwMode="auto">
          <a:xfrm>
            <a:off x="755650" y="749300"/>
            <a:ext cx="5472113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 b="1">
                <a:latin typeface="Berlin Sans FB Demi" pitchFamily="34" charset="0"/>
              </a:rPr>
              <a:t>MARAÑUELAS </a:t>
            </a:r>
            <a:r>
              <a:rPr lang="es-ES" sz="2000" b="1">
                <a:latin typeface="Berlin Sans FB Demi" pitchFamily="34" charset="0"/>
              </a:rPr>
              <a:t>‘’HORNO DE LUANCO’’</a:t>
            </a:r>
            <a:r>
              <a:rPr lang="es-ES" b="1">
                <a:latin typeface="Berlin Sans FB Demi" pitchFamily="34" charset="0"/>
              </a:rPr>
              <a:t> </a:t>
            </a:r>
          </a:p>
          <a:p>
            <a:pPr algn="ctr"/>
            <a:r>
              <a:rPr lang="es-ES">
                <a:latin typeface="Franklin Gothic Book"/>
              </a:rPr>
              <a:t>(½ DOCENA)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971550" y="2133600"/>
            <a:ext cx="5184775" cy="18145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>
                <a:solidFill>
                  <a:srgbClr val="000000"/>
                </a:solidFill>
                <a:latin typeface="+mj-lt"/>
              </a:rPr>
              <a:t>Las marañuelas</a:t>
            </a:r>
            <a:r>
              <a:rPr lang="es-ES" sz="1600" b="1" dirty="0">
                <a:solidFill>
                  <a:srgbClr val="000000"/>
                </a:solidFill>
                <a:latin typeface="+mj-lt"/>
              </a:rPr>
              <a:t> se elaboran artesanalmente siguiendo el método tradicional, a base de harina, azúcar, yemas de huevo, mantequilla cocida y raspadura de limón.</a:t>
            </a:r>
            <a:r>
              <a:rPr lang="es-ES" sz="1600" dirty="0">
                <a:solidFill>
                  <a:srgbClr val="000000"/>
                </a:solidFill>
                <a:latin typeface="+mj-lt"/>
              </a:rPr>
              <a:t> La máxima calidad de la materia prima que lo componen y su esmerada elaboración le proporcionan el inconfundible sabor que lo convierten en un dulce exquisito al paladar.</a:t>
            </a:r>
            <a:endParaRPr lang="es-ES" sz="1600" dirty="0">
              <a:latin typeface="+mj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572000" y="5589588"/>
            <a:ext cx="3529013" cy="7270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ES" sz="4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Precio: 3,90 € </a:t>
            </a:r>
          </a:p>
        </p:txBody>
      </p:sp>
      <p:pic>
        <p:nvPicPr>
          <p:cNvPr id="25604" name="4 Imagen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1389063"/>
            <a:ext cx="2459038" cy="245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6516688" y="4095750"/>
            <a:ext cx="2232025" cy="5572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Nº RFA: 010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1 CuadroTexto"/>
          <p:cNvSpPr txBox="1">
            <a:spLocks noChangeArrowheads="1"/>
          </p:cNvSpPr>
          <p:nvPr/>
        </p:nvSpPr>
        <p:spPr bwMode="auto">
          <a:xfrm>
            <a:off x="1042988" y="836613"/>
            <a:ext cx="468153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3200" b="1">
                <a:latin typeface="Berlin Sans FB Demi" pitchFamily="34" charset="0"/>
              </a:rPr>
              <a:t>MIEL DE AVELLANA</a:t>
            </a:r>
          </a:p>
          <a:p>
            <a:pPr algn="ctr"/>
            <a:r>
              <a:rPr lang="es-ES" sz="3200" b="1">
                <a:latin typeface="Berlin Sans FB Demi" pitchFamily="34" charset="0"/>
              </a:rPr>
              <a:t> </a:t>
            </a:r>
            <a:r>
              <a:rPr lang="es-ES" sz="2000" b="1">
                <a:latin typeface="Franklin Gothic Book"/>
              </a:rPr>
              <a:t>(55 Grs.)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971550" y="1989138"/>
            <a:ext cx="4752975" cy="2092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>
                <a:solidFill>
                  <a:srgbClr val="000000"/>
                </a:solidFill>
                <a:latin typeface="+mj-lt"/>
              </a:rPr>
              <a:t>Miel pura de brezo</a:t>
            </a:r>
            <a:r>
              <a:rPr lang="es-ES" sz="1600" dirty="0">
                <a:solidFill>
                  <a:srgbClr val="000000"/>
                </a:solidFill>
                <a:latin typeface="+mj-lt"/>
              </a:rPr>
              <a:t> recolectada de los montes asturianos, y envasada en tarro de cristal cuyo sistema de sellado utiliza </a:t>
            </a:r>
            <a:r>
              <a:rPr lang="es-ES" sz="1600" b="1" dirty="0">
                <a:solidFill>
                  <a:srgbClr val="000000"/>
                </a:solidFill>
                <a:latin typeface="+mj-lt"/>
              </a:rPr>
              <a:t>Cera Virgen de Abeja</a:t>
            </a:r>
            <a:r>
              <a:rPr lang="es-ES" sz="1600" dirty="0">
                <a:solidFill>
                  <a:srgbClr val="000000"/>
                </a:solidFill>
                <a:latin typeface="+mj-lt"/>
              </a:rPr>
              <a:t>. Se acompaña de deliciosa avellana de la región.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>
                <a:solidFill>
                  <a:srgbClr val="000000"/>
                </a:solidFill>
                <a:latin typeface="+mj-lt"/>
              </a:rPr>
              <a:t>Al tratarse de una miel pura, puede cristalizar, pero calentándola al baño María recuperara nuevamente su estado líquido.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latin typeface="+mn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716463" y="5589588"/>
            <a:ext cx="3671887" cy="7270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ES" sz="4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Precio: 2,50 € </a:t>
            </a:r>
          </a:p>
        </p:txBody>
      </p:sp>
      <p:pic>
        <p:nvPicPr>
          <p:cNvPr id="26628" name="4 Imagen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525" y="1485900"/>
            <a:ext cx="2314575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6084888" y="4173538"/>
            <a:ext cx="2374900" cy="5572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Nº RFA: 011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1 CuadroTexto"/>
          <p:cNvSpPr txBox="1">
            <a:spLocks noChangeArrowheads="1"/>
          </p:cNvSpPr>
          <p:nvPr/>
        </p:nvSpPr>
        <p:spPr bwMode="auto">
          <a:xfrm>
            <a:off x="1116013" y="779463"/>
            <a:ext cx="3671887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3200" b="1">
                <a:latin typeface="Berlin Sans FB Demi" pitchFamily="34" charset="0"/>
              </a:rPr>
              <a:t>MIEL DE NUEZ </a:t>
            </a:r>
          </a:p>
          <a:p>
            <a:pPr algn="ctr"/>
            <a:r>
              <a:rPr lang="es-ES" sz="2000" b="1">
                <a:latin typeface="Franklin Gothic Book"/>
              </a:rPr>
              <a:t>(55 Grs.) 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842963" y="2205038"/>
            <a:ext cx="4608512" cy="2092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>
                <a:solidFill>
                  <a:srgbClr val="000000"/>
                </a:solidFill>
                <a:latin typeface="+mj-lt"/>
              </a:rPr>
              <a:t>Miel pura de brezo</a:t>
            </a:r>
            <a:r>
              <a:rPr lang="es-ES" sz="1600" dirty="0">
                <a:solidFill>
                  <a:srgbClr val="000000"/>
                </a:solidFill>
                <a:latin typeface="+mj-lt"/>
              </a:rPr>
              <a:t> recolectada de los montes asturianos, y envasada en tarro de cristal cuyo sistema de sellado utiliza </a:t>
            </a:r>
            <a:r>
              <a:rPr lang="es-ES" sz="1600" b="1" dirty="0">
                <a:solidFill>
                  <a:srgbClr val="000000"/>
                </a:solidFill>
                <a:latin typeface="+mj-lt"/>
              </a:rPr>
              <a:t>Cera Virgen de Abeja</a:t>
            </a:r>
            <a:r>
              <a:rPr lang="es-ES" sz="1600" dirty="0">
                <a:solidFill>
                  <a:srgbClr val="000000"/>
                </a:solidFill>
                <a:latin typeface="+mj-lt"/>
              </a:rPr>
              <a:t>. Se acompaña de deliciosa nuez de la región.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>
                <a:solidFill>
                  <a:srgbClr val="000000"/>
                </a:solidFill>
                <a:latin typeface="+mj-lt"/>
              </a:rPr>
              <a:t>Al tratarse de una miel pura, puede cristalizar, pero calentándola al baño María recuperara nuevamente su estado líquido.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latin typeface="+mn-lt"/>
            </a:endParaRPr>
          </a:p>
        </p:txBody>
      </p:sp>
      <p:pic>
        <p:nvPicPr>
          <p:cNvPr id="27651" name="3 Imagen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1227138"/>
            <a:ext cx="2471737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6300788" y="4137025"/>
            <a:ext cx="2447925" cy="5572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Nº RFA: 012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4873625" y="5516563"/>
            <a:ext cx="3586163" cy="7270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ES" sz="4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Precio: 2,50 €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1 CuadroTexto"/>
          <p:cNvSpPr txBox="1">
            <a:spLocks noChangeArrowheads="1"/>
          </p:cNvSpPr>
          <p:nvPr/>
        </p:nvSpPr>
        <p:spPr bwMode="auto">
          <a:xfrm>
            <a:off x="1979613" y="981075"/>
            <a:ext cx="5329237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6600">
                <a:latin typeface="Franklin Gothic Book"/>
              </a:rPr>
              <a:t>ARTESANÍA</a:t>
            </a:r>
          </a:p>
        </p:txBody>
      </p:sp>
      <p:sp>
        <p:nvSpPr>
          <p:cNvPr id="28674" name="2 CuadroTexto"/>
          <p:cNvSpPr txBox="1">
            <a:spLocks noChangeArrowheads="1"/>
          </p:cNvSpPr>
          <p:nvPr/>
        </p:nvSpPr>
        <p:spPr bwMode="auto">
          <a:xfrm>
            <a:off x="3448050" y="2466975"/>
            <a:ext cx="57626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6600">
                <a:latin typeface="Franklin Gothic Book"/>
              </a:rPr>
              <a:t>Y</a:t>
            </a:r>
          </a:p>
        </p:txBody>
      </p:sp>
      <p:sp>
        <p:nvSpPr>
          <p:cNvPr id="28675" name="3 CuadroTexto"/>
          <p:cNvSpPr txBox="1">
            <a:spLocks noChangeArrowheads="1"/>
          </p:cNvSpPr>
          <p:nvPr/>
        </p:nvSpPr>
        <p:spPr bwMode="auto">
          <a:xfrm>
            <a:off x="1979613" y="3551238"/>
            <a:ext cx="439261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6600">
                <a:latin typeface="Franklin Gothic Book"/>
              </a:rPr>
              <a:t>REGALOS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2 CuadroTexto"/>
          <p:cNvSpPr txBox="1">
            <a:spLocks noChangeArrowheads="1"/>
          </p:cNvSpPr>
          <p:nvPr/>
        </p:nvSpPr>
        <p:spPr bwMode="auto">
          <a:xfrm>
            <a:off x="684213" y="923925"/>
            <a:ext cx="53435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>
                <a:latin typeface="Berlin Sans FB Demi" pitchFamily="34" charset="0"/>
              </a:rPr>
              <a:t>HORREO RÚSTICO CON CORREDOR </a:t>
            </a:r>
          </a:p>
          <a:p>
            <a:pPr algn="ctr"/>
            <a:r>
              <a:rPr lang="es-ES" sz="2000" b="1">
                <a:latin typeface="Franklin Gothic Book"/>
              </a:rPr>
              <a:t>(6 CM.)</a:t>
            </a:r>
          </a:p>
        </p:txBody>
      </p:sp>
      <p:sp>
        <p:nvSpPr>
          <p:cNvPr id="29698" name="3 CuadroTexto"/>
          <p:cNvSpPr txBox="1">
            <a:spLocks noChangeArrowheads="1"/>
          </p:cNvSpPr>
          <p:nvPr/>
        </p:nvSpPr>
        <p:spPr bwMode="auto">
          <a:xfrm>
            <a:off x="1042988" y="2060575"/>
            <a:ext cx="4033837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1600">
                <a:latin typeface="Franklin Gothic Book"/>
              </a:rPr>
              <a:t>Estupenda reproducción a escala de un </a:t>
            </a:r>
            <a:r>
              <a:rPr lang="es-ES" sz="1600" b="1">
                <a:latin typeface="Franklin Gothic Book"/>
              </a:rPr>
              <a:t>Hórreo Típico Asturiano Con Corredor</a:t>
            </a:r>
            <a:r>
              <a:rPr lang="es-ES" sz="1600">
                <a:latin typeface="Franklin Gothic Book"/>
              </a:rPr>
              <a:t>. Incluye todas las piezas: peana de madera, </a:t>
            </a:r>
            <a:r>
              <a:rPr lang="es-ES" sz="1600" b="1">
                <a:latin typeface="Franklin Gothic Book"/>
              </a:rPr>
              <a:t>muchos detalles </a:t>
            </a:r>
            <a:r>
              <a:rPr lang="es-ES" sz="1600">
                <a:latin typeface="Franklin Gothic Book"/>
              </a:rPr>
              <a:t>exteriores como musgo, tejas y piedras en el techo, maíz, yugo de vacas, etc.</a:t>
            </a:r>
          </a:p>
        </p:txBody>
      </p:sp>
      <p:pic>
        <p:nvPicPr>
          <p:cNvPr id="29699" name="4 Imagen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923925"/>
            <a:ext cx="2655888" cy="265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6453188" y="4076700"/>
            <a:ext cx="2222500" cy="5238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Nº RFA: 013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4716463" y="5605463"/>
            <a:ext cx="3095625" cy="7270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ES" sz="4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Precio: 4 €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1 CuadroTexto"/>
          <p:cNvSpPr txBox="1">
            <a:spLocks noChangeArrowheads="1"/>
          </p:cNvSpPr>
          <p:nvPr/>
        </p:nvSpPr>
        <p:spPr bwMode="auto">
          <a:xfrm>
            <a:off x="1258888" y="620713"/>
            <a:ext cx="39608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 b="1">
                <a:latin typeface="Berlin Sans FB Demi" pitchFamily="34" charset="0"/>
              </a:rPr>
              <a:t>IMANES ASTURIANOS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5003800" y="5661025"/>
            <a:ext cx="3097213" cy="7270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ES" sz="4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Precio: 2 € 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5795963" y="4060825"/>
            <a:ext cx="2592387" cy="5572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Nº RFA: 014</a:t>
            </a:r>
          </a:p>
        </p:txBody>
      </p:sp>
      <p:pic>
        <p:nvPicPr>
          <p:cNvPr id="30724" name="4 Imagen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74750" y="1341438"/>
            <a:ext cx="3468688" cy="346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16013" y="1916113"/>
            <a:ext cx="6696075" cy="2227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71500" indent="-571500">
              <a:buFont typeface="Arial" charset="0"/>
              <a:buChar char="•"/>
              <a:defRPr/>
            </a:pPr>
            <a:r>
              <a:rPr lang="es-E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/>
              </a:rPr>
              <a:t>IVA INCLUÍDO EN TODOS LOS PRODUCTOS.</a:t>
            </a:r>
          </a:p>
          <a:p>
            <a:pPr marL="571500" indent="-571500">
              <a:defRPr/>
            </a:pPr>
            <a:endParaRPr lang="es-ES" sz="2800" b="1">
              <a:effectLst>
                <a:outerShdw blurRad="38100" dist="38100" dir="2700000" algn="tl">
                  <a:srgbClr val="C0C0C0"/>
                </a:outerShdw>
              </a:effectLst>
              <a:latin typeface="Franklin Gothic Book"/>
            </a:endParaRPr>
          </a:p>
          <a:p>
            <a:pPr marL="571500" indent="-571500">
              <a:buFont typeface="Arial" charset="0"/>
              <a:buChar char="•"/>
              <a:defRPr/>
            </a:pPr>
            <a:r>
              <a:rPr lang="es-E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/>
              </a:rPr>
              <a:t>LOS GASTOS DE ENVÍO SE COBRARÁN APARTE.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CuadroTexto"/>
          <p:cNvSpPr txBox="1">
            <a:spLocks noChangeArrowheads="1"/>
          </p:cNvSpPr>
          <p:nvPr/>
        </p:nvSpPr>
        <p:spPr bwMode="auto">
          <a:xfrm>
            <a:off x="1692275" y="1895475"/>
            <a:ext cx="56165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6000">
                <a:latin typeface="Franklin Gothic Book"/>
              </a:rPr>
              <a:t>COMESTIBLES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CuadroTexto"/>
          <p:cNvSpPr txBox="1">
            <a:spLocks noChangeArrowheads="1"/>
          </p:cNvSpPr>
          <p:nvPr/>
        </p:nvSpPr>
        <p:spPr bwMode="auto">
          <a:xfrm>
            <a:off x="539750" y="692150"/>
            <a:ext cx="57610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 b="1">
                <a:latin typeface="Berlin Sans FB Demi" pitchFamily="34" charset="0"/>
              </a:rPr>
              <a:t>ESTUCHE DE FABADA ASTURIANA</a:t>
            </a:r>
          </a:p>
          <a:p>
            <a:pPr algn="ctr"/>
            <a:r>
              <a:rPr lang="es-ES" sz="2000" b="1">
                <a:latin typeface="Franklin Gothic Book"/>
              </a:rPr>
              <a:t> (2 RAC.)</a:t>
            </a:r>
          </a:p>
        </p:txBody>
      </p:sp>
      <p:sp>
        <p:nvSpPr>
          <p:cNvPr id="16386" name="4 CuadroTexto"/>
          <p:cNvSpPr txBox="1">
            <a:spLocks noChangeArrowheads="1"/>
          </p:cNvSpPr>
          <p:nvPr/>
        </p:nvSpPr>
        <p:spPr bwMode="auto">
          <a:xfrm>
            <a:off x="611188" y="1844675"/>
            <a:ext cx="4681537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1600">
                <a:latin typeface="Franklin Gothic Book"/>
              </a:rPr>
              <a:t>     Tabla de preparado para </a:t>
            </a:r>
            <a:r>
              <a:rPr lang="es-ES" sz="1600" b="1">
                <a:latin typeface="Franklin Gothic Book"/>
              </a:rPr>
              <a:t>fabada asturiana</a:t>
            </a:r>
            <a:r>
              <a:rPr lang="es-ES" sz="1600">
                <a:latin typeface="Franklin Gothic Book"/>
              </a:rPr>
              <a:t> con ingredientes de primera calidad, ideal para dos raciones.</a:t>
            </a:r>
          </a:p>
          <a:p>
            <a:pPr algn="just"/>
            <a:r>
              <a:rPr lang="es-ES" sz="1600">
                <a:latin typeface="Franklin Gothic Book"/>
              </a:rPr>
              <a:t>      El estuche incluye: </a:t>
            </a:r>
            <a:r>
              <a:rPr lang="es-ES" sz="1600" b="1">
                <a:latin typeface="Franklin Gothic Book"/>
              </a:rPr>
              <a:t>fabas, tocino, lacón, chorizo y morcilla</a:t>
            </a:r>
            <a:r>
              <a:rPr lang="es-ES" sz="1600">
                <a:latin typeface="Franklin Gothic Book"/>
              </a:rPr>
              <a:t>, y la receta de la auténtica fabada asturiana.</a:t>
            </a:r>
          </a:p>
          <a:p>
            <a:pPr algn="just"/>
            <a:r>
              <a:rPr lang="es-ES" sz="1600">
                <a:latin typeface="Franklin Gothic Book"/>
              </a:rPr>
              <a:t>      Incluye los </a:t>
            </a:r>
            <a:r>
              <a:rPr lang="es-ES" sz="1600" b="1">
                <a:latin typeface="Franklin Gothic Book"/>
              </a:rPr>
              <a:t>ingredientes necesarios para preparar dos raciones abundantes.</a:t>
            </a:r>
          </a:p>
          <a:p>
            <a:endParaRPr lang="es-ES" sz="1400" b="1">
              <a:latin typeface="Franklin Gothic Book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227763" y="4175125"/>
            <a:ext cx="2376487" cy="5572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Nº RFA: 001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608513" y="5729288"/>
            <a:ext cx="3384550" cy="7270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s-ES" sz="4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Precio: 5,40€ </a:t>
            </a:r>
          </a:p>
        </p:txBody>
      </p:sp>
      <p:pic>
        <p:nvPicPr>
          <p:cNvPr id="16389" name="2 Imagen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83275" y="1168400"/>
            <a:ext cx="295275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716463" y="5589588"/>
            <a:ext cx="3600450" cy="7080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Precio: 4,50€ </a:t>
            </a:r>
          </a:p>
        </p:txBody>
      </p:sp>
      <p:sp>
        <p:nvSpPr>
          <p:cNvPr id="17410" name="2 CuadroTexto"/>
          <p:cNvSpPr txBox="1">
            <a:spLocks noChangeArrowheads="1"/>
          </p:cNvSpPr>
          <p:nvPr/>
        </p:nvSpPr>
        <p:spPr bwMode="auto">
          <a:xfrm>
            <a:off x="971550" y="620713"/>
            <a:ext cx="58324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400" b="1">
                <a:latin typeface="Berlin Sans FB Demi" pitchFamily="34" charset="0"/>
              </a:rPr>
              <a:t>QUESO ‘’AFUEGA’L PITU’’ TRAPO ROJO  </a:t>
            </a:r>
            <a:r>
              <a:rPr lang="es-ES" sz="2000" b="1">
                <a:latin typeface="Franklin Gothic Book"/>
              </a:rPr>
              <a:t>(300 GRS.)</a:t>
            </a:r>
          </a:p>
        </p:txBody>
      </p:sp>
      <p:sp>
        <p:nvSpPr>
          <p:cNvPr id="17411" name="4 CuadroTexto"/>
          <p:cNvSpPr txBox="1">
            <a:spLocks noChangeArrowheads="1"/>
          </p:cNvSpPr>
          <p:nvPr/>
        </p:nvSpPr>
        <p:spPr bwMode="auto">
          <a:xfrm>
            <a:off x="971550" y="2133600"/>
            <a:ext cx="482441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1600">
                <a:latin typeface="Franklin Gothic Book"/>
              </a:rPr>
              <a:t>Queso asturiano elaborado con </a:t>
            </a:r>
            <a:r>
              <a:rPr lang="es-ES" sz="1600" b="1">
                <a:latin typeface="Franklin Gothic Book"/>
              </a:rPr>
              <a:t>leche de cabra pasterizada, cuajo, pimentón, sal y fermentos.</a:t>
            </a:r>
            <a:r>
              <a:rPr lang="es-ES" sz="1600">
                <a:latin typeface="Franklin Gothic Book"/>
              </a:rPr>
              <a:t> De sabor ligeramente ácido, picante y poco salado, con una intensidad que aumenta con la maduración, se constituye como uno de los más afamados quesos tradicionales asturianos. Se caracteriza por ser de pasta blanda y ácida, y corteza enmohecida. </a:t>
            </a:r>
            <a:r>
              <a:rPr lang="es-ES" sz="1600" b="1">
                <a:latin typeface="Franklin Gothic Book"/>
              </a:rPr>
              <a:t>Está amparado por la Denominación de Origen Protegida (D.O.P.) ‘’Quesu Afuega’l Pitu’’.</a:t>
            </a:r>
          </a:p>
        </p:txBody>
      </p:sp>
      <p:pic>
        <p:nvPicPr>
          <p:cNvPr id="17412" name="5 Imagen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1477963"/>
            <a:ext cx="2309813" cy="231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6443663" y="4149725"/>
            <a:ext cx="2449512" cy="5572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Nº RFA: 002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CuadroTexto"/>
          <p:cNvSpPr txBox="1">
            <a:spLocks noChangeArrowheads="1"/>
          </p:cNvSpPr>
          <p:nvPr/>
        </p:nvSpPr>
        <p:spPr bwMode="auto">
          <a:xfrm>
            <a:off x="1147763" y="620713"/>
            <a:ext cx="42164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3200" b="1">
                <a:latin typeface="Berlin Sans FB Demi" pitchFamily="34" charset="0"/>
              </a:rPr>
              <a:t>CHORIZO DE CIERVO</a:t>
            </a:r>
          </a:p>
          <a:p>
            <a:pPr algn="ctr"/>
            <a:r>
              <a:rPr lang="es-ES" sz="2000" b="1">
                <a:latin typeface="Berlin Sans FB Demi" pitchFamily="34" charset="0"/>
              </a:rPr>
              <a:t> </a:t>
            </a:r>
            <a:r>
              <a:rPr lang="es-ES" sz="2000" b="1">
                <a:latin typeface="Franklin Gothic Book"/>
              </a:rPr>
              <a:t>(300 Grs.)</a:t>
            </a:r>
          </a:p>
        </p:txBody>
      </p:sp>
      <p:sp>
        <p:nvSpPr>
          <p:cNvPr id="18434" name="2 CuadroTexto"/>
          <p:cNvSpPr txBox="1">
            <a:spLocks noChangeArrowheads="1"/>
          </p:cNvSpPr>
          <p:nvPr/>
        </p:nvSpPr>
        <p:spPr bwMode="auto">
          <a:xfrm>
            <a:off x="1187450" y="2238375"/>
            <a:ext cx="475297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1600">
                <a:latin typeface="Franklin Gothic Book"/>
              </a:rPr>
              <a:t>Excelente </a:t>
            </a:r>
            <a:r>
              <a:rPr lang="es-ES" sz="1600" b="1">
                <a:latin typeface="Franklin Gothic Book"/>
              </a:rPr>
              <a:t>chorizo de ciervo</a:t>
            </a:r>
            <a:r>
              <a:rPr lang="es-ES" sz="1600">
                <a:latin typeface="Franklin Gothic Book"/>
              </a:rPr>
              <a:t>, curado, de olor característico  y color rojizo oscuro. Elaborado a base de carnes seleccionadas de </a:t>
            </a:r>
            <a:r>
              <a:rPr lang="es-ES" sz="1600" b="1">
                <a:latin typeface="Franklin Gothic Book"/>
              </a:rPr>
              <a:t>ciervo, magro de cerdo, panceta, sal y especias.</a:t>
            </a:r>
          </a:p>
        </p:txBody>
      </p:sp>
      <p:pic>
        <p:nvPicPr>
          <p:cNvPr id="18435" name="3 Imagen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1341438"/>
            <a:ext cx="2570163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6300788" y="4108450"/>
            <a:ext cx="2425700" cy="5572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Nº RFA: 003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4337050" y="5589588"/>
            <a:ext cx="3619500" cy="7270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ES" sz="4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Precio: 4,30€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CuadroTexto"/>
          <p:cNvSpPr txBox="1">
            <a:spLocks noChangeArrowheads="1"/>
          </p:cNvSpPr>
          <p:nvPr/>
        </p:nvSpPr>
        <p:spPr bwMode="auto">
          <a:xfrm>
            <a:off x="971550" y="687388"/>
            <a:ext cx="4537075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3200" b="1">
                <a:latin typeface="Berlin Sans FB Demi" pitchFamily="34" charset="0"/>
              </a:rPr>
              <a:t>CHORIZO DE JABALÍ   </a:t>
            </a:r>
            <a:r>
              <a:rPr lang="es-ES" sz="2000" b="1">
                <a:latin typeface="Franklin Gothic Book"/>
              </a:rPr>
              <a:t>(300 Grs.)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684213" y="2184400"/>
            <a:ext cx="467995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>
                <a:solidFill>
                  <a:srgbClr val="000000"/>
                </a:solidFill>
                <a:latin typeface="+mj-lt"/>
              </a:rPr>
              <a:t>Chorizo de jabalí curado</a:t>
            </a:r>
            <a:r>
              <a:rPr lang="es-ES" sz="1600" dirty="0">
                <a:solidFill>
                  <a:srgbClr val="000000"/>
                </a:solidFill>
                <a:latin typeface="+mj-lt"/>
              </a:rPr>
              <a:t>, de olor característico y color rojizo oscuro. Se trata de un producto de alta calidad, elaborado a base de carnes seleccionadas de</a:t>
            </a:r>
            <a:r>
              <a:rPr lang="es-ES" sz="1600" b="1" dirty="0">
                <a:solidFill>
                  <a:srgbClr val="000000"/>
                </a:solidFill>
                <a:latin typeface="+mj-lt"/>
              </a:rPr>
              <a:t> jabalí, magro de cerdo, panceta ibérica, sal, ajo, perejil y especias</a:t>
            </a:r>
            <a:r>
              <a:rPr lang="es-ES" sz="1600" dirty="0">
                <a:solidFill>
                  <a:srgbClr val="000000"/>
                </a:solidFill>
                <a:latin typeface="+mj-lt"/>
              </a:rPr>
              <a:t>.</a:t>
            </a:r>
            <a:endParaRPr lang="es-ES" sz="1600" dirty="0">
              <a:latin typeface="+mj-lt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356100" y="5445125"/>
            <a:ext cx="3600450" cy="7270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ES" sz="4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Precio: 4,30€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5867400" y="4179888"/>
            <a:ext cx="2376488" cy="5572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Nº RFA: 004</a:t>
            </a:r>
          </a:p>
        </p:txBody>
      </p:sp>
      <p:pic>
        <p:nvPicPr>
          <p:cNvPr id="19461" name="7 Imagen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7850" y="1066800"/>
            <a:ext cx="2801938" cy="280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CuadroTexto"/>
          <p:cNvSpPr txBox="1">
            <a:spLocks noChangeArrowheads="1"/>
          </p:cNvSpPr>
          <p:nvPr/>
        </p:nvSpPr>
        <p:spPr bwMode="auto">
          <a:xfrm>
            <a:off x="827088" y="544513"/>
            <a:ext cx="439261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3200" b="1">
                <a:latin typeface="Berlin Sans FB Demi" pitchFamily="34" charset="0"/>
              </a:rPr>
              <a:t>PATÉ DE CENTOLLO </a:t>
            </a:r>
          </a:p>
          <a:p>
            <a:pPr algn="ctr"/>
            <a:r>
              <a:rPr lang="es-ES" sz="2400" b="1">
                <a:latin typeface="Franklin Gothic Book"/>
              </a:rPr>
              <a:t>(100 Grs.)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827088" y="2033588"/>
            <a:ext cx="4392612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>
                <a:latin typeface="+mj-lt"/>
                <a:cs typeface="Arial" pitchFamily="34" charset="0"/>
              </a:rPr>
              <a:t>Paté con exquisito sabor del preciado centollo de nuestro Mar Cantábrico, elaborado de forma totalmente artesanal. Se trata de un paté de suave textura y destacado sabor marino, que dará a su mesa un toque de sofisticación. Preséntelo como entrada acompañado con biscotes de pan para untar.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372225" y="4171950"/>
            <a:ext cx="2481263" cy="5572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Nº RFA: 005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4716463" y="5589588"/>
            <a:ext cx="3600450" cy="7270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Precio: 2,25€ </a:t>
            </a:r>
          </a:p>
        </p:txBody>
      </p:sp>
      <p:pic>
        <p:nvPicPr>
          <p:cNvPr id="2048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1700213"/>
            <a:ext cx="3081337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CuadroTexto"/>
          <p:cNvSpPr txBox="1">
            <a:spLocks noChangeArrowheads="1"/>
          </p:cNvSpPr>
          <p:nvPr/>
        </p:nvSpPr>
        <p:spPr bwMode="auto">
          <a:xfrm>
            <a:off x="971550" y="568325"/>
            <a:ext cx="4537075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3200" b="1">
                <a:latin typeface="Berlin Sans FB Demi" pitchFamily="34" charset="0"/>
              </a:rPr>
              <a:t>PATÉ DE CABRACHO</a:t>
            </a:r>
          </a:p>
          <a:p>
            <a:pPr algn="ctr"/>
            <a:r>
              <a:rPr lang="es-ES" sz="2000" b="1">
                <a:latin typeface="Berlin Sans FB Demi" pitchFamily="34" charset="0"/>
              </a:rPr>
              <a:t> </a:t>
            </a:r>
            <a:r>
              <a:rPr lang="es-ES" sz="2000" b="1">
                <a:latin typeface="Franklin Gothic Book"/>
              </a:rPr>
              <a:t>(100 Grs.)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4573588" y="5516563"/>
            <a:ext cx="3452812" cy="7080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Precio: 2,10€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084888" y="4149725"/>
            <a:ext cx="2351087" cy="5572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Nº RFA: 006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187450" y="1989138"/>
            <a:ext cx="4105275" cy="20621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>
                <a:solidFill>
                  <a:srgbClr val="000000"/>
                </a:solidFill>
                <a:latin typeface="+mj-lt"/>
              </a:rPr>
              <a:t>El famoso y delicioso</a:t>
            </a:r>
            <a:r>
              <a:rPr lang="es-ES" sz="1600" b="1" dirty="0">
                <a:solidFill>
                  <a:srgbClr val="000000"/>
                </a:solidFill>
                <a:latin typeface="+mj-lt"/>
              </a:rPr>
              <a:t> paté de cabracho de Asturias</a:t>
            </a:r>
            <a:r>
              <a:rPr lang="es-ES" sz="1600" dirty="0">
                <a:solidFill>
                  <a:srgbClr val="000000"/>
                </a:solidFill>
                <a:latin typeface="+mj-lt"/>
              </a:rPr>
              <a:t>, elaborado</a:t>
            </a:r>
            <a:r>
              <a:rPr lang="es-ES" sz="1600" b="1" dirty="0">
                <a:solidFill>
                  <a:srgbClr val="000000"/>
                </a:solidFill>
                <a:latin typeface="+mj-lt"/>
              </a:rPr>
              <a:t> </a:t>
            </a:r>
            <a:r>
              <a:rPr lang="es-ES" sz="1600" dirty="0">
                <a:solidFill>
                  <a:srgbClr val="000000"/>
                </a:solidFill>
                <a:latin typeface="+mj-lt"/>
              </a:rPr>
              <a:t>de forma artesanal. Se trata de un paté de textura suave, con un inconfundible sabor marino que dará a su mesa un toque de sofisticación. Sorprenda a sus invitados con este</a:t>
            </a:r>
            <a:r>
              <a:rPr lang="es-ES" sz="1600" b="1" dirty="0">
                <a:solidFill>
                  <a:srgbClr val="000000"/>
                </a:solidFill>
                <a:latin typeface="+mj-lt"/>
              </a:rPr>
              <a:t> delicioso producto a modo de entrada</a:t>
            </a:r>
            <a:r>
              <a:rPr lang="es-ES" sz="1600" dirty="0">
                <a:solidFill>
                  <a:srgbClr val="000000"/>
                </a:solidFill>
                <a:latin typeface="+mj-lt"/>
              </a:rPr>
              <a:t>, acompañado con biscotes de pan tostado para untar.</a:t>
            </a:r>
            <a:endParaRPr lang="es-ES" sz="1600" dirty="0">
              <a:latin typeface="+mj-lt"/>
            </a:endParaRPr>
          </a:p>
        </p:txBody>
      </p:sp>
      <p:pic>
        <p:nvPicPr>
          <p:cNvPr id="2150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1638" y="1443038"/>
            <a:ext cx="2954337" cy="233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1 CuadroTexto"/>
          <p:cNvSpPr txBox="1">
            <a:spLocks noChangeArrowheads="1"/>
          </p:cNvSpPr>
          <p:nvPr/>
        </p:nvSpPr>
        <p:spPr bwMode="auto">
          <a:xfrm>
            <a:off x="1116013" y="765175"/>
            <a:ext cx="4176712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3200" b="1">
                <a:latin typeface="Berlin Sans FB Demi" pitchFamily="34" charset="0"/>
              </a:rPr>
              <a:t>PATÉ DE CIERVO </a:t>
            </a:r>
          </a:p>
          <a:p>
            <a:pPr algn="ctr"/>
            <a:r>
              <a:rPr lang="es-ES" sz="2000" b="1">
                <a:latin typeface="Franklin Gothic Book"/>
              </a:rPr>
              <a:t>(100 Grs.) 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116013" y="1844675"/>
            <a:ext cx="4176712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>
                <a:solidFill>
                  <a:srgbClr val="000000"/>
                </a:solidFill>
                <a:latin typeface="+mj-lt"/>
              </a:rPr>
              <a:t>Lleve a su mesa el sabor de los bosques asturianos con este paté artesano</a:t>
            </a:r>
            <a:r>
              <a:rPr lang="es-ES" sz="1600" b="1" dirty="0">
                <a:solidFill>
                  <a:srgbClr val="000000"/>
                </a:solidFill>
                <a:latin typeface="+mj-lt"/>
              </a:rPr>
              <a:t> elaborado con carne de ciervo, carne y panceta de cerdo, leche, huevos, tomillo, pimienta, vino blanco, gelatina y sal.</a:t>
            </a:r>
            <a:r>
              <a:rPr lang="es-ES" sz="1600" dirty="0">
                <a:solidFill>
                  <a:srgbClr val="000000"/>
                </a:solidFill>
                <a:latin typeface="+mj-lt"/>
              </a:rPr>
              <a:t> Acompáñelo como entrada con biscotes de pan tostado.</a:t>
            </a:r>
            <a:endParaRPr lang="es-ES" sz="1600" dirty="0">
              <a:latin typeface="+mj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643438" y="5661025"/>
            <a:ext cx="2952750" cy="7270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ES" sz="4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Precio: 2 €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5867400" y="4057650"/>
            <a:ext cx="2346325" cy="5572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Nº RFA: 007 </a:t>
            </a:r>
          </a:p>
        </p:txBody>
      </p:sp>
      <p:pic>
        <p:nvPicPr>
          <p:cNvPr id="2253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37200" y="1814513"/>
            <a:ext cx="267652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349</TotalTime>
  <Words>572</Words>
  <Application>Microsoft Office PowerPoint</Application>
  <PresentationFormat>Presentación en pantalla (4:3)</PresentationFormat>
  <Paragraphs>79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Ángulos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Richiestone 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alumno</dc:creator>
  <cp:lastModifiedBy>Alumno</cp:lastModifiedBy>
  <cp:revision>62</cp:revision>
  <dcterms:created xsi:type="dcterms:W3CDTF">2013-01-09T07:46:49Z</dcterms:created>
  <dcterms:modified xsi:type="dcterms:W3CDTF">2013-03-18T10:54:43Z</dcterms:modified>
</cp:coreProperties>
</file>