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720"/>
    <a:srgbClr val="8F887D"/>
    <a:srgbClr val="91317F"/>
    <a:srgbClr val="DD2F9F"/>
    <a:srgbClr val="FDFD4D"/>
    <a:srgbClr val="6FDFEB"/>
    <a:srgbClr val="CCCCFF"/>
    <a:srgbClr val="EEEE7E"/>
    <a:srgbClr val="F618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60"/>
  </p:normalViewPr>
  <p:slideViewPr>
    <p:cSldViewPr>
      <p:cViewPr varScale="1">
        <p:scale>
          <a:sx n="65" d="100"/>
          <a:sy n="65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4B72E-BB31-4DDD-8373-BBEF931D41DA}" type="datetimeFigureOut">
              <a:rPr lang="es-ES" smtClean="0"/>
              <a:pPr/>
              <a:t>17/04/2013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FD33-F1BC-469E-AA66-1A3D7173E2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FD33-F1BC-469E-AA66-1A3D7173E257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A7DC-E9FC-448E-9254-97C25573DFBE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56E-1D3B-4761-B00A-1C65E76D0F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A7DC-E9FC-448E-9254-97C25573DFBE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56E-1D3B-4761-B00A-1C65E76D0F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A7DC-E9FC-448E-9254-97C25573DFBE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56E-1D3B-4761-B00A-1C65E76D0F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A7DC-E9FC-448E-9254-97C25573DFBE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56E-1D3B-4761-B00A-1C65E76D0F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A7DC-E9FC-448E-9254-97C25573DFBE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56E-1D3B-4761-B00A-1C65E76D0F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A7DC-E9FC-448E-9254-97C25573DFBE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56E-1D3B-4761-B00A-1C65E76D0F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A7DC-E9FC-448E-9254-97C25573DFBE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56E-1D3B-4761-B00A-1C65E76D0F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A7DC-E9FC-448E-9254-97C25573DFBE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56E-1D3B-4761-B00A-1C65E76D0F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A7DC-E9FC-448E-9254-97C25573DFBE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56E-1D3B-4761-B00A-1C65E76D0F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A7DC-E9FC-448E-9254-97C25573DFBE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56E-1D3B-4761-B00A-1C65E76D0F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A7DC-E9FC-448E-9254-97C25573DFBE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56E-1D3B-4761-B00A-1C65E76D0F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0A7DC-E9FC-448E-9254-97C25573DFBE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956E-1D3B-4761-B00A-1C65E76D0F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sol\Desktop\logo tot de ca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488832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30207_113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643050"/>
            <a:ext cx="4956395" cy="3717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285720" y="4786322"/>
            <a:ext cx="357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mbria" pitchFamily="18" charset="0"/>
              </a:rPr>
              <a:t>Nombre del producto</a:t>
            </a:r>
            <a:r>
              <a:rPr lang="es-ES" sz="1600" dirty="0" smtClean="0">
                <a:latin typeface="Cambria" pitchFamily="18" charset="0"/>
              </a:rPr>
              <a:t>: broches</a:t>
            </a:r>
          </a:p>
          <a:p>
            <a:r>
              <a:rPr lang="es-ES" sz="1600" b="1" dirty="0" smtClean="0">
                <a:latin typeface="Cambria" pitchFamily="18" charset="0"/>
              </a:rPr>
              <a:t>Descripción</a:t>
            </a:r>
            <a:r>
              <a:rPr lang="es-ES" sz="1600" dirty="0" smtClean="0">
                <a:latin typeface="Cambria" pitchFamily="18" charset="0"/>
              </a:rPr>
              <a:t>: broches hechas con goma-</a:t>
            </a:r>
            <a:r>
              <a:rPr lang="es-ES" sz="1600" dirty="0" err="1" smtClean="0">
                <a:latin typeface="Cambria" pitchFamily="18" charset="0"/>
              </a:rPr>
              <a:t>eva</a:t>
            </a:r>
            <a:r>
              <a:rPr lang="es-ES" sz="1600" dirty="0" smtClean="0">
                <a:latin typeface="Cambria" pitchFamily="18" charset="0"/>
              </a:rPr>
              <a:t> o filtro con una aguja detrás.</a:t>
            </a:r>
          </a:p>
          <a:p>
            <a:r>
              <a:rPr lang="es-ES" sz="1600" b="1" dirty="0" smtClean="0">
                <a:latin typeface="Cambria" pitchFamily="18" charset="0"/>
              </a:rPr>
              <a:t>Tamaño: </a:t>
            </a:r>
            <a:r>
              <a:rPr lang="es-ES" sz="1600" dirty="0" smtClean="0">
                <a:latin typeface="Cambria" pitchFamily="18" charset="0"/>
              </a:rPr>
              <a:t>5cm x 4cm </a:t>
            </a:r>
          </a:p>
          <a:p>
            <a:r>
              <a:rPr lang="es-ES" sz="1600" b="1" dirty="0" smtClean="0">
                <a:latin typeface="Cambria" pitchFamily="18" charset="0"/>
              </a:rPr>
              <a:t>Precio por unidad: </a:t>
            </a:r>
            <a:r>
              <a:rPr lang="es-ES" sz="1600" dirty="0" smtClean="0">
                <a:latin typeface="Cambria" pitchFamily="18" charset="0"/>
              </a:rPr>
              <a:t>2,5€ (IVA INCLUIDO)</a:t>
            </a:r>
          </a:p>
          <a:p>
            <a:r>
              <a:rPr lang="es-ES" sz="1600" dirty="0" smtClean="0">
                <a:latin typeface="Cambria" pitchFamily="18" charset="0"/>
              </a:rPr>
              <a:t>Gastos de envió no ocluidos.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428860" y="357166"/>
            <a:ext cx="4214842" cy="1214446"/>
          </a:xfrm>
          <a:prstGeom prst="roundRect">
            <a:avLst/>
          </a:prstGeom>
          <a:solidFill>
            <a:srgbClr val="FDFD4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rgbClr val="002060"/>
                </a:solidFill>
                <a:latin typeface="Cambria" pitchFamily="18" charset="0"/>
              </a:rPr>
              <a:t>BROCHES</a:t>
            </a:r>
            <a:endParaRPr lang="es-ES" sz="4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43702" y="550070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itchFamily="18" charset="0"/>
              </a:rPr>
              <a:t>REF. Nº 14</a:t>
            </a:r>
            <a:endParaRPr lang="es-ES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-20130209-WA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4166592" cy="31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5429256" y="4214818"/>
            <a:ext cx="3314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ambria" pitchFamily="18" charset="0"/>
              </a:rPr>
              <a:t>Nombre del producto</a:t>
            </a:r>
            <a:r>
              <a:rPr lang="es-ES" dirty="0" smtClean="0">
                <a:latin typeface="Cambria" pitchFamily="18" charset="0"/>
              </a:rPr>
              <a:t>: llaveros</a:t>
            </a:r>
            <a:endParaRPr lang="es-ES" b="1" dirty="0" smtClean="0">
              <a:latin typeface="Cambria" pitchFamily="18" charset="0"/>
            </a:endParaRPr>
          </a:p>
          <a:p>
            <a:r>
              <a:rPr lang="es-ES" b="1" dirty="0" smtClean="0">
                <a:latin typeface="Cambria" pitchFamily="18" charset="0"/>
              </a:rPr>
              <a:t>Descripción: </a:t>
            </a:r>
            <a:r>
              <a:rPr lang="es-ES" dirty="0" smtClean="0">
                <a:latin typeface="Cambria" pitchFamily="18" charset="0"/>
              </a:rPr>
              <a:t>llaveros hechos a mano, con filtro y relleno, y decorados.</a:t>
            </a:r>
          </a:p>
          <a:p>
            <a:r>
              <a:rPr lang="es-ES" b="1" dirty="0" smtClean="0">
                <a:latin typeface="Cambria" pitchFamily="18" charset="0"/>
              </a:rPr>
              <a:t>Tamaño: </a:t>
            </a:r>
            <a:r>
              <a:rPr lang="es-ES" dirty="0" smtClean="0">
                <a:latin typeface="Cambria" pitchFamily="18" charset="0"/>
              </a:rPr>
              <a:t>5cm x 5cm</a:t>
            </a:r>
            <a:endParaRPr lang="es-ES" b="1" dirty="0" smtClean="0">
              <a:latin typeface="Cambria" pitchFamily="18" charset="0"/>
            </a:endParaRPr>
          </a:p>
          <a:p>
            <a:r>
              <a:rPr lang="es-ES" b="1" dirty="0" smtClean="0">
                <a:latin typeface="Cambria" pitchFamily="18" charset="0"/>
              </a:rPr>
              <a:t>Precio por unidad: </a:t>
            </a:r>
            <a:r>
              <a:rPr lang="es-ES" dirty="0" smtClean="0">
                <a:latin typeface="Cambria" pitchFamily="18" charset="0"/>
              </a:rPr>
              <a:t>2,5€ (IVA INCLUIDO)</a:t>
            </a:r>
            <a:endParaRPr lang="es-ES" b="1" dirty="0" smtClean="0">
              <a:latin typeface="Cambria" pitchFamily="18" charset="0"/>
            </a:endParaRPr>
          </a:p>
          <a:p>
            <a:r>
              <a:rPr lang="es-ES" dirty="0" smtClean="0">
                <a:latin typeface="Cambria" pitchFamily="18" charset="0"/>
              </a:rPr>
              <a:t>Gastos de envió no ocluidos.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571736" y="357166"/>
            <a:ext cx="4286280" cy="1357322"/>
          </a:xfrm>
          <a:prstGeom prst="roundRect">
            <a:avLst/>
          </a:prstGeom>
          <a:solidFill>
            <a:srgbClr val="DD2F9F"/>
          </a:solidFill>
          <a:ln>
            <a:solidFill>
              <a:srgbClr val="913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latin typeface="Cambria" pitchFamily="18" charset="0"/>
              </a:rPr>
              <a:t>LLAVEROS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143240" y="535782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itchFamily="18" charset="0"/>
              </a:rPr>
              <a:t>        REF. Nº 15</a:t>
            </a:r>
            <a:endParaRPr lang="es-ES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DCIM\100MEDIA\IMAG0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372623" cy="40490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5 Rectángulo redondeado"/>
          <p:cNvSpPr/>
          <p:nvPr/>
        </p:nvSpPr>
        <p:spPr>
          <a:xfrm>
            <a:off x="1571604" y="285728"/>
            <a:ext cx="5929354" cy="1000132"/>
          </a:xfrm>
          <a:prstGeom prst="roundRect">
            <a:avLst/>
          </a:prstGeom>
          <a:solidFill>
            <a:srgbClr val="8F88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latin typeface="Cambria" pitchFamily="18" charset="0"/>
              </a:rPr>
              <a:t>LAPICEROS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57818" y="4214818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ambria" pitchFamily="18" charset="0"/>
              </a:rPr>
              <a:t>Nombre del producto</a:t>
            </a:r>
            <a:r>
              <a:rPr lang="es-ES" dirty="0" smtClean="0">
                <a:latin typeface="Cambria" pitchFamily="18" charset="0"/>
              </a:rPr>
              <a:t>: lapiceros</a:t>
            </a:r>
            <a:endParaRPr lang="es-ES" b="1" dirty="0" smtClean="0">
              <a:latin typeface="Cambria" pitchFamily="18" charset="0"/>
            </a:endParaRPr>
          </a:p>
          <a:p>
            <a:r>
              <a:rPr lang="es-ES" b="1" dirty="0" smtClean="0">
                <a:latin typeface="Cambria" pitchFamily="18" charset="0"/>
              </a:rPr>
              <a:t>Descripción: </a:t>
            </a:r>
            <a:r>
              <a:rPr lang="es-ES" dirty="0" smtClean="0">
                <a:latin typeface="Cambria" pitchFamily="18" charset="0"/>
              </a:rPr>
              <a:t>lapiceros hechos a mano con goma-</a:t>
            </a:r>
            <a:r>
              <a:rPr lang="es-ES" dirty="0" err="1" smtClean="0">
                <a:latin typeface="Cambria" pitchFamily="18" charset="0"/>
              </a:rPr>
              <a:t>eva</a:t>
            </a:r>
            <a:r>
              <a:rPr lang="es-ES" dirty="0" smtClean="0">
                <a:latin typeface="Cambria" pitchFamily="18" charset="0"/>
              </a:rPr>
              <a:t>. </a:t>
            </a:r>
          </a:p>
          <a:p>
            <a:r>
              <a:rPr lang="es-ES" b="1" dirty="0" smtClean="0">
                <a:latin typeface="Cambria" pitchFamily="18" charset="0"/>
              </a:rPr>
              <a:t>Tamaño: </a:t>
            </a:r>
            <a:r>
              <a:rPr lang="es-ES" dirty="0" smtClean="0">
                <a:latin typeface="Cambria" pitchFamily="18" charset="0"/>
              </a:rPr>
              <a:t>5cm x 9cm</a:t>
            </a:r>
            <a:endParaRPr lang="es-ES" b="1" dirty="0" smtClean="0">
              <a:latin typeface="Cambria" pitchFamily="18" charset="0"/>
            </a:endParaRPr>
          </a:p>
          <a:p>
            <a:r>
              <a:rPr lang="es-ES" b="1" dirty="0" smtClean="0">
                <a:latin typeface="Cambria" pitchFamily="18" charset="0"/>
              </a:rPr>
              <a:t>Precio por unidad: </a:t>
            </a:r>
            <a:r>
              <a:rPr lang="es-ES" dirty="0" smtClean="0">
                <a:latin typeface="Cambria" pitchFamily="18" charset="0"/>
              </a:rPr>
              <a:t>3€ (IVA INCLUIDO)</a:t>
            </a:r>
            <a:endParaRPr lang="es-ES" b="1" dirty="0" smtClean="0">
              <a:latin typeface="Cambria" pitchFamily="18" charset="0"/>
            </a:endParaRPr>
          </a:p>
          <a:p>
            <a:r>
              <a:rPr lang="es-ES" dirty="0" smtClean="0">
                <a:latin typeface="Cambria" pitchFamily="18" charset="0"/>
              </a:rPr>
              <a:t>Gastos de envió no ocluidos.</a:t>
            </a:r>
          </a:p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071802" y="600076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itchFamily="18" charset="0"/>
              </a:rPr>
              <a:t>REF. Nº 16</a:t>
            </a:r>
            <a:endParaRPr lang="es-ES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57224" y="1643050"/>
            <a:ext cx="7500990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PRODUCTOS </a:t>
            </a:r>
          </a:p>
          <a:p>
            <a:pPr algn="ctr"/>
            <a:r>
              <a:rPr lang="es-E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ALIMENTARIOS</a:t>
            </a:r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00034" y="285728"/>
            <a:ext cx="8001056" cy="9286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Cambria" pitchFamily="18" charset="0"/>
              </a:rPr>
              <a:t>NUECES DEL PALAU D’ANGLESOLA</a:t>
            </a:r>
            <a:endParaRPr lang="es-ES" sz="3600" dirty="0">
              <a:latin typeface="Cambria" pitchFamily="18" charset="0"/>
            </a:endParaRPr>
          </a:p>
        </p:txBody>
      </p:sp>
      <p:pic>
        <p:nvPicPr>
          <p:cNvPr id="1026" name="Picture 2" descr="C:\Users\HP\Desktop\x lempresa\DSCN1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4357718" cy="4098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5357818" y="4143380"/>
            <a:ext cx="335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ambria" pitchFamily="18" charset="0"/>
              </a:rPr>
              <a:t>Nombre del producto</a:t>
            </a:r>
            <a:r>
              <a:rPr lang="es-ES" dirty="0" smtClean="0">
                <a:latin typeface="Cambria" pitchFamily="18" charset="0"/>
              </a:rPr>
              <a:t>: nueces del </a:t>
            </a:r>
            <a:r>
              <a:rPr lang="es-ES" dirty="0" err="1" smtClean="0">
                <a:latin typeface="Cambria" pitchFamily="18" charset="0"/>
              </a:rPr>
              <a:t>Palau</a:t>
            </a:r>
            <a:r>
              <a:rPr lang="es-ES" dirty="0" smtClean="0">
                <a:latin typeface="Cambria" pitchFamily="18" charset="0"/>
              </a:rPr>
              <a:t> </a:t>
            </a:r>
            <a:r>
              <a:rPr lang="es-ES" dirty="0" err="1" smtClean="0">
                <a:latin typeface="Cambria" pitchFamily="18" charset="0"/>
              </a:rPr>
              <a:t>d’Anglesola</a:t>
            </a:r>
            <a:r>
              <a:rPr lang="es-ES" dirty="0" smtClean="0">
                <a:latin typeface="Cambria" pitchFamily="18" charset="0"/>
              </a:rPr>
              <a:t>.</a:t>
            </a:r>
            <a:endParaRPr lang="es-ES" b="1" dirty="0" smtClean="0">
              <a:latin typeface="Cambria" pitchFamily="18" charset="0"/>
            </a:endParaRPr>
          </a:p>
          <a:p>
            <a:r>
              <a:rPr lang="es-ES" b="1" dirty="0" smtClean="0">
                <a:latin typeface="Cambria" pitchFamily="18" charset="0"/>
              </a:rPr>
              <a:t>Descripción: </a:t>
            </a:r>
            <a:r>
              <a:rPr lang="es-ES" dirty="0" smtClean="0">
                <a:latin typeface="Cambria" pitchFamily="18" charset="0"/>
              </a:rPr>
              <a:t>nueces del </a:t>
            </a:r>
            <a:r>
              <a:rPr lang="es-ES" dirty="0" err="1" smtClean="0">
                <a:latin typeface="Cambria" pitchFamily="18" charset="0"/>
              </a:rPr>
              <a:t>Palau</a:t>
            </a:r>
            <a:r>
              <a:rPr lang="es-ES" dirty="0" smtClean="0">
                <a:latin typeface="Cambria" pitchFamily="18" charset="0"/>
              </a:rPr>
              <a:t> </a:t>
            </a:r>
            <a:r>
              <a:rPr lang="es-ES" dirty="0" err="1" smtClean="0">
                <a:latin typeface="Cambria" pitchFamily="18" charset="0"/>
              </a:rPr>
              <a:t>d’Anglesola</a:t>
            </a:r>
            <a:r>
              <a:rPr lang="es-ES" dirty="0" smtClean="0">
                <a:latin typeface="Cambria" pitchFamily="18" charset="0"/>
              </a:rPr>
              <a:t>, con denominación de origen.</a:t>
            </a:r>
          </a:p>
          <a:p>
            <a:r>
              <a:rPr lang="es-ES" b="1" dirty="0" smtClean="0">
                <a:latin typeface="Cambria" pitchFamily="18" charset="0"/>
              </a:rPr>
              <a:t>Tamaño: </a:t>
            </a:r>
            <a:r>
              <a:rPr lang="es-ES" dirty="0" smtClean="0">
                <a:latin typeface="Cambria" pitchFamily="18" charset="0"/>
              </a:rPr>
              <a:t>1kg</a:t>
            </a:r>
            <a:endParaRPr lang="es-ES" b="1" dirty="0" smtClean="0">
              <a:latin typeface="Cambria" pitchFamily="18" charset="0"/>
            </a:endParaRPr>
          </a:p>
          <a:p>
            <a:r>
              <a:rPr lang="es-ES" b="1" dirty="0" smtClean="0">
                <a:latin typeface="Cambria" pitchFamily="18" charset="0"/>
              </a:rPr>
              <a:t>Precio por unidad: </a:t>
            </a:r>
            <a:r>
              <a:rPr lang="es-ES" dirty="0" smtClean="0">
                <a:latin typeface="Cambria" pitchFamily="18" charset="0"/>
              </a:rPr>
              <a:t>5,5€ (IVA INCLUIDO)</a:t>
            </a:r>
            <a:endParaRPr lang="es-ES" b="1" dirty="0" smtClean="0">
              <a:latin typeface="Cambria" pitchFamily="18" charset="0"/>
            </a:endParaRPr>
          </a:p>
          <a:p>
            <a:r>
              <a:rPr lang="es-ES" dirty="0" smtClean="0">
                <a:latin typeface="Cambria" pitchFamily="18" charset="0"/>
              </a:rPr>
              <a:t>Gastos de envió no ocluidos.</a:t>
            </a:r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643306" y="60007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itchFamily="18" charset="0"/>
              </a:rPr>
              <a:t>REF. Nº 17</a:t>
            </a:r>
            <a:endParaRPr lang="es-ES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571604" y="428604"/>
            <a:ext cx="6357982" cy="928694"/>
          </a:xfrm>
          <a:prstGeom prst="roundRect">
            <a:avLst/>
          </a:prstGeom>
          <a:solidFill>
            <a:srgbClr val="ECB72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latin typeface="Cambria" pitchFamily="18" charset="0"/>
              </a:rPr>
              <a:t>ACEITE VIRGEN EXTRA </a:t>
            </a:r>
            <a:endParaRPr lang="es-ES" sz="4000" dirty="0">
              <a:latin typeface="Cambria" pitchFamily="18" charset="0"/>
            </a:endParaRPr>
          </a:p>
        </p:txBody>
      </p:sp>
      <p:pic>
        <p:nvPicPr>
          <p:cNvPr id="2050" name="Picture 2" descr="C:\Users\HP\Desktop\x lempresa\ol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2052639" cy="2775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HP\Desktop\x lempresa\ol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928802"/>
            <a:ext cx="1514475" cy="3009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2643174" y="200024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itchFamily="18" charset="0"/>
              </a:rPr>
              <a:t>REF. Nº 18</a:t>
            </a:r>
            <a:endParaRPr lang="es-ES" b="1" i="1" dirty="0">
              <a:latin typeface="Cambr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0628" y="457200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itchFamily="18" charset="0"/>
              </a:rPr>
              <a:t>REF. Nº 19</a:t>
            </a:r>
            <a:endParaRPr lang="es-ES" b="1" i="1" dirty="0">
              <a:latin typeface="Cambria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85786" y="5286388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ambria" pitchFamily="18" charset="0"/>
              </a:rPr>
              <a:t>Nombre del producto</a:t>
            </a:r>
            <a:r>
              <a:rPr lang="es-ES" dirty="0" smtClean="0">
                <a:latin typeface="Cambria" pitchFamily="18" charset="0"/>
              </a:rPr>
              <a:t>: aceite virgen extra.</a:t>
            </a:r>
            <a:endParaRPr lang="es-ES" b="1" dirty="0" smtClean="0">
              <a:latin typeface="Cambria" pitchFamily="18" charset="0"/>
            </a:endParaRPr>
          </a:p>
          <a:p>
            <a:r>
              <a:rPr lang="es-ES" b="1" dirty="0" smtClean="0">
                <a:latin typeface="Cambria" pitchFamily="18" charset="0"/>
              </a:rPr>
              <a:t>Descripción: </a:t>
            </a:r>
            <a:r>
              <a:rPr lang="es-ES" dirty="0" smtClean="0">
                <a:latin typeface="Cambria" pitchFamily="18" charset="0"/>
              </a:rPr>
              <a:t>aceite virgen extra de la población de </a:t>
            </a:r>
            <a:r>
              <a:rPr lang="es-ES" dirty="0" err="1" smtClean="0">
                <a:latin typeface="Cambria" pitchFamily="18" charset="0"/>
              </a:rPr>
              <a:t>Arbeca</a:t>
            </a:r>
            <a:r>
              <a:rPr lang="es-ES" dirty="0" smtClean="0">
                <a:latin typeface="Cambria" pitchFamily="18" charset="0"/>
              </a:rPr>
              <a:t> (Les </a:t>
            </a:r>
            <a:r>
              <a:rPr lang="es-ES" dirty="0" err="1" smtClean="0">
                <a:latin typeface="Cambria" pitchFamily="18" charset="0"/>
              </a:rPr>
              <a:t>Garrigues</a:t>
            </a:r>
            <a:r>
              <a:rPr lang="es-ES" dirty="0" smtClean="0">
                <a:latin typeface="Cambria" pitchFamily="18" charset="0"/>
              </a:rPr>
              <a:t>)</a:t>
            </a:r>
          </a:p>
          <a:p>
            <a:r>
              <a:rPr lang="es-ES" b="1" dirty="0" smtClean="0">
                <a:latin typeface="Cambria" pitchFamily="18" charset="0"/>
              </a:rPr>
              <a:t>Tamaño Ref. 18: </a:t>
            </a:r>
            <a:r>
              <a:rPr lang="es-ES" dirty="0" smtClean="0">
                <a:latin typeface="Cambria" pitchFamily="18" charset="0"/>
              </a:rPr>
              <a:t>5L			</a:t>
            </a:r>
            <a:r>
              <a:rPr lang="es-ES" b="1" dirty="0" smtClean="0">
                <a:latin typeface="Cambria" pitchFamily="18" charset="0"/>
              </a:rPr>
              <a:t>Tamaño Ref. 19: </a:t>
            </a:r>
            <a:r>
              <a:rPr lang="es-ES" dirty="0" smtClean="0">
                <a:latin typeface="Cambria" pitchFamily="18" charset="0"/>
              </a:rPr>
              <a:t>1,5L</a:t>
            </a:r>
          </a:p>
          <a:p>
            <a:r>
              <a:rPr lang="es-ES" b="1" dirty="0" smtClean="0">
                <a:latin typeface="Cambria" pitchFamily="18" charset="0"/>
              </a:rPr>
              <a:t>Precio Ref. 18: </a:t>
            </a:r>
            <a:r>
              <a:rPr lang="es-ES" dirty="0" smtClean="0">
                <a:latin typeface="Cambria" pitchFamily="18" charset="0"/>
              </a:rPr>
              <a:t>20€			</a:t>
            </a:r>
            <a:r>
              <a:rPr lang="es-ES" b="1" dirty="0" smtClean="0">
                <a:latin typeface="Cambria" pitchFamily="18" charset="0"/>
              </a:rPr>
              <a:t>Precio Ref. 19: </a:t>
            </a:r>
            <a:r>
              <a:rPr lang="es-ES" dirty="0" smtClean="0">
                <a:latin typeface="Cambria" pitchFamily="18" charset="0"/>
              </a:rPr>
              <a:t>4€</a:t>
            </a:r>
            <a:r>
              <a:rPr lang="es-ES" b="1" dirty="0" smtClean="0">
                <a:latin typeface="Cambria" pitchFamily="18" charset="0"/>
              </a:rPr>
              <a:t/>
            </a:r>
            <a:br>
              <a:rPr lang="es-ES" b="1" dirty="0" smtClean="0">
                <a:latin typeface="Cambria" pitchFamily="18" charset="0"/>
              </a:rPr>
            </a:br>
            <a:r>
              <a:rPr lang="es-ES" dirty="0" smtClean="0">
                <a:latin typeface="Cambria" pitchFamily="18" charset="0"/>
              </a:rPr>
              <a:t>Gastos de envió no ocluidos. 		(IVA INCLUIDO)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x lempresa\format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27" t="13039" r="4783" b="9951"/>
          <a:stretch>
            <a:fillRect/>
          </a:stretch>
        </p:blipFill>
        <p:spPr bwMode="auto">
          <a:xfrm rot="10800000" flipV="1">
            <a:off x="2143108" y="2000240"/>
            <a:ext cx="5214974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 redondeado"/>
          <p:cNvSpPr/>
          <p:nvPr/>
        </p:nvSpPr>
        <p:spPr>
          <a:xfrm>
            <a:off x="2285984" y="500042"/>
            <a:ext cx="5143536" cy="1000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latin typeface="Cambria" pitchFamily="18" charset="0"/>
              </a:rPr>
              <a:t>QUESO FORCAM </a:t>
            </a:r>
            <a:endParaRPr lang="es-ES" sz="4800" dirty="0">
              <a:latin typeface="Cambria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429520" y="221455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itchFamily="18" charset="0"/>
              </a:rPr>
              <a:t>REF. Nº 20</a:t>
            </a:r>
            <a:endParaRPr lang="es-ES" b="1" i="1" dirty="0"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5380672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ambria" pitchFamily="18" charset="0"/>
              </a:rPr>
              <a:t>Nombre del producto</a:t>
            </a:r>
            <a:r>
              <a:rPr lang="es-ES" dirty="0" smtClean="0">
                <a:latin typeface="Cambria" pitchFamily="18" charset="0"/>
              </a:rPr>
              <a:t>: queso </a:t>
            </a:r>
            <a:r>
              <a:rPr lang="es-ES" dirty="0" err="1" smtClean="0">
                <a:latin typeface="Cambria" pitchFamily="18" charset="0"/>
              </a:rPr>
              <a:t>Forcam</a:t>
            </a:r>
            <a:r>
              <a:rPr lang="es-ES" dirty="0" smtClean="0">
                <a:latin typeface="Cambria" pitchFamily="18" charset="0"/>
              </a:rPr>
              <a:t> </a:t>
            </a:r>
            <a:endParaRPr lang="es-ES" b="1" dirty="0" smtClean="0">
              <a:latin typeface="Cambria" pitchFamily="18" charset="0"/>
            </a:endParaRPr>
          </a:p>
          <a:p>
            <a:r>
              <a:rPr lang="es-ES" b="1" dirty="0" smtClean="0">
                <a:latin typeface="Cambria" pitchFamily="18" charset="0"/>
              </a:rPr>
              <a:t>Descripción: </a:t>
            </a:r>
            <a:r>
              <a:rPr lang="es-ES" dirty="0" smtClean="0">
                <a:latin typeface="Cambria" pitchFamily="18" charset="0"/>
              </a:rPr>
              <a:t>queso artesano de cabra </a:t>
            </a:r>
            <a:r>
              <a:rPr lang="es-ES" dirty="0" err="1" smtClean="0">
                <a:latin typeface="Cambria" pitchFamily="18" charset="0"/>
              </a:rPr>
              <a:t>Forcam</a:t>
            </a:r>
            <a:r>
              <a:rPr lang="es-ES" dirty="0" smtClean="0">
                <a:latin typeface="Cambria" pitchFamily="18" charset="0"/>
              </a:rPr>
              <a:t> del </a:t>
            </a:r>
            <a:r>
              <a:rPr lang="es-ES" dirty="0" err="1" smtClean="0">
                <a:latin typeface="Cambria" pitchFamily="18" charset="0"/>
              </a:rPr>
              <a:t>Palau</a:t>
            </a:r>
            <a:r>
              <a:rPr lang="es-ES" dirty="0" smtClean="0">
                <a:latin typeface="Cambria" pitchFamily="18" charset="0"/>
              </a:rPr>
              <a:t> </a:t>
            </a:r>
            <a:r>
              <a:rPr lang="es-ES" dirty="0" err="1" smtClean="0">
                <a:latin typeface="Cambria" pitchFamily="18" charset="0"/>
              </a:rPr>
              <a:t>d’Anglesola</a:t>
            </a:r>
            <a:r>
              <a:rPr lang="es-ES" dirty="0" smtClean="0">
                <a:latin typeface="Cambria" pitchFamily="18" charset="0"/>
              </a:rPr>
              <a:t>, con denominación de origen.			      </a:t>
            </a:r>
            <a:r>
              <a:rPr lang="es-ES" b="1" dirty="0" smtClean="0">
                <a:latin typeface="Cambria" pitchFamily="18" charset="0"/>
              </a:rPr>
              <a:t>Tamaño: </a:t>
            </a:r>
            <a:r>
              <a:rPr lang="es-ES" dirty="0" smtClean="0">
                <a:latin typeface="Cambria" pitchFamily="18" charset="0"/>
              </a:rPr>
              <a:t>500 gramos </a:t>
            </a:r>
            <a:endParaRPr lang="es-ES" b="1" dirty="0" smtClean="0">
              <a:latin typeface="Cambria" pitchFamily="18" charset="0"/>
            </a:endParaRPr>
          </a:p>
          <a:p>
            <a:r>
              <a:rPr lang="es-ES" b="1" dirty="0" smtClean="0">
                <a:latin typeface="Cambria" pitchFamily="18" charset="0"/>
              </a:rPr>
              <a:t>Precio por unidad: 19,50</a:t>
            </a:r>
            <a:r>
              <a:rPr lang="es-ES" dirty="0" smtClean="0">
                <a:latin typeface="Cambria" pitchFamily="18" charset="0"/>
              </a:rPr>
              <a:t>€ (IVA INCLUIDO)</a:t>
            </a:r>
            <a:endParaRPr lang="es-ES" b="1" dirty="0" smtClean="0">
              <a:latin typeface="Cambria" pitchFamily="18" charset="0"/>
            </a:endParaRPr>
          </a:p>
          <a:p>
            <a:r>
              <a:rPr lang="es-ES" dirty="0" smtClean="0">
                <a:latin typeface="Cambria" pitchFamily="18" charset="0"/>
              </a:rPr>
              <a:t>Gastos de envió no ocluidos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latin typeface="Cambria" pitchFamily="18" charset="0"/>
              </a:rPr>
              <a:t>MIEMBROS DE LA COOPERATIVA</a:t>
            </a:r>
            <a:endParaRPr lang="es-ES" u="sng" dirty="0">
              <a:latin typeface="Cambria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1472" y="1643050"/>
            <a:ext cx="7715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3200" dirty="0" smtClean="0">
                <a:latin typeface="Cambria" pitchFamily="18" charset="0"/>
              </a:rPr>
              <a:t> Anaïs Tarragona</a:t>
            </a:r>
          </a:p>
          <a:p>
            <a:pPr>
              <a:buFontTx/>
              <a:buChar char="-"/>
            </a:pPr>
            <a:r>
              <a:rPr lang="es-ES" sz="3200" dirty="0" smtClean="0">
                <a:latin typeface="Cambria" pitchFamily="18" charset="0"/>
              </a:rPr>
              <a:t> </a:t>
            </a:r>
            <a:r>
              <a:rPr lang="es-ES" sz="3200" dirty="0" err="1" smtClean="0">
                <a:latin typeface="Cambria" pitchFamily="18" charset="0"/>
              </a:rPr>
              <a:t>Míriam</a:t>
            </a:r>
            <a:r>
              <a:rPr lang="es-ES" sz="3200" dirty="0" smtClean="0">
                <a:latin typeface="Cambria" pitchFamily="18" charset="0"/>
              </a:rPr>
              <a:t> Puig</a:t>
            </a:r>
          </a:p>
          <a:p>
            <a:pPr>
              <a:buFontTx/>
              <a:buChar char="-"/>
            </a:pPr>
            <a:r>
              <a:rPr lang="es-ES" sz="3200" dirty="0" smtClean="0">
                <a:latin typeface="Cambria" pitchFamily="18" charset="0"/>
              </a:rPr>
              <a:t> Noemí Navarro</a:t>
            </a:r>
          </a:p>
          <a:p>
            <a:pPr>
              <a:buFontTx/>
              <a:buChar char="-"/>
            </a:pPr>
            <a:r>
              <a:rPr lang="es-ES" sz="3200" dirty="0" smtClean="0">
                <a:latin typeface="Cambria" pitchFamily="18" charset="0"/>
              </a:rPr>
              <a:t> Sandra </a:t>
            </a:r>
            <a:r>
              <a:rPr lang="es-ES" sz="3200" dirty="0" err="1" smtClean="0">
                <a:latin typeface="Cambria" pitchFamily="18" charset="0"/>
              </a:rPr>
              <a:t>Mateu</a:t>
            </a:r>
            <a:endParaRPr lang="es-ES" sz="3200" dirty="0" smtClean="0">
              <a:latin typeface="Cambria" pitchFamily="18" charset="0"/>
            </a:endParaRPr>
          </a:p>
          <a:p>
            <a:pPr>
              <a:buFontTx/>
              <a:buChar char="-"/>
            </a:pPr>
            <a:r>
              <a:rPr lang="es-ES" sz="3200" dirty="0" smtClean="0">
                <a:latin typeface="Cambria" pitchFamily="18" charset="0"/>
              </a:rPr>
              <a:t> </a:t>
            </a:r>
            <a:r>
              <a:rPr lang="es-ES" sz="3200" dirty="0" err="1" smtClean="0">
                <a:latin typeface="Cambria" pitchFamily="18" charset="0"/>
              </a:rPr>
              <a:t>Estefania</a:t>
            </a:r>
            <a:r>
              <a:rPr lang="es-ES" sz="3200" dirty="0" smtClean="0">
                <a:latin typeface="Cambria" pitchFamily="18" charset="0"/>
              </a:rPr>
              <a:t> </a:t>
            </a:r>
            <a:r>
              <a:rPr lang="es-ES" sz="3200" dirty="0" err="1" smtClean="0">
                <a:latin typeface="Cambria" pitchFamily="18" charset="0"/>
              </a:rPr>
              <a:t>Felip</a:t>
            </a:r>
            <a:endParaRPr lang="es-ES" sz="3200" dirty="0" smtClean="0">
              <a:latin typeface="Cambria" pitchFamily="18" charset="0"/>
            </a:endParaRPr>
          </a:p>
          <a:p>
            <a:pPr>
              <a:buFontTx/>
              <a:buChar char="-"/>
            </a:pPr>
            <a:r>
              <a:rPr lang="es-ES" sz="3200" dirty="0" smtClean="0">
                <a:latin typeface="Cambria" pitchFamily="18" charset="0"/>
              </a:rPr>
              <a:t> </a:t>
            </a:r>
            <a:r>
              <a:rPr lang="es-ES" sz="3200" dirty="0" err="1" smtClean="0">
                <a:latin typeface="Cambria" pitchFamily="18" charset="0"/>
              </a:rPr>
              <a:t>Lluïsa</a:t>
            </a:r>
            <a:r>
              <a:rPr lang="es-ES" sz="3200" dirty="0" smtClean="0">
                <a:latin typeface="Cambria" pitchFamily="18" charset="0"/>
              </a:rPr>
              <a:t> </a:t>
            </a:r>
            <a:r>
              <a:rPr lang="es-ES" sz="3200" dirty="0" err="1" smtClean="0">
                <a:latin typeface="Cambria" pitchFamily="18" charset="0"/>
              </a:rPr>
              <a:t>Sabaté</a:t>
            </a:r>
            <a:endParaRPr lang="es-ES" sz="3200" dirty="0" smtClean="0">
              <a:latin typeface="Cambria" pitchFamily="18" charset="0"/>
            </a:endParaRPr>
          </a:p>
          <a:p>
            <a:pPr>
              <a:buFontTx/>
              <a:buChar char="-"/>
            </a:pPr>
            <a:r>
              <a:rPr lang="es-ES" sz="3200" dirty="0" smtClean="0">
                <a:latin typeface="Cambria" pitchFamily="18" charset="0"/>
              </a:rPr>
              <a:t> Adrià </a:t>
            </a:r>
            <a:r>
              <a:rPr lang="es-ES" sz="3200" dirty="0" err="1" smtClean="0">
                <a:latin typeface="Cambria" pitchFamily="18" charset="0"/>
              </a:rPr>
              <a:t>Gassó</a:t>
            </a:r>
            <a:endParaRPr lang="es-ES" sz="3200" dirty="0" smtClean="0">
              <a:latin typeface="Cambria" pitchFamily="18" charset="0"/>
            </a:endParaRPr>
          </a:p>
          <a:p>
            <a:pPr>
              <a:buFontTx/>
              <a:buChar char="-"/>
            </a:pPr>
            <a:r>
              <a:rPr lang="es-ES" sz="3200" dirty="0" smtClean="0">
                <a:latin typeface="Cambria" pitchFamily="18" charset="0"/>
              </a:rPr>
              <a:t> Marisol Ginesta</a:t>
            </a:r>
          </a:p>
          <a:p>
            <a:pPr>
              <a:buFontTx/>
              <a:buChar char="-"/>
            </a:pPr>
            <a:r>
              <a:rPr lang="es-ES" sz="3200" dirty="0" smtClean="0">
                <a:latin typeface="Cambria" pitchFamily="18" charset="0"/>
              </a:rPr>
              <a:t> </a:t>
            </a:r>
            <a:r>
              <a:rPr lang="es-ES" sz="3200" dirty="0" err="1" smtClean="0">
                <a:latin typeface="Cambria" pitchFamily="18" charset="0"/>
              </a:rPr>
              <a:t>Míriam</a:t>
            </a:r>
            <a:r>
              <a:rPr lang="es-ES" sz="3200" dirty="0" smtClean="0">
                <a:latin typeface="Cambria" pitchFamily="18" charset="0"/>
              </a:rPr>
              <a:t> Solé</a:t>
            </a:r>
          </a:p>
        </p:txBody>
      </p:sp>
      <p:pic>
        <p:nvPicPr>
          <p:cNvPr id="7" name="Picture 2" descr="C:\Users\Marisol\Desktop\logo tot de ca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000504"/>
            <a:ext cx="2601408" cy="2251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ambria" pitchFamily="18" charset="0"/>
                <a:ea typeface="Cambria Math" pitchFamily="18" charset="0"/>
              </a:rPr>
              <a:t>CORAZONES</a:t>
            </a:r>
            <a:endParaRPr lang="en-US" u="sng" dirty="0">
              <a:latin typeface="Cambria" pitchFamily="18" charset="0"/>
              <a:ea typeface="Cambria Math" pitchFamily="18" charset="0"/>
            </a:endParaRPr>
          </a:p>
        </p:txBody>
      </p:sp>
      <p:pic>
        <p:nvPicPr>
          <p:cNvPr id="9218" name="Picture 2" descr="http://4.bp.blogspot.com/_7IryVU3-wmg/TKEbZZDTV1I/AAAAAAAAARI/W9wmD9b_QDg/s1600/coraz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67789"/>
            <a:ext cx="4176716" cy="4328203"/>
          </a:xfrm>
          <a:prstGeom prst="rect">
            <a:avLst/>
          </a:prstGeom>
          <a:noFill/>
        </p:spPr>
      </p:pic>
      <p:sp>
        <p:nvSpPr>
          <p:cNvPr id="11" name="10 Rectángulo redondeado"/>
          <p:cNvSpPr/>
          <p:nvPr/>
        </p:nvSpPr>
        <p:spPr>
          <a:xfrm>
            <a:off x="2285984" y="357166"/>
            <a:ext cx="4429156" cy="1143008"/>
          </a:xfrm>
          <a:prstGeom prst="roundRect">
            <a:avLst/>
          </a:prstGeom>
          <a:solidFill>
            <a:srgbClr val="F6181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CORAZONES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85720" y="4214818"/>
            <a:ext cx="4071966" cy="221457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1600" b="1" dirty="0" smtClean="0">
              <a:latin typeface="Cambria" pitchFamily="18" charset="0"/>
            </a:endParaRPr>
          </a:p>
          <a:p>
            <a:r>
              <a:rPr lang="es-ES" sz="1600" b="1" dirty="0" smtClean="0">
                <a:latin typeface="Cambria" pitchFamily="18" charset="0"/>
              </a:rPr>
              <a:t>Nombre del producto</a:t>
            </a:r>
            <a:r>
              <a:rPr lang="es-ES" sz="1600" dirty="0" smtClean="0">
                <a:latin typeface="Cambria" pitchFamily="18" charset="0"/>
              </a:rPr>
              <a:t>: cojines  con forma de corazón (Con o sin ventosa).</a:t>
            </a:r>
          </a:p>
          <a:p>
            <a:r>
              <a:rPr lang="es-ES" sz="1600" b="1" dirty="0" smtClean="0">
                <a:latin typeface="Cambria" pitchFamily="18" charset="0"/>
              </a:rPr>
              <a:t>Descripción: </a:t>
            </a:r>
            <a:r>
              <a:rPr lang="es-ES" sz="1600" dirty="0" smtClean="0">
                <a:latin typeface="Cambria" pitchFamily="18" charset="0"/>
              </a:rPr>
              <a:t>corazones hechos con filtro y con relleno dentro.</a:t>
            </a:r>
            <a:endParaRPr lang="es-ES" sz="1600" b="1" dirty="0" smtClean="0">
              <a:latin typeface="Cambria" pitchFamily="18" charset="0"/>
            </a:endParaRPr>
          </a:p>
          <a:p>
            <a:r>
              <a:rPr lang="es-ES" sz="1600" b="1" dirty="0" smtClean="0">
                <a:latin typeface="Cambria" pitchFamily="18" charset="0"/>
              </a:rPr>
              <a:t>Precio por unidad: </a:t>
            </a:r>
            <a:r>
              <a:rPr lang="es-ES" sz="1600" dirty="0" smtClean="0">
                <a:latin typeface="Cambria" pitchFamily="18" charset="0"/>
              </a:rPr>
              <a:t>2€ (IVA INCLUIDO)</a:t>
            </a:r>
          </a:p>
          <a:p>
            <a:r>
              <a:rPr lang="es-ES" sz="1600" dirty="0" smtClean="0">
                <a:latin typeface="Cambria" pitchFamily="18" charset="0"/>
              </a:rPr>
              <a:t>Gastos de envió no ocluidos.</a:t>
            </a:r>
          </a:p>
          <a:p>
            <a:r>
              <a:rPr lang="es-ES" sz="1600" b="1" dirty="0" smtClean="0">
                <a:latin typeface="Cambria" pitchFamily="18" charset="0"/>
              </a:rPr>
              <a:t>Tamaño: </a:t>
            </a:r>
            <a:r>
              <a:rPr lang="es-ES" sz="1600" dirty="0" smtClean="0">
                <a:latin typeface="Cambria" pitchFamily="18" charset="0"/>
              </a:rPr>
              <a:t>18x21 cm</a:t>
            </a:r>
          </a:p>
          <a:p>
            <a:r>
              <a:rPr lang="es-ES" sz="1600" dirty="0" smtClean="0">
                <a:latin typeface="Cambria" pitchFamily="18" charset="0"/>
              </a:rPr>
              <a:t>Gastos de envío no incluidos 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o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85728"/>
            <a:ext cx="3000364" cy="2541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5 Imagen" descr="cor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671091">
            <a:off x="5000628" y="357166"/>
            <a:ext cx="3409510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6 Imagen" descr="co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71877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7 Imagen" descr="cor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139036">
            <a:off x="5265918" y="3751828"/>
            <a:ext cx="3357586" cy="2631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428596" y="300037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itchFamily="18" charset="0"/>
              </a:rPr>
              <a:t>REF. Nº 1 </a:t>
            </a:r>
            <a:endParaRPr lang="es-ES" b="1" i="1" dirty="0">
              <a:latin typeface="Cambr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29190" y="292893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itchFamily="18" charset="0"/>
              </a:rPr>
              <a:t>REF. Nº 2 </a:t>
            </a:r>
            <a:endParaRPr lang="es-ES" b="1" i="1" dirty="0">
              <a:latin typeface="Cambria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00628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itchFamily="18" charset="0"/>
              </a:rPr>
              <a:t>REF. Nº 4 </a:t>
            </a:r>
            <a:endParaRPr lang="es-ES" b="1" i="1" dirty="0">
              <a:latin typeface="Cambr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28596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itchFamily="18" charset="0"/>
              </a:rPr>
              <a:t>REF. Nº 3 </a:t>
            </a:r>
            <a:endParaRPr lang="es-ES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r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3571868" cy="2678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3 Imagen" descr="cor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8837">
            <a:off x="4929190" y="214290"/>
            <a:ext cx="3571900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Imagen" descr="cor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69153">
            <a:off x="5256047" y="3687244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5 Imagen" descr="cor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94253">
            <a:off x="571472" y="3750470"/>
            <a:ext cx="3381367" cy="2536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428596" y="307181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ambria" pitchFamily="18" charset="0"/>
              </a:rPr>
              <a:t>REF. Nº 5</a:t>
            </a:r>
            <a:endParaRPr lang="es-ES" b="1" dirty="0">
              <a:latin typeface="Cambria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43504" y="628652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ambria" pitchFamily="18" charset="0"/>
              </a:rPr>
              <a:t>REF. Nº 8</a:t>
            </a:r>
            <a:endParaRPr lang="es-ES" b="1" dirty="0">
              <a:latin typeface="Cambria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85786" y="648866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ambria" pitchFamily="18" charset="0"/>
              </a:rPr>
              <a:t>REF. Nº 7</a:t>
            </a:r>
            <a:endParaRPr lang="es-ES" b="1" dirty="0">
              <a:latin typeface="Cambria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786314" y="292893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ambria" pitchFamily="18" charset="0"/>
              </a:rPr>
              <a:t>REF. Nº 6</a:t>
            </a:r>
            <a:endParaRPr lang="es-ES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28596" y="4572009"/>
            <a:ext cx="81439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/>
          </a:p>
          <a:p>
            <a:endParaRPr lang="es-ES" sz="1600" b="1" dirty="0" smtClean="0">
              <a:latin typeface="Cambria" pitchFamily="18" charset="0"/>
            </a:endParaRPr>
          </a:p>
          <a:p>
            <a:r>
              <a:rPr lang="es-ES" sz="1600" b="1" dirty="0" smtClean="0">
                <a:latin typeface="Cambria" pitchFamily="18" charset="0"/>
              </a:rPr>
              <a:t>Nombre del producto</a:t>
            </a:r>
            <a:r>
              <a:rPr lang="es-ES" sz="1600" dirty="0" smtClean="0">
                <a:latin typeface="Cambria" pitchFamily="18" charset="0"/>
              </a:rPr>
              <a:t>: Rosas</a:t>
            </a:r>
          </a:p>
          <a:p>
            <a:r>
              <a:rPr lang="es-ES" sz="1600" b="1" dirty="0" smtClean="0">
                <a:latin typeface="Cambria" pitchFamily="18" charset="0"/>
              </a:rPr>
              <a:t>Descripción</a:t>
            </a:r>
            <a:r>
              <a:rPr lang="es-ES" sz="1600" dirty="0" smtClean="0">
                <a:latin typeface="Cambria" pitchFamily="18" charset="0"/>
              </a:rPr>
              <a:t>: rosas echas con las capsulas del </a:t>
            </a:r>
            <a:r>
              <a:rPr lang="es-ES" sz="1600" dirty="0" err="1" smtClean="0">
                <a:latin typeface="Cambria" pitchFamily="18" charset="0"/>
              </a:rPr>
              <a:t>nexpresso</a:t>
            </a:r>
            <a:r>
              <a:rPr lang="es-ES" sz="1600" dirty="0" smtClean="0">
                <a:latin typeface="Cambria" pitchFamily="18" charset="0"/>
              </a:rPr>
              <a:t>, decoradas con una hoja, un lazo y una piruleta. </a:t>
            </a:r>
          </a:p>
          <a:p>
            <a:r>
              <a:rPr lang="es-ES" sz="1600" b="1" dirty="0" smtClean="0">
                <a:latin typeface="Cambria" pitchFamily="18" charset="0"/>
              </a:rPr>
              <a:t>Tamaño: </a:t>
            </a:r>
            <a:r>
              <a:rPr lang="es-ES" sz="1600" dirty="0" smtClean="0">
                <a:latin typeface="Cambria" pitchFamily="18" charset="0"/>
              </a:rPr>
              <a:t>10cm x 3cm</a:t>
            </a:r>
            <a:endParaRPr lang="es-ES" sz="1600" b="1" dirty="0" smtClean="0">
              <a:latin typeface="Cambria" pitchFamily="18" charset="0"/>
            </a:endParaRPr>
          </a:p>
          <a:p>
            <a:r>
              <a:rPr lang="es-ES" sz="1600" b="1" dirty="0" smtClean="0">
                <a:latin typeface="Cambria" pitchFamily="18" charset="0"/>
              </a:rPr>
              <a:t>Precio por unidad</a:t>
            </a:r>
            <a:r>
              <a:rPr lang="es-ES" sz="1600" dirty="0" smtClean="0">
                <a:latin typeface="Cambria" pitchFamily="18" charset="0"/>
              </a:rPr>
              <a:t>: 2 euros (IVA INCLUIDO)</a:t>
            </a:r>
          </a:p>
          <a:p>
            <a:r>
              <a:rPr lang="es-ES" sz="1600" dirty="0" smtClean="0">
                <a:latin typeface="Cambria" pitchFamily="18" charset="0"/>
              </a:rPr>
              <a:t>Gastos de envió no incluidos.</a:t>
            </a:r>
          </a:p>
          <a:p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3000364" y="357166"/>
            <a:ext cx="2857520" cy="114300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285984" y="428604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       ROSAS</a:t>
            </a:r>
            <a:endParaRPr lang="es-ES" sz="5400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pic>
        <p:nvPicPr>
          <p:cNvPr id="8193" name="Picture 1" descr="C:\Users\HP\Desktop\EIE TOT DE CASA\empresa\ROS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714488"/>
            <a:ext cx="4874696" cy="3388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7215174" y="17144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itchFamily="18" charset="0"/>
              </a:rPr>
              <a:t>REF. Nº 9</a:t>
            </a:r>
            <a:endParaRPr lang="es-ES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3857628"/>
            <a:ext cx="76723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/>
          </a:p>
          <a:p>
            <a:endParaRPr lang="es-ES" sz="1600" b="1" dirty="0" smtClean="0">
              <a:latin typeface="Cambria" pitchFamily="18" charset="0"/>
            </a:endParaRPr>
          </a:p>
          <a:p>
            <a:endParaRPr lang="es-ES" sz="1600" b="1" dirty="0" smtClean="0">
              <a:latin typeface="Cambria" pitchFamily="18" charset="0"/>
            </a:endParaRPr>
          </a:p>
          <a:p>
            <a:endParaRPr lang="es-ES" sz="1600" b="1" dirty="0" smtClean="0">
              <a:latin typeface="Cambria" pitchFamily="18" charset="0"/>
            </a:endParaRPr>
          </a:p>
          <a:p>
            <a:r>
              <a:rPr lang="es-ES" sz="1600" b="1" dirty="0" smtClean="0">
                <a:latin typeface="Cambria" pitchFamily="18" charset="0"/>
              </a:rPr>
              <a:t>Nombre del producto</a:t>
            </a:r>
            <a:r>
              <a:rPr lang="es-ES" sz="1600" dirty="0" smtClean="0">
                <a:latin typeface="Cambria" pitchFamily="18" charset="0"/>
              </a:rPr>
              <a:t>: Ramo de flores.</a:t>
            </a:r>
          </a:p>
          <a:p>
            <a:r>
              <a:rPr lang="es-ES" sz="1600" b="1" dirty="0" smtClean="0">
                <a:latin typeface="Cambria" pitchFamily="18" charset="0"/>
              </a:rPr>
              <a:t>Descripción: </a:t>
            </a:r>
            <a:r>
              <a:rPr lang="es-ES" sz="1600" dirty="0" smtClean="0">
                <a:latin typeface="Cambria" pitchFamily="18" charset="0"/>
              </a:rPr>
              <a:t>rosas echas con las capsulas </a:t>
            </a:r>
          </a:p>
          <a:p>
            <a:r>
              <a:rPr lang="es-ES" sz="1600" dirty="0" smtClean="0">
                <a:latin typeface="Cambria" pitchFamily="18" charset="0"/>
              </a:rPr>
              <a:t>del </a:t>
            </a:r>
            <a:r>
              <a:rPr lang="es-ES" sz="1600" dirty="0" err="1" smtClean="0">
                <a:latin typeface="Cambria" pitchFamily="18" charset="0"/>
              </a:rPr>
              <a:t>nexpresso</a:t>
            </a:r>
            <a:r>
              <a:rPr lang="es-ES" sz="1600" dirty="0" smtClean="0">
                <a:latin typeface="Cambria" pitchFamily="18" charset="0"/>
              </a:rPr>
              <a:t>, decoradas con una hoja y </a:t>
            </a:r>
          </a:p>
          <a:p>
            <a:r>
              <a:rPr lang="es-ES" sz="1600" dirty="0" smtClean="0">
                <a:latin typeface="Cambria" pitchFamily="18" charset="0"/>
              </a:rPr>
              <a:t>un lazo.</a:t>
            </a:r>
          </a:p>
          <a:p>
            <a:r>
              <a:rPr lang="es-ES" sz="1600" b="1" dirty="0" smtClean="0">
                <a:latin typeface="Cambria" pitchFamily="18" charset="0"/>
              </a:rPr>
              <a:t>Tamaño: </a:t>
            </a:r>
            <a:r>
              <a:rPr lang="es-ES" sz="1600" dirty="0" smtClean="0">
                <a:latin typeface="Cambria" pitchFamily="18" charset="0"/>
              </a:rPr>
              <a:t>10cm x 13cm</a:t>
            </a:r>
            <a:endParaRPr lang="es-ES" sz="1600" b="1" dirty="0" smtClean="0">
              <a:latin typeface="Cambria" pitchFamily="18" charset="0"/>
            </a:endParaRPr>
          </a:p>
          <a:p>
            <a:r>
              <a:rPr lang="es-ES" sz="1600" b="1" dirty="0" smtClean="0">
                <a:latin typeface="Cambria" pitchFamily="18" charset="0"/>
              </a:rPr>
              <a:t>Precio por unidad: </a:t>
            </a:r>
            <a:r>
              <a:rPr lang="es-ES" sz="1600" dirty="0" smtClean="0">
                <a:latin typeface="Cambria" pitchFamily="18" charset="0"/>
              </a:rPr>
              <a:t>7€ (IVA INCLUIDO)</a:t>
            </a:r>
            <a:endParaRPr lang="es-ES" sz="1600" b="1" dirty="0" smtClean="0">
              <a:latin typeface="Cambria" pitchFamily="18" charset="0"/>
            </a:endParaRPr>
          </a:p>
          <a:p>
            <a:r>
              <a:rPr lang="es-ES" sz="1600" dirty="0" smtClean="0">
                <a:latin typeface="Cambria" pitchFamily="18" charset="0"/>
              </a:rPr>
              <a:t>Gastos de envió no ocluidos.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5 Rectángulo redondeado"/>
          <p:cNvSpPr/>
          <p:nvPr/>
        </p:nvSpPr>
        <p:spPr>
          <a:xfrm>
            <a:off x="1428728" y="285728"/>
            <a:ext cx="485778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714480" y="500042"/>
            <a:ext cx="4286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</a:rPr>
              <a:t>RAMO DE ROSAS</a:t>
            </a:r>
            <a:endParaRPr lang="es-ES" sz="4400" dirty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</p:txBody>
      </p:sp>
      <p:pic>
        <p:nvPicPr>
          <p:cNvPr id="7169" name="Picture 1" descr="C:\Users\HP\Desktop\roses.jpg"/>
          <p:cNvPicPr>
            <a:picLocks noChangeAspect="1" noChangeArrowheads="1"/>
          </p:cNvPicPr>
          <p:nvPr/>
        </p:nvPicPr>
        <p:blipFill>
          <a:blip r:embed="rId2"/>
          <a:srcRect t="6349" b="4761"/>
          <a:stretch>
            <a:fillRect/>
          </a:stretch>
        </p:blipFill>
        <p:spPr bwMode="auto">
          <a:xfrm>
            <a:off x="4929190" y="1928802"/>
            <a:ext cx="3375428" cy="4000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11 CuadroTexto"/>
          <p:cNvSpPr txBox="1"/>
          <p:nvPr/>
        </p:nvSpPr>
        <p:spPr>
          <a:xfrm>
            <a:off x="5000628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itchFamily="18" charset="0"/>
              </a:rPr>
              <a:t>REF. Nº 10</a:t>
            </a:r>
            <a:endParaRPr lang="es-ES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30207_1139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85926"/>
            <a:ext cx="4070581" cy="30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1000100" y="5000636"/>
            <a:ext cx="76706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/>
          </a:p>
          <a:p>
            <a:endParaRPr lang="es-ES" sz="1600" dirty="0" smtClean="0">
              <a:latin typeface="Cambria" pitchFamily="18" charset="0"/>
            </a:endParaRPr>
          </a:p>
          <a:p>
            <a:r>
              <a:rPr lang="es-ES" sz="1600" b="1" dirty="0" smtClean="0">
                <a:latin typeface="Cambria" pitchFamily="18" charset="0"/>
              </a:rPr>
              <a:t>Nombre del producto</a:t>
            </a:r>
            <a:r>
              <a:rPr lang="es-ES" sz="1600" dirty="0" smtClean="0">
                <a:latin typeface="Cambria" pitchFamily="18" charset="0"/>
              </a:rPr>
              <a:t>: Mecheros con funda.</a:t>
            </a:r>
          </a:p>
          <a:p>
            <a:r>
              <a:rPr lang="es-ES" sz="1600" b="1" dirty="0" smtClean="0">
                <a:latin typeface="Cambria" pitchFamily="18" charset="0"/>
              </a:rPr>
              <a:t> Descripción: </a:t>
            </a:r>
            <a:r>
              <a:rPr lang="es-ES" sz="1600" dirty="0" smtClean="0">
                <a:latin typeface="Cambria" pitchFamily="18" charset="0"/>
              </a:rPr>
              <a:t>mecheros con fundas hechas con diferentes hilos.</a:t>
            </a:r>
          </a:p>
          <a:p>
            <a:r>
              <a:rPr lang="es-ES" sz="1600" b="1" dirty="0" smtClean="0">
                <a:latin typeface="Cambria" pitchFamily="18" charset="0"/>
              </a:rPr>
              <a:t>Tamaño: </a:t>
            </a:r>
            <a:r>
              <a:rPr lang="es-ES" sz="1600" dirty="0" smtClean="0">
                <a:latin typeface="Cambria" pitchFamily="18" charset="0"/>
              </a:rPr>
              <a:t>5cmx 1,5cm</a:t>
            </a:r>
            <a:endParaRPr lang="es-ES" sz="1600" b="1" dirty="0" smtClean="0">
              <a:latin typeface="Cambria" pitchFamily="18" charset="0"/>
            </a:endParaRPr>
          </a:p>
          <a:p>
            <a:r>
              <a:rPr lang="es-ES" sz="1600" b="1" dirty="0" smtClean="0">
                <a:latin typeface="Cambria" pitchFamily="18" charset="0"/>
              </a:rPr>
              <a:t>Precio por unidad: </a:t>
            </a:r>
            <a:r>
              <a:rPr lang="es-ES" sz="1600" dirty="0" smtClean="0">
                <a:latin typeface="Cambria" pitchFamily="18" charset="0"/>
              </a:rPr>
              <a:t>2,5€ (IVA INCLUIDO)</a:t>
            </a:r>
            <a:endParaRPr lang="es-ES" sz="1600" b="1" dirty="0" smtClean="0">
              <a:latin typeface="Cambria" pitchFamily="18" charset="0"/>
            </a:endParaRPr>
          </a:p>
          <a:p>
            <a:r>
              <a:rPr lang="es-ES" sz="1600" dirty="0" smtClean="0">
                <a:latin typeface="Cambria" pitchFamily="18" charset="0"/>
              </a:rPr>
              <a:t>Gastos de envió no ocluidos.</a:t>
            </a:r>
          </a:p>
          <a:p>
            <a:endParaRPr lang="es-ES" b="1" dirty="0" smtClean="0"/>
          </a:p>
          <a:p>
            <a:endParaRPr lang="es-ES" b="1" dirty="0" smtClean="0"/>
          </a:p>
        </p:txBody>
      </p:sp>
      <p:sp>
        <p:nvSpPr>
          <p:cNvPr id="6" name="5 Rectángulo redondeado"/>
          <p:cNvSpPr/>
          <p:nvPr/>
        </p:nvSpPr>
        <p:spPr>
          <a:xfrm>
            <a:off x="928662" y="357166"/>
            <a:ext cx="7358114" cy="10001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latin typeface="Cambria" pitchFamily="18" charset="0"/>
              </a:rPr>
              <a:t>MECHEROS CON FUNDA</a:t>
            </a:r>
            <a:endParaRPr lang="es-ES" sz="4800" dirty="0">
              <a:latin typeface="Cambr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143372" y="478632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itchFamily="18" charset="0"/>
              </a:rPr>
              <a:t>   REF. Nº 11</a:t>
            </a:r>
            <a:endParaRPr lang="es-ES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30207_1137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214554"/>
            <a:ext cx="3590528" cy="26928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CuadroTexto"/>
          <p:cNvSpPr txBox="1"/>
          <p:nvPr/>
        </p:nvSpPr>
        <p:spPr>
          <a:xfrm>
            <a:off x="857224" y="5357826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mbria" pitchFamily="18" charset="0"/>
              </a:rPr>
              <a:t>Nombre del producto</a:t>
            </a:r>
            <a:r>
              <a:rPr lang="es-ES" sz="1600" dirty="0" smtClean="0">
                <a:latin typeface="Cambria" pitchFamily="18" charset="0"/>
              </a:rPr>
              <a:t>:  pulseras</a:t>
            </a:r>
            <a:endParaRPr lang="es-ES" sz="1600" b="1" dirty="0" smtClean="0">
              <a:latin typeface="Cambria" pitchFamily="18" charset="0"/>
            </a:endParaRPr>
          </a:p>
          <a:p>
            <a:r>
              <a:rPr lang="es-ES" sz="1600" b="1" dirty="0" smtClean="0">
                <a:latin typeface="Cambria" pitchFamily="18" charset="0"/>
              </a:rPr>
              <a:t>Descripción: </a:t>
            </a:r>
            <a:r>
              <a:rPr lang="es-ES" sz="1600" dirty="0" smtClean="0">
                <a:latin typeface="Cambria" pitchFamily="18" charset="0"/>
              </a:rPr>
              <a:t>pulseras hechas a mano, con diferentes tipos de hilos.</a:t>
            </a:r>
          </a:p>
          <a:p>
            <a:r>
              <a:rPr lang="es-ES" sz="1600" b="1" dirty="0" smtClean="0">
                <a:latin typeface="Cambria" pitchFamily="18" charset="0"/>
              </a:rPr>
              <a:t>Tamaño:</a:t>
            </a:r>
            <a:r>
              <a:rPr lang="es-ES" sz="1600" dirty="0" smtClean="0">
                <a:latin typeface="Cambria" pitchFamily="18" charset="0"/>
              </a:rPr>
              <a:t> 10cm aproximadamente x 1,5cm</a:t>
            </a:r>
          </a:p>
          <a:p>
            <a:r>
              <a:rPr lang="es-ES" sz="1600" b="1" dirty="0" smtClean="0">
                <a:latin typeface="Cambria" pitchFamily="18" charset="0"/>
              </a:rPr>
              <a:t>Precio por unidad: </a:t>
            </a:r>
            <a:r>
              <a:rPr lang="es-ES" sz="1600" dirty="0" smtClean="0">
                <a:latin typeface="Cambria" pitchFamily="18" charset="0"/>
              </a:rPr>
              <a:t>2€ (IVA INCLUIDO)</a:t>
            </a:r>
          </a:p>
          <a:p>
            <a:r>
              <a:rPr lang="es-ES" sz="1600" dirty="0" smtClean="0">
                <a:latin typeface="Cambria" pitchFamily="18" charset="0"/>
              </a:rPr>
              <a:t>Gastos de envió no ocluidos.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714480" y="500042"/>
            <a:ext cx="4929222" cy="1214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PULSERAS</a:t>
            </a:r>
            <a:endParaRPr lang="es-E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358082" y="521495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itchFamily="18" charset="0"/>
              </a:rPr>
              <a:t>REF. Nº 12</a:t>
            </a:r>
            <a:endParaRPr lang="es-ES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 descr="20130207_1135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708079">
            <a:off x="500034" y="1857364"/>
            <a:ext cx="3534176" cy="2650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9 Marcador de contenido" descr="20130207_1135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5" y="1857364"/>
            <a:ext cx="3571901" cy="2678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10 CuadroTexto"/>
          <p:cNvSpPr txBox="1"/>
          <p:nvPr/>
        </p:nvSpPr>
        <p:spPr>
          <a:xfrm>
            <a:off x="642910" y="4714884"/>
            <a:ext cx="72152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sz="1600" b="1" dirty="0" smtClean="0">
                <a:latin typeface="Cambria" pitchFamily="18" charset="0"/>
              </a:rPr>
              <a:t>Nombre del producto</a:t>
            </a:r>
            <a:r>
              <a:rPr lang="es-ES" sz="1600" dirty="0" smtClean="0">
                <a:latin typeface="Cambria" pitchFamily="18" charset="0"/>
              </a:rPr>
              <a:t>: Puntos de libros</a:t>
            </a:r>
          </a:p>
          <a:p>
            <a:r>
              <a:rPr lang="es-ES" sz="1600" b="1" dirty="0" smtClean="0">
                <a:latin typeface="Cambria" pitchFamily="18" charset="0"/>
              </a:rPr>
              <a:t>Descripción: </a:t>
            </a:r>
            <a:r>
              <a:rPr lang="es-ES" sz="1600" dirty="0" smtClean="0">
                <a:latin typeface="Cambria" pitchFamily="18" charset="0"/>
              </a:rPr>
              <a:t>Puntos de libro hechos con goma-</a:t>
            </a:r>
            <a:r>
              <a:rPr lang="es-ES" sz="1600" dirty="0" err="1" smtClean="0">
                <a:latin typeface="Cambria" pitchFamily="18" charset="0"/>
              </a:rPr>
              <a:t>eva</a:t>
            </a:r>
            <a:r>
              <a:rPr lang="es-ES" sz="1600" dirty="0" smtClean="0">
                <a:latin typeface="Cambria" pitchFamily="18" charset="0"/>
              </a:rPr>
              <a:t> y palos de helados.</a:t>
            </a:r>
            <a:endParaRPr lang="es-ES" sz="1600" b="1" dirty="0" smtClean="0">
              <a:latin typeface="Cambria" pitchFamily="18" charset="0"/>
            </a:endParaRPr>
          </a:p>
          <a:p>
            <a:r>
              <a:rPr lang="es-ES" sz="1600" b="1" dirty="0" smtClean="0">
                <a:latin typeface="Cambria" pitchFamily="18" charset="0"/>
              </a:rPr>
              <a:t>Precio por unidad: </a:t>
            </a:r>
            <a:r>
              <a:rPr lang="es-ES" sz="1600" dirty="0" smtClean="0">
                <a:latin typeface="Cambria" pitchFamily="18" charset="0"/>
              </a:rPr>
              <a:t>2€ (IVA INCLUIDO)</a:t>
            </a:r>
          </a:p>
          <a:p>
            <a:r>
              <a:rPr lang="es-ES" sz="1600" dirty="0" smtClean="0">
                <a:latin typeface="Cambria" pitchFamily="18" charset="0"/>
              </a:rPr>
              <a:t>Gastos de envió no ocluidos.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357290" y="357166"/>
            <a:ext cx="6143668" cy="100010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latin typeface="Cambria" pitchFamily="18" charset="0"/>
              </a:rPr>
              <a:t>PUNTOS DE LIBRO</a:t>
            </a:r>
            <a:endParaRPr lang="es-ES" sz="4800" dirty="0">
              <a:latin typeface="Cambr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000892" y="614364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itchFamily="18" charset="0"/>
              </a:rPr>
              <a:t>REF. Nº 13</a:t>
            </a:r>
            <a:endParaRPr lang="es-ES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607</Words>
  <Application>Microsoft Office PowerPoint</Application>
  <PresentationFormat>Presentación en pantalla (4:3)</PresentationFormat>
  <Paragraphs>119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CORAZONES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MIEMBROS DE LA COOPERATIVA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Marisol</dc:creator>
  <cp:lastModifiedBy>HP</cp:lastModifiedBy>
  <cp:revision>55</cp:revision>
  <dcterms:created xsi:type="dcterms:W3CDTF">2013-03-01T11:25:54Z</dcterms:created>
  <dcterms:modified xsi:type="dcterms:W3CDTF">2013-04-17T10:48:50Z</dcterms:modified>
</cp:coreProperties>
</file>