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  <p:sldMasterId id="2147483675" r:id="rId2"/>
    <p:sldMasterId id="2147483676" r:id="rId3"/>
  </p:sldMasterIdLst>
  <p:notesMasterIdLst>
    <p:notesMasterId r:id="rId19"/>
  </p:notesMasterIdLst>
  <p:sldIdLst>
    <p:sldId id="256" r:id="rId4"/>
    <p:sldId id="257" r:id="rId5"/>
    <p:sldId id="258" r:id="rId6"/>
    <p:sldId id="259" r:id="rId7"/>
    <p:sldId id="260" r:id="rId8"/>
    <p:sldId id="266" r:id="rId9"/>
    <p:sldId id="270" r:id="rId10"/>
    <p:sldId id="273" r:id="rId11"/>
    <p:sldId id="271" r:id="rId12"/>
    <p:sldId id="272" r:id="rId13"/>
    <p:sldId id="274" r:id="rId14"/>
    <p:sldId id="275" r:id="rId15"/>
    <p:sldId id="276" r:id="rId16"/>
    <p:sldId id="268" r:id="rId17"/>
    <p:sldId id="269" r:id="rId1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9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914400" lvl="1" indent="-317500">
              <a:buClr>
                <a:srgbClr val="000000"/>
              </a:buClr>
              <a:buSzPct val="127272"/>
              <a:buFont typeface="Courier New"/>
              <a:buChar char="o"/>
            </a:pPr>
            <a:r>
              <a:rPr lang="es" sz="1100"/>
              <a:t>
</a:t>
            </a:r>
          </a:p>
          <a:p>
            <a:endParaRPr lang="es" sz="1100"/>
          </a:p>
          <a:p>
            <a:endParaRPr lang="es" sz="1100"/>
          </a:p>
          <a:p>
            <a:endParaRPr lang="es" sz="1100"/>
          </a:p>
          <a:p>
            <a:endParaRPr lang="es" sz="1100"/>
          </a:p>
          <a:p>
            <a:endParaRPr lang="es" sz="1100"/>
          </a:p>
          <a:p>
            <a:endParaRPr lang="es" sz="1100"/>
          </a:p>
          <a:p>
            <a:endParaRPr lang="es" sz="1100"/>
          </a:p>
        </p:txBody>
      </p:sp>
    </p:spTree>
    <p:extLst>
      <p:ext uri="{BB962C8B-B14F-4D97-AF65-F5344CB8AC3E}">
        <p14:creationId xmlns:p14="http://schemas.microsoft.com/office/powerpoint/2010/main" val="253132706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/>
        </p:nvSpPr>
        <p:spPr>
          <a:xfrm>
            <a:off x="372035" y="1550894"/>
            <a:ext cx="8399999" cy="5170500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96" name="Shape 96"/>
          <p:cNvSpPr/>
          <p:nvPr/>
        </p:nvSpPr>
        <p:spPr>
          <a:xfrm rot="10800000" flipH="1">
            <a:off x="372035" y="-120"/>
            <a:ext cx="8399999" cy="13998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1860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chemeClr val="dk2"/>
                </a:solidFill>
              </a:defRPr>
            </a:lvl1pPr>
            <a:lvl2pPr rtl="0">
              <a:defRPr>
                <a:solidFill>
                  <a:schemeClr val="dk2"/>
                </a:solidFill>
              </a:defRPr>
            </a:lvl2pPr>
            <a:lvl3pPr rtl="0">
              <a:defRPr>
                <a:solidFill>
                  <a:schemeClr val="dk2"/>
                </a:solidFill>
              </a:defRPr>
            </a:lvl3pPr>
            <a:lvl4pPr rtl="0">
              <a:defRPr>
                <a:solidFill>
                  <a:schemeClr val="dk2"/>
                </a:solidFill>
              </a:defRPr>
            </a:lvl4pPr>
            <a:lvl5pPr rtl="0">
              <a:defRPr>
                <a:solidFill>
                  <a:schemeClr val="dk2"/>
                </a:solidFill>
              </a:defRPr>
            </a:lvl5pPr>
            <a:lvl6pPr rtl="0">
              <a:defRPr>
                <a:solidFill>
                  <a:schemeClr val="dk2"/>
                </a:solidFill>
              </a:defRPr>
            </a:lvl6pPr>
            <a:lvl7pPr rtl="0">
              <a:defRPr>
                <a:solidFill>
                  <a:schemeClr val="dk2"/>
                </a:solidFill>
              </a:defRPr>
            </a:lvl7pPr>
            <a:lvl8pPr rtl="0">
              <a:defRPr>
                <a:solidFill>
                  <a:schemeClr val="dk2"/>
                </a:solidFill>
              </a:defRPr>
            </a:lvl8pPr>
            <a:lvl9pPr rtl="0"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72035" y="5702203"/>
            <a:ext cx="8399999" cy="86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2400" b="1">
                <a:solidFill>
                  <a:schemeClr val="lt1"/>
                </a:solidFill>
              </a:defRPr>
            </a:lvl1pPr>
            <a:lvl2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2400" b="1">
                <a:solidFill>
                  <a:schemeClr val="lt1"/>
                </a:solidFill>
              </a:defRPr>
            </a:lvl2pPr>
            <a:lvl3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2400" b="1">
                <a:solidFill>
                  <a:schemeClr val="lt1"/>
                </a:solidFill>
              </a:defRPr>
            </a:lvl3pPr>
            <a:lvl4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2400" b="1">
                <a:solidFill>
                  <a:schemeClr val="lt1"/>
                </a:solidFill>
              </a:defRPr>
            </a:lvl4pPr>
            <a:lvl5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2400" b="1">
                <a:solidFill>
                  <a:schemeClr val="lt1"/>
                </a:solidFill>
              </a:defRPr>
            </a:lvl5pPr>
            <a:lvl6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2400" b="1">
                <a:solidFill>
                  <a:schemeClr val="lt1"/>
                </a:solidFill>
              </a:defRPr>
            </a:lvl6pPr>
            <a:lvl7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2400" b="1">
                <a:solidFill>
                  <a:schemeClr val="lt1"/>
                </a:solidFill>
              </a:defRPr>
            </a:lvl7pPr>
            <a:lvl8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2400" b="1">
                <a:solidFill>
                  <a:schemeClr val="lt1"/>
                </a:solidFill>
              </a:defRPr>
            </a:lvl8pPr>
            <a:lvl9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24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372035" y="311039"/>
            <a:ext cx="8399999" cy="5158200"/>
          </a:xfrm>
          <a:prstGeom prst="roundRect">
            <a:avLst>
              <a:gd name="adj" fmla="val 2776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/>
        </p:nvSpPr>
        <p:spPr>
          <a:xfrm>
            <a:off x="372035" y="314112"/>
            <a:ext cx="8399999" cy="6229800"/>
          </a:xfrm>
          <a:prstGeom prst="roundRect">
            <a:avLst>
              <a:gd name="adj" fmla="val 225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mayo 6, 2012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mayo 6,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mayo 6,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mayo 6,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mayo 6, 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mayo 6, 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mayo 6, 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mayo 6, 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mayo 6,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mayo 6,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mayo 6,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1860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chemeClr val="dk2"/>
                </a:solidFill>
              </a:defRPr>
            </a:lvl1pPr>
            <a:lvl2pPr rtl="0">
              <a:defRPr>
                <a:solidFill>
                  <a:schemeClr val="dk2"/>
                </a:solidFill>
              </a:defRPr>
            </a:lvl2pPr>
            <a:lvl3pPr rtl="0">
              <a:defRPr>
                <a:solidFill>
                  <a:schemeClr val="dk2"/>
                </a:solidFill>
              </a:defRPr>
            </a:lvl3pPr>
            <a:lvl4pPr rtl="0">
              <a:defRPr>
                <a:solidFill>
                  <a:schemeClr val="dk2"/>
                </a:solidFill>
              </a:defRPr>
            </a:lvl4pPr>
            <a:lvl5pPr rtl="0">
              <a:defRPr>
                <a:solidFill>
                  <a:schemeClr val="dk2"/>
                </a:solidFill>
              </a:defRPr>
            </a:lvl5pPr>
            <a:lvl6pPr rtl="0">
              <a:defRPr>
                <a:solidFill>
                  <a:schemeClr val="dk2"/>
                </a:solidFill>
              </a:defRPr>
            </a:lvl6pPr>
            <a:lvl7pPr rtl="0">
              <a:defRPr>
                <a:solidFill>
                  <a:schemeClr val="dk2"/>
                </a:solidFill>
              </a:defRPr>
            </a:lvl7pPr>
            <a:lvl8pPr rtl="0">
              <a:defRPr>
                <a:solidFill>
                  <a:schemeClr val="dk2"/>
                </a:solidFill>
              </a:defRPr>
            </a:lvl8pPr>
            <a:lvl9pPr rtl="0"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372035" y="311039"/>
            <a:ext cx="8399999" cy="4440899"/>
          </a:xfrm>
          <a:prstGeom prst="roundRect">
            <a:avLst>
              <a:gd name="adj" fmla="val 3653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79" name="Shape 79"/>
          <p:cNvSpPr/>
          <p:nvPr/>
        </p:nvSpPr>
        <p:spPr>
          <a:xfrm>
            <a:off x="372035" y="4904401"/>
            <a:ext cx="8399999" cy="1206600"/>
          </a:xfrm>
          <a:prstGeom prst="roundRect">
            <a:avLst>
              <a:gd name="adj" fmla="val 15243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ctrTitle"/>
          </p:nvPr>
        </p:nvSpPr>
        <p:spPr>
          <a:xfrm>
            <a:off x="685800" y="630810"/>
            <a:ext cx="7772400" cy="3789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ubTitle" idx="1"/>
          </p:nvPr>
        </p:nvSpPr>
        <p:spPr>
          <a:xfrm>
            <a:off x="685800" y="5195894"/>
            <a:ext cx="7772400" cy="614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372035" y="1550894"/>
            <a:ext cx="8399999" cy="5170500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84" name="Shape 84"/>
          <p:cNvSpPr/>
          <p:nvPr/>
        </p:nvSpPr>
        <p:spPr>
          <a:xfrm rot="10800000" flipH="1">
            <a:off x="372035" y="-120"/>
            <a:ext cx="8399999" cy="13998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1860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chemeClr val="dk2"/>
                </a:solidFill>
              </a:defRPr>
            </a:lvl1pPr>
            <a:lvl2pPr rtl="0">
              <a:defRPr>
                <a:solidFill>
                  <a:schemeClr val="dk2"/>
                </a:solidFill>
              </a:defRPr>
            </a:lvl2pPr>
            <a:lvl3pPr rtl="0">
              <a:defRPr>
                <a:solidFill>
                  <a:schemeClr val="dk2"/>
                </a:solidFill>
              </a:defRPr>
            </a:lvl3pPr>
            <a:lvl4pPr rtl="0">
              <a:defRPr>
                <a:solidFill>
                  <a:schemeClr val="dk2"/>
                </a:solidFill>
              </a:defRPr>
            </a:lvl4pPr>
            <a:lvl5pPr rtl="0">
              <a:defRPr>
                <a:solidFill>
                  <a:schemeClr val="dk2"/>
                </a:solidFill>
              </a:defRPr>
            </a:lvl5pPr>
            <a:lvl6pPr rtl="0">
              <a:defRPr>
                <a:solidFill>
                  <a:schemeClr val="dk2"/>
                </a:solidFill>
              </a:defRPr>
            </a:lvl6pPr>
            <a:lvl7pPr rtl="0">
              <a:defRPr>
                <a:solidFill>
                  <a:schemeClr val="dk2"/>
                </a:solidFill>
              </a:defRPr>
            </a:lvl7pPr>
            <a:lvl8pPr rtl="0">
              <a:defRPr>
                <a:solidFill>
                  <a:schemeClr val="dk2"/>
                </a:solidFill>
              </a:defRPr>
            </a:lvl8pPr>
            <a:lvl9pPr rtl="0"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372035" y="1550894"/>
            <a:ext cx="4114800" cy="5170500"/>
          </a:xfrm>
          <a:prstGeom prst="roundRect">
            <a:avLst>
              <a:gd name="adj" fmla="val 3784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89" name="Shape 89"/>
          <p:cNvSpPr/>
          <p:nvPr/>
        </p:nvSpPr>
        <p:spPr>
          <a:xfrm rot="10800000" flipH="1">
            <a:off x="372035" y="-120"/>
            <a:ext cx="8399999" cy="13998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1860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chemeClr val="dk2"/>
                </a:solidFill>
              </a:defRPr>
            </a:lvl1pPr>
            <a:lvl2pPr rtl="0">
              <a:defRPr>
                <a:solidFill>
                  <a:schemeClr val="dk2"/>
                </a:solidFill>
              </a:defRPr>
            </a:lvl2pPr>
            <a:lvl3pPr rtl="0">
              <a:defRPr>
                <a:solidFill>
                  <a:schemeClr val="dk2"/>
                </a:solidFill>
              </a:defRPr>
            </a:lvl3pPr>
            <a:lvl4pPr rtl="0">
              <a:defRPr>
                <a:solidFill>
                  <a:schemeClr val="dk2"/>
                </a:solidFill>
              </a:defRPr>
            </a:lvl4pPr>
            <a:lvl5pPr rtl="0">
              <a:defRPr>
                <a:solidFill>
                  <a:schemeClr val="dk2"/>
                </a:solidFill>
              </a:defRPr>
            </a:lvl5pPr>
            <a:lvl6pPr rtl="0">
              <a:defRPr>
                <a:solidFill>
                  <a:schemeClr val="dk2"/>
                </a:solidFill>
              </a:defRPr>
            </a:lvl6pPr>
            <a:lvl7pPr rtl="0">
              <a:defRPr>
                <a:solidFill>
                  <a:schemeClr val="dk2"/>
                </a:solidFill>
              </a:defRPr>
            </a:lvl7pPr>
            <a:lvl8pPr rtl="0">
              <a:defRPr>
                <a:solidFill>
                  <a:schemeClr val="dk2"/>
                </a:solidFill>
              </a:defRPr>
            </a:lvl8pPr>
            <a:lvl9pPr rtl="0"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25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92" name="Shape 92"/>
          <p:cNvSpPr/>
          <p:nvPr/>
        </p:nvSpPr>
        <p:spPr>
          <a:xfrm>
            <a:off x="4657164" y="1550894"/>
            <a:ext cx="4114800" cy="5170500"/>
          </a:xfrm>
          <a:prstGeom prst="roundRect">
            <a:avLst>
              <a:gd name="adj" fmla="val 3784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2"/>
          </p:nvPr>
        </p:nvSpPr>
        <p:spPr>
          <a:xfrm>
            <a:off x="4761353" y="1600200"/>
            <a:ext cx="3925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1860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mayo 6,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4" Type="http://schemas.openxmlformats.org/officeDocument/2006/relationships/image" Target="../media/image20.jpeg"/><Relationship Id="rId5" Type="http://schemas.openxmlformats.org/officeDocument/2006/relationships/image" Target="../media/image21.jpeg"/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cabecex@gmail.com" TargetMode="External"/><Relationship Id="rId4" Type="http://schemas.openxmlformats.org/officeDocument/2006/relationships/image" Target="../media/image6.jpg"/><Relationship Id="rId5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6" Type="http://schemas.openxmlformats.org/officeDocument/2006/relationships/image" Target="../media/image10.jpeg"/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microsoft.com/office/2007/relationships/hdphoto" Target="../media/hdphoto1.wdp"/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ctrTitle"/>
          </p:nvPr>
        </p:nvSpPr>
        <p:spPr>
          <a:xfrm>
            <a:off x="376650" y="311470"/>
            <a:ext cx="8239200" cy="16619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5" tIns="91425" rIns="91425" bIns="91425" anchor="b" anchorCtr="0">
            <a:spAutoFit/>
          </a:bodyPr>
          <a:lstStyle/>
          <a:p>
            <a:pPr lvl="0">
              <a:buClr>
                <a:srgbClr val="000000"/>
              </a:buClr>
              <a:buSzPct val="25000"/>
            </a:pPr>
            <a:r>
              <a:rPr lang="e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CABECEX</a:t>
            </a:r>
            <a:r>
              <a:rPr lang="es-ES_tradnl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s-ES_tradnl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Sociedad Cooperativa</a:t>
            </a:r>
            <a:r>
              <a:rPr lang="es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es" sz="96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05" name="Shape 105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lvl="0">
              <a:buClr>
                <a:srgbClr val="000000"/>
              </a:buClr>
              <a:buSzPct val="30555"/>
              <a:buFont typeface="Arial"/>
              <a:buNone/>
            </a:pPr>
            <a:r>
              <a:rPr lang="es" sz="3600" dirty="0">
                <a:solidFill>
                  <a:srgbClr val="38761D"/>
                </a:solidFill>
              </a:rPr>
              <a:t>                  CATÁLOGO</a:t>
            </a:r>
          </a:p>
        </p:txBody>
      </p:sp>
      <p:sp>
        <p:nvSpPr>
          <p:cNvPr id="107" name="Shape 107"/>
          <p:cNvSpPr/>
          <p:nvPr/>
        </p:nvSpPr>
        <p:spPr>
          <a:xfrm>
            <a:off x="5019938" y="2764507"/>
            <a:ext cx="2884711" cy="2041062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</p:sp>
      <p:sp>
        <p:nvSpPr>
          <p:cNvPr id="9" name="Shape 106"/>
          <p:cNvSpPr/>
          <p:nvPr/>
        </p:nvSpPr>
        <p:spPr>
          <a:xfrm>
            <a:off x="5700351" y="311470"/>
            <a:ext cx="1170129" cy="959009"/>
          </a:xfrm>
          <a:prstGeom prst="rect">
            <a:avLst/>
          </a:pr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</p:sp>
      <p:sp>
        <p:nvSpPr>
          <p:cNvPr id="5" name="CuadroTexto 4"/>
          <p:cNvSpPr txBox="1"/>
          <p:nvPr/>
        </p:nvSpPr>
        <p:spPr>
          <a:xfrm>
            <a:off x="423368" y="5986813"/>
            <a:ext cx="3734714" cy="3077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cabecex@gmail.com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6255" y="2659337"/>
            <a:ext cx="3020623" cy="264715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457200" y="528846"/>
            <a:ext cx="8229600" cy="80018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s-ES_tradnl" dirty="0" smtClean="0">
                <a:solidFill>
                  <a:srgbClr val="4A86E8"/>
                </a:solidFill>
              </a:rPr>
              <a:t>Tacos de queso en aceite</a:t>
            </a:r>
            <a:endParaRPr lang="es" dirty="0">
              <a:solidFill>
                <a:srgbClr val="4A86E8"/>
              </a:solidFill>
            </a:endParaRPr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457200" y="2608767"/>
            <a:ext cx="3957928" cy="1661963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marL="68580" indent="0">
              <a:buNone/>
            </a:pPr>
            <a:r>
              <a:rPr lang="es-ES_tradnl" dirty="0" smtClean="0"/>
              <a:t>Deliciosos tacos de queso </a:t>
            </a:r>
            <a:r>
              <a:rPr lang="es-ES_tradnl" dirty="0" err="1" smtClean="0"/>
              <a:t>semicurado</a:t>
            </a:r>
            <a:r>
              <a:rPr lang="es-ES_tradnl" dirty="0" smtClean="0"/>
              <a:t> en aceite de oliva virgen extra “Almagral”</a:t>
            </a:r>
            <a:endParaRPr lang="es" dirty="0"/>
          </a:p>
        </p:txBody>
      </p:sp>
      <p:pic>
        <p:nvPicPr>
          <p:cNvPr id="2" name="Imagen 1" descr="DSC_006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1894" y="2662198"/>
            <a:ext cx="3455998" cy="2303998"/>
          </a:xfrm>
          <a:prstGeom prst="ellipse">
            <a:avLst/>
          </a:prstGeom>
          <a:ln w="63500" cap="rnd">
            <a:solidFill>
              <a:srgbClr val="71685A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Rectángulo 6"/>
          <p:cNvSpPr/>
          <p:nvPr/>
        </p:nvSpPr>
        <p:spPr>
          <a:xfrm>
            <a:off x="4693983" y="4787412"/>
            <a:ext cx="32767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_tradnl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4,5 euros</a:t>
            </a:r>
            <a:endParaRPr lang="es-ES_tradnl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550425"/>
      </p:ext>
    </p:extLst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457200" y="528846"/>
            <a:ext cx="8229600" cy="80018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s-ES_tradnl" dirty="0" smtClean="0">
                <a:solidFill>
                  <a:srgbClr val="4A86E8"/>
                </a:solidFill>
              </a:rPr>
              <a:t>Queso curado en aceite</a:t>
            </a:r>
            <a:endParaRPr lang="es" dirty="0">
              <a:solidFill>
                <a:srgbClr val="4A86E8"/>
              </a:solidFill>
            </a:endParaRPr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457200" y="2097407"/>
            <a:ext cx="3957928" cy="2031295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marL="68580" indent="0">
              <a:buNone/>
            </a:pPr>
            <a:r>
              <a:rPr lang="es-ES_tradnl" dirty="0"/>
              <a:t>Queso Curado de Oveja Tradicional en Aceite de Oliva Virgen </a:t>
            </a:r>
            <a:r>
              <a:rPr lang="es-ES_tradnl" dirty="0" smtClean="0"/>
              <a:t>Extra “Almagral”, </a:t>
            </a:r>
            <a:r>
              <a:rPr lang="es-ES_tradnl" dirty="0"/>
              <a:t>envasado al vacío. </a:t>
            </a:r>
            <a:endParaRPr lang="es" dirty="0"/>
          </a:p>
        </p:txBody>
      </p:sp>
      <p:pic>
        <p:nvPicPr>
          <p:cNvPr id="3" name="Imagen 2" descr="DSC_0057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29" y="1552179"/>
            <a:ext cx="2700000" cy="1800000"/>
          </a:xfrm>
          <a:prstGeom prst="ellipse">
            <a:avLst/>
          </a:prstGeom>
          <a:ln w="63500" cap="rnd">
            <a:solidFill>
              <a:srgbClr val="71685A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0229" y="4204162"/>
            <a:ext cx="2520000" cy="2100000"/>
          </a:xfrm>
          <a:prstGeom prst="ellipse">
            <a:avLst/>
          </a:prstGeom>
          <a:ln w="63500" cap="rnd">
            <a:solidFill>
              <a:srgbClr val="71685A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Rectángulo 6"/>
          <p:cNvSpPr/>
          <p:nvPr/>
        </p:nvSpPr>
        <p:spPr>
          <a:xfrm>
            <a:off x="3820229" y="5478154"/>
            <a:ext cx="30779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_tradnl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 euros</a:t>
            </a:r>
            <a:endParaRPr lang="es-ES_tradnl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989161" y="3252879"/>
            <a:ext cx="26864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_tradnl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r>
              <a:rPr lang="es-ES_tradnl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euros</a:t>
            </a:r>
            <a:endParaRPr lang="es-ES_tradnl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5413203"/>
      </p:ext>
    </p:extLst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457200" y="528846"/>
            <a:ext cx="8229600" cy="80018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s-ES_tradnl" dirty="0" smtClean="0">
                <a:solidFill>
                  <a:srgbClr val="4A86E8"/>
                </a:solidFill>
              </a:rPr>
              <a:t>Queso </a:t>
            </a:r>
            <a:r>
              <a:rPr lang="es-ES_tradnl" dirty="0" err="1" smtClean="0">
                <a:solidFill>
                  <a:srgbClr val="4A86E8"/>
                </a:solidFill>
              </a:rPr>
              <a:t>semicurado</a:t>
            </a:r>
            <a:endParaRPr lang="es" dirty="0">
              <a:solidFill>
                <a:srgbClr val="4A86E8"/>
              </a:solidFill>
            </a:endParaRPr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457200" y="1997557"/>
            <a:ext cx="3957928" cy="3139291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marL="68580" indent="0">
              <a:buNone/>
            </a:pPr>
            <a:r>
              <a:rPr lang="es-ES_tradnl" dirty="0" smtClean="0"/>
              <a:t>Se trata </a:t>
            </a:r>
            <a:r>
              <a:rPr lang="es-ES_tradnl" dirty="0"/>
              <a:t>de un queso con más cuerpo, más curado, y por tanto un sabor más intenso. Procede de la torta que ha alargado su periodo de curación en los secaderos. </a:t>
            </a:r>
            <a:endParaRPr lang="es" dirty="0"/>
          </a:p>
        </p:txBody>
      </p:sp>
      <p:pic>
        <p:nvPicPr>
          <p:cNvPr id="5" name="Imagen 4" descr="DSC_005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9161" y="982089"/>
            <a:ext cx="2700000" cy="1800000"/>
          </a:xfrm>
          <a:prstGeom prst="ellipse">
            <a:avLst/>
          </a:prstGeom>
          <a:ln w="63500" cap="rnd">
            <a:solidFill>
              <a:srgbClr val="71685A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8792" y="3681938"/>
            <a:ext cx="2700000" cy="2250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Rectángulo 8"/>
          <p:cNvSpPr/>
          <p:nvPr/>
        </p:nvSpPr>
        <p:spPr>
          <a:xfrm>
            <a:off x="4989161" y="2485378"/>
            <a:ext cx="26864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_tradnl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 euros</a:t>
            </a:r>
            <a:endParaRPr lang="es-ES_tradnl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4793388" y="5479805"/>
            <a:ext cx="30779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_tradnl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 euros</a:t>
            </a:r>
            <a:endParaRPr lang="es-ES_tradnl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7074364"/>
      </p:ext>
    </p:extLst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ctrTitle"/>
          </p:nvPr>
        </p:nvSpPr>
        <p:spPr>
          <a:xfrm>
            <a:off x="151756" y="624163"/>
            <a:ext cx="4278472" cy="1292631"/>
          </a:xfrm>
          <a:prstGeom prst="rect">
            <a:avLst/>
          </a:prstGeom>
        </p:spPr>
        <p:txBody>
          <a:bodyPr wrap="square" lIns="91425" tIns="91425" rIns="91425" bIns="91425" anchor="b" anchorCtr="0">
            <a:spAutoFit/>
          </a:bodyPr>
          <a:lstStyle/>
          <a:p>
            <a:pPr algn="ctr"/>
            <a:r>
              <a:rPr lang="es-ES_tradnl" dirty="0" err="1" smtClean="0">
                <a:solidFill>
                  <a:srgbClr val="4A86E8"/>
                </a:solidFill>
              </a:rPr>
              <a:t>Artesanias</a:t>
            </a:r>
            <a:r>
              <a:rPr lang="es-ES_tradnl" dirty="0" smtClean="0">
                <a:solidFill>
                  <a:srgbClr val="4A86E8"/>
                </a:solidFill>
              </a:rPr>
              <a:t> </a:t>
            </a:r>
            <a:r>
              <a:rPr lang="es-ES_tradnl" dirty="0" err="1" smtClean="0">
                <a:solidFill>
                  <a:srgbClr val="4A86E8"/>
                </a:solidFill>
              </a:rPr>
              <a:t>Aprosuba</a:t>
            </a:r>
            <a:r>
              <a:rPr lang="es-ES_tradnl" dirty="0" smtClean="0">
                <a:solidFill>
                  <a:srgbClr val="4A86E8"/>
                </a:solidFill>
              </a:rPr>
              <a:t> 11</a:t>
            </a:r>
            <a:endParaRPr lang="es" dirty="0">
              <a:solidFill>
                <a:srgbClr val="4A86E8"/>
              </a:solidFill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subTitle" idx="1"/>
          </p:nvPr>
        </p:nvSpPr>
        <p:spPr>
          <a:xfrm>
            <a:off x="152400" y="2398170"/>
            <a:ext cx="4278491" cy="3951821"/>
          </a:xfrm>
          <a:prstGeom prst="rect">
            <a:avLst/>
          </a:prstGeom>
        </p:spPr>
        <p:txBody>
          <a:bodyPr wrap="square" lIns="91425" tIns="91425" rIns="91425" bIns="91425" anchor="ctr" anchorCtr="0">
            <a:spAutoFit/>
          </a:bodyPr>
          <a:lstStyle/>
          <a:p>
            <a:pPr marL="68580" algn="just"/>
            <a:r>
              <a:rPr lang="es-ES_tradnl" sz="2400" dirty="0"/>
              <a:t>Artesanías elaboradas a través del programa de inclusión social y laboral de personas con discapacidad de Aprosuba-11.</a:t>
            </a:r>
          </a:p>
          <a:p>
            <a:pPr marL="68580" algn="just"/>
            <a:r>
              <a:rPr lang="es-ES_tradnl" sz="2400" dirty="0"/>
              <a:t>Diademas, broches, portafotos y coleteros elaborados con fieltro y otros materiales. </a:t>
            </a:r>
            <a:endParaRPr lang="es" sz="2400" dirty="0"/>
          </a:p>
        </p:txBody>
      </p:sp>
      <p:sp>
        <p:nvSpPr>
          <p:cNvPr id="139" name="Shape 139"/>
          <p:cNvSpPr txBox="1"/>
          <p:nvPr/>
        </p:nvSpPr>
        <p:spPr>
          <a:xfrm>
            <a:off x="152400" y="152400"/>
            <a:ext cx="3000000" cy="30000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s"/>
              <a:t> </a:t>
            </a:r>
          </a:p>
        </p:txBody>
      </p:sp>
      <p:sp>
        <p:nvSpPr>
          <p:cNvPr id="9" name="Shape 106"/>
          <p:cNvSpPr/>
          <p:nvPr/>
        </p:nvSpPr>
        <p:spPr>
          <a:xfrm>
            <a:off x="5700351" y="311470"/>
            <a:ext cx="1170129" cy="959009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solidFill>
              <a:schemeClr val="bg2"/>
            </a:solidFill>
          </a:ln>
        </p:spPr>
      </p:sp>
      <p:sp>
        <p:nvSpPr>
          <p:cNvPr id="2" name="CuadroTexto 1"/>
          <p:cNvSpPr txBox="1"/>
          <p:nvPr/>
        </p:nvSpPr>
        <p:spPr>
          <a:xfrm>
            <a:off x="4626811" y="2582836"/>
            <a:ext cx="3523029" cy="3693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Diademas	</a:t>
            </a:r>
            <a:r>
              <a:rPr lang="pt-BR" sz="2000" b="1" dirty="0" smtClean="0"/>
              <a:t>4</a:t>
            </a:r>
            <a:r>
              <a:rPr lang="pt-BR" sz="2000" b="1" dirty="0" smtClean="0"/>
              <a:t> </a:t>
            </a:r>
            <a:r>
              <a:rPr lang="pt-BR" sz="2000" b="1" dirty="0" smtClean="0"/>
              <a:t>eur.</a:t>
            </a:r>
            <a:br>
              <a:rPr lang="pt-BR" sz="2000" b="1" dirty="0" smtClean="0"/>
            </a:br>
            <a:endParaRPr lang="pt-BR" sz="2000" dirty="0"/>
          </a:p>
          <a:p>
            <a:r>
              <a:rPr lang="pt-BR" sz="2000" dirty="0" smtClean="0"/>
              <a:t>Broches </a:t>
            </a:r>
            <a:r>
              <a:rPr lang="pt-BR" sz="2000" dirty="0" smtClean="0"/>
              <a:t>          	</a:t>
            </a:r>
            <a:r>
              <a:rPr lang="pt-BR" sz="2000" b="1" dirty="0" smtClean="0"/>
              <a:t>4</a:t>
            </a:r>
            <a:r>
              <a:rPr lang="pt-BR" sz="2000" b="1" dirty="0" smtClean="0"/>
              <a:t> eur.</a:t>
            </a: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err="1" smtClean="0"/>
              <a:t>Coleteros</a:t>
            </a:r>
            <a:r>
              <a:rPr lang="pt-BR" sz="2000" dirty="0" smtClean="0"/>
              <a:t>	</a:t>
            </a:r>
            <a:r>
              <a:rPr lang="pt-BR" sz="2000" b="1" dirty="0" smtClean="0"/>
              <a:t>4  eur.</a:t>
            </a: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dirty="0" err="1" smtClean="0"/>
              <a:t>Portafotos</a:t>
            </a:r>
            <a:r>
              <a:rPr lang="pt-BR" sz="2000" dirty="0" smtClean="0"/>
              <a:t> personalizados</a:t>
            </a:r>
            <a:r>
              <a:rPr lang="pt-BR" sz="2000" dirty="0" smtClean="0"/>
              <a:t>             </a:t>
            </a:r>
            <a:r>
              <a:rPr lang="pt-BR" sz="2000" b="1" dirty="0" smtClean="0"/>
              <a:t> 		7</a:t>
            </a:r>
            <a:r>
              <a:rPr lang="pt-BR" sz="2000" b="1" dirty="0" smtClean="0"/>
              <a:t> eur.</a:t>
            </a:r>
            <a:endParaRPr lang="pt-BR" sz="2000" b="1" dirty="0" smtClean="0"/>
          </a:p>
          <a:p>
            <a:endParaRPr lang="pt-BR" sz="2000" dirty="0"/>
          </a:p>
          <a:p>
            <a:r>
              <a:rPr lang="pt-BR" sz="2000" dirty="0" err="1" smtClean="0"/>
              <a:t>Portafotos</a:t>
            </a:r>
            <a:r>
              <a:rPr lang="pt-BR" sz="2000" dirty="0" smtClean="0"/>
              <a:t> </a:t>
            </a:r>
            <a:r>
              <a:rPr lang="pt-BR" sz="2000" dirty="0" err="1" smtClean="0"/>
              <a:t>animales</a:t>
            </a:r>
            <a:r>
              <a:rPr lang="pt-BR" sz="2000" dirty="0" smtClean="0"/>
              <a:t>	</a:t>
            </a:r>
            <a:r>
              <a:rPr lang="pt-BR" sz="2000" dirty="0" smtClean="0"/>
              <a:t>	</a:t>
            </a:r>
            <a:r>
              <a:rPr lang="pt-BR" sz="2000" dirty="0" smtClean="0"/>
              <a:t>	</a:t>
            </a:r>
            <a:r>
              <a:rPr lang="pt-BR" sz="2000" b="1" dirty="0"/>
              <a:t>9</a:t>
            </a:r>
            <a:r>
              <a:rPr lang="pt-BR" sz="2000" b="1" dirty="0" smtClean="0"/>
              <a:t> </a:t>
            </a:r>
            <a:r>
              <a:rPr lang="pt-BR" sz="2000" b="1" dirty="0" smtClean="0"/>
              <a:t>eur.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197684928"/>
      </p:ext>
    </p:extLst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s">
                <a:solidFill>
                  <a:srgbClr val="4A86E8"/>
                </a:solidFill>
              </a:rPr>
              <a:t>Artesania aprosuba 11</a:t>
            </a:r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384099" cy="2105161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68580" indent="0" algn="just">
              <a:buNone/>
            </a:pPr>
            <a:r>
              <a:rPr lang="es-ES_tradnl" dirty="0"/>
              <a:t>Artesanías elaboradas a través </a:t>
            </a:r>
            <a:r>
              <a:rPr lang="es-ES_tradnl" dirty="0" smtClean="0"/>
              <a:t>del programa </a:t>
            </a:r>
            <a:r>
              <a:rPr lang="es-ES_tradnl" dirty="0"/>
              <a:t>de inclusión social </a:t>
            </a:r>
            <a:r>
              <a:rPr lang="es-ES_tradnl" dirty="0" smtClean="0"/>
              <a:t>y laboral de personas con discapacidad </a:t>
            </a:r>
            <a:r>
              <a:rPr lang="es-ES_tradnl" dirty="0"/>
              <a:t>de Aprosuba-11</a:t>
            </a:r>
            <a:r>
              <a:rPr lang="es-ES_tradnl" dirty="0" smtClean="0"/>
              <a:t>.</a:t>
            </a:r>
            <a:endParaRPr lang="es-ES_tradnl" dirty="0"/>
          </a:p>
          <a:p>
            <a:pPr marL="68580" indent="0" algn="just">
              <a:buNone/>
            </a:pPr>
            <a:r>
              <a:rPr lang="es-ES_tradnl" dirty="0"/>
              <a:t>Diademas, broches, portafotos </a:t>
            </a:r>
            <a:r>
              <a:rPr lang="es-ES_tradnl" dirty="0" smtClean="0"/>
              <a:t>y coleteros </a:t>
            </a:r>
            <a:r>
              <a:rPr lang="es-ES_tradnl" dirty="0"/>
              <a:t>elaborados con fieltro </a:t>
            </a:r>
            <a:r>
              <a:rPr lang="es-ES_tradnl" dirty="0" smtClean="0"/>
              <a:t>y otros materiales. </a:t>
            </a:r>
            <a:endParaRPr lang="es" dirty="0"/>
          </a:p>
        </p:txBody>
      </p:sp>
      <p:pic>
        <p:nvPicPr>
          <p:cNvPr id="2" name="Imagen 1" descr="DSCF302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3942422"/>
            <a:ext cx="2412000" cy="1809000"/>
          </a:xfrm>
          <a:prstGeom prst="ellipse">
            <a:avLst/>
          </a:prstGeom>
          <a:ln w="190500" cap="rnd">
            <a:solidFill>
              <a:srgbClr val="71685A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Imagen 2" descr="DSCF3023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1625" y="3942422"/>
            <a:ext cx="2412000" cy="1809000"/>
          </a:xfrm>
          <a:prstGeom prst="ellipse">
            <a:avLst/>
          </a:prstGeom>
          <a:ln w="190500" cap="rnd">
            <a:solidFill>
              <a:srgbClr val="71685A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Imagen 6" descr="DSCF3022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74800" y="3942422"/>
            <a:ext cx="2412000" cy="1809000"/>
          </a:xfrm>
          <a:prstGeom prst="ellipse">
            <a:avLst/>
          </a:prstGeom>
          <a:ln w="190500" cap="rnd">
            <a:solidFill>
              <a:srgbClr val="71685A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" name="Rectángulo 9"/>
          <p:cNvSpPr/>
          <p:nvPr/>
        </p:nvSpPr>
        <p:spPr>
          <a:xfrm>
            <a:off x="6821461" y="5926191"/>
            <a:ext cx="18653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_tradnl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es-ES_tradnl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euros</a:t>
            </a:r>
            <a:endParaRPr lang="es-ES_tradnl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457200" y="5926191"/>
            <a:ext cx="18653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_tradnl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es-ES_tradnl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euros</a:t>
            </a:r>
            <a:endParaRPr lang="es-ES_tradnl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503766" y="5926191"/>
            <a:ext cx="18653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_tradnl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 euros</a:t>
            </a:r>
            <a:endParaRPr lang="es-ES_tradnl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s">
                <a:solidFill>
                  <a:srgbClr val="4A86E8"/>
                </a:solidFill>
              </a:rPr>
              <a:t>Camiseta Cabecex</a:t>
            </a:r>
            <a:r>
              <a:rPr lang="es"/>
              <a:t> 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210673" cy="4985950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marL="68580" indent="0" algn="just">
              <a:buNone/>
            </a:pPr>
            <a:r>
              <a:rPr lang="es" dirty="0" smtClean="0"/>
              <a:t>Esta</a:t>
            </a:r>
            <a:r>
              <a:rPr lang="es-ES_tradnl" dirty="0" smtClean="0"/>
              <a:t>s</a:t>
            </a:r>
            <a:r>
              <a:rPr lang="es" dirty="0" smtClean="0"/>
              <a:t> camiseta</a:t>
            </a:r>
            <a:r>
              <a:rPr lang="es-ES_tradnl" dirty="0" smtClean="0"/>
              <a:t>s</a:t>
            </a:r>
            <a:r>
              <a:rPr lang="es" dirty="0" smtClean="0"/>
              <a:t> la</a:t>
            </a:r>
            <a:r>
              <a:rPr lang="es-ES_tradnl" dirty="0" smtClean="0"/>
              <a:t>s</a:t>
            </a:r>
            <a:r>
              <a:rPr lang="es" dirty="0" smtClean="0"/>
              <a:t> </a:t>
            </a:r>
            <a:r>
              <a:rPr lang="es" dirty="0"/>
              <a:t>hemos realizado con la </a:t>
            </a:r>
            <a:r>
              <a:rPr lang="es" dirty="0" smtClean="0"/>
              <a:t>imaginación</a:t>
            </a:r>
            <a:r>
              <a:rPr lang="es-ES_tradnl" dirty="0" smtClean="0"/>
              <a:t> y </a:t>
            </a:r>
            <a:r>
              <a:rPr lang="es" dirty="0" smtClean="0"/>
              <a:t>esfuerzo</a:t>
            </a:r>
            <a:r>
              <a:rPr lang="es-ES_tradnl" dirty="0" smtClean="0"/>
              <a:t> intentando recrear c</a:t>
            </a:r>
            <a:r>
              <a:rPr lang="es-ES_tradnl" dirty="0" smtClean="0"/>
              <a:t>ómicamente situaciones t</a:t>
            </a:r>
            <a:r>
              <a:rPr lang="es-ES" dirty="0" smtClean="0"/>
              <a:t>i</a:t>
            </a:r>
            <a:r>
              <a:rPr lang="es-ES_tradnl" dirty="0" smtClean="0"/>
              <a:t>picas de nuestro pueblo, Cabeza del Buey</a:t>
            </a:r>
            <a:r>
              <a:rPr lang="es-ES_tradnl" dirty="0"/>
              <a:t>.</a:t>
            </a:r>
            <a:endParaRPr lang="es" dirty="0"/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r>
              <a:rPr lang="es-ES_tradnl" dirty="0" smtClean="0"/>
              <a:t>Tallas: S, M, L, XL e infantil.</a:t>
            </a:r>
          </a:p>
          <a:p>
            <a:pPr>
              <a:buNone/>
            </a:pPr>
            <a:r>
              <a:rPr lang="es-ES_tradnl" dirty="0" smtClean="0"/>
              <a:t>Formato chico, chica.</a:t>
            </a:r>
            <a:endParaRPr lang="es-ES_tradnl" dirty="0"/>
          </a:p>
          <a:p>
            <a:pPr>
              <a:buNone/>
            </a:pPr>
            <a:r>
              <a:rPr lang="es-ES_tradnl" dirty="0" smtClean="0"/>
              <a:t>Colores variados.</a:t>
            </a:r>
          </a:p>
          <a:p>
            <a:pPr>
              <a:buNone/>
            </a:pPr>
            <a:endParaRPr lang="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17842" y="1955857"/>
            <a:ext cx="2857500" cy="2857500"/>
          </a:xfrm>
          <a:prstGeom prst="ellipse">
            <a:avLst/>
          </a:prstGeom>
          <a:ln w="190500" cap="rnd">
            <a:solidFill>
              <a:srgbClr val="71685A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>
            <a:off x="5943568" y="2562525"/>
            <a:ext cx="1159815" cy="10391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ángulo 6"/>
          <p:cNvSpPr/>
          <p:nvPr/>
        </p:nvSpPr>
        <p:spPr>
          <a:xfrm>
            <a:off x="5117842" y="5230722"/>
            <a:ext cx="30779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_tradnl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 euros</a:t>
            </a:r>
            <a:endParaRPr lang="es-ES_tradnl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529209" y="743761"/>
            <a:ext cx="7995515" cy="800189"/>
          </a:xfrm>
          <a:prstGeom prst="rect">
            <a:avLst/>
          </a:prstGeom>
        </p:spPr>
        <p:txBody>
          <a:bodyPr wrap="square"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s" dirty="0">
                <a:solidFill>
                  <a:srgbClr val="4A86E8"/>
                </a:solidFill>
              </a:rPr>
              <a:t>ÍNDICE: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529208" y="1600200"/>
            <a:ext cx="8134723" cy="3213157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s" dirty="0"/>
              <a:t>Presentación </a:t>
            </a:r>
            <a:r>
              <a:rPr lang="es-ES_tradnl" dirty="0" smtClean="0"/>
              <a:t>			</a:t>
            </a:r>
            <a:r>
              <a:rPr lang="es" dirty="0" smtClean="0"/>
              <a:t>página </a:t>
            </a:r>
            <a:r>
              <a:rPr lang="es" dirty="0"/>
              <a:t>1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s" dirty="0"/>
              <a:t>Información </a:t>
            </a:r>
            <a:r>
              <a:rPr lang="es-ES_tradnl" dirty="0" smtClean="0"/>
              <a:t>			</a:t>
            </a:r>
            <a:r>
              <a:rPr lang="es" dirty="0" smtClean="0"/>
              <a:t>página 2</a:t>
            </a:r>
            <a:endParaRPr lang="es" dirty="0"/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s" dirty="0"/>
              <a:t>Aceite </a:t>
            </a:r>
            <a:r>
              <a:rPr lang="es-ES_tradnl" dirty="0" smtClean="0"/>
              <a:t>“</a:t>
            </a:r>
            <a:r>
              <a:rPr lang="es" dirty="0" smtClean="0"/>
              <a:t>Almagral</a:t>
            </a:r>
            <a:r>
              <a:rPr lang="es-ES_tradnl" dirty="0" smtClean="0"/>
              <a:t>”</a:t>
            </a:r>
            <a:r>
              <a:rPr lang="es" dirty="0" smtClean="0"/>
              <a:t> </a:t>
            </a:r>
            <a:r>
              <a:rPr lang="es-ES_tradnl" dirty="0" smtClean="0"/>
              <a:t>		</a:t>
            </a:r>
            <a:r>
              <a:rPr lang="es" dirty="0" smtClean="0"/>
              <a:t>páginas 3,4,5</a:t>
            </a:r>
            <a:r>
              <a:rPr lang="es-ES_tradnl" dirty="0" smtClean="0"/>
              <a:t> </a:t>
            </a:r>
            <a:r>
              <a:rPr lang="es" dirty="0" smtClean="0"/>
              <a:t>y</a:t>
            </a:r>
            <a:r>
              <a:rPr lang="es-ES_tradnl" dirty="0" smtClean="0"/>
              <a:t> </a:t>
            </a:r>
            <a:r>
              <a:rPr lang="es" dirty="0" smtClean="0"/>
              <a:t>6</a:t>
            </a:r>
            <a:endParaRPr lang="es" dirty="0"/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s-ES_tradnl" dirty="0"/>
              <a:t>Q</a:t>
            </a:r>
            <a:r>
              <a:rPr lang="es" dirty="0" smtClean="0"/>
              <a:t>uesos "El </a:t>
            </a:r>
            <a:r>
              <a:rPr lang="es-ES_tradnl" dirty="0"/>
              <a:t>P</a:t>
            </a:r>
            <a:r>
              <a:rPr lang="es" dirty="0" smtClean="0"/>
              <a:t>osio</a:t>
            </a:r>
            <a:r>
              <a:rPr lang="es" dirty="0"/>
              <a:t>" </a:t>
            </a:r>
            <a:r>
              <a:rPr lang="es-ES_tradnl" dirty="0" smtClean="0"/>
              <a:t>		</a:t>
            </a:r>
            <a:r>
              <a:rPr lang="es" dirty="0" smtClean="0"/>
              <a:t>páginas </a:t>
            </a:r>
            <a:r>
              <a:rPr lang="es" dirty="0"/>
              <a:t>7,8,9 y 10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s" dirty="0"/>
              <a:t>Artesania </a:t>
            </a:r>
            <a:r>
              <a:rPr lang="es-ES_tradnl" dirty="0" smtClean="0"/>
              <a:t>“</a:t>
            </a:r>
            <a:r>
              <a:rPr lang="es-ES_tradnl" dirty="0"/>
              <a:t>A</a:t>
            </a:r>
            <a:r>
              <a:rPr lang="es" dirty="0" smtClean="0"/>
              <a:t>prosuba</a:t>
            </a:r>
            <a:r>
              <a:rPr lang="es-ES_tradnl" dirty="0" smtClean="0"/>
              <a:t>”</a:t>
            </a:r>
            <a:r>
              <a:rPr lang="es" dirty="0" smtClean="0"/>
              <a:t> </a:t>
            </a:r>
            <a:r>
              <a:rPr lang="es-ES_tradnl" dirty="0" smtClean="0"/>
              <a:t>	</a:t>
            </a:r>
            <a:r>
              <a:rPr lang="es" dirty="0" smtClean="0"/>
              <a:t>páginas</a:t>
            </a:r>
            <a:r>
              <a:rPr lang="es-ES_tradnl" dirty="0" smtClean="0"/>
              <a:t> 11</a:t>
            </a:r>
            <a:r>
              <a:rPr lang="es" dirty="0" smtClean="0"/>
              <a:t> </a:t>
            </a:r>
            <a:endParaRPr lang="es" dirty="0"/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s" dirty="0"/>
              <a:t>Camisetas </a:t>
            </a:r>
            <a:r>
              <a:rPr lang="es-ES_tradnl" dirty="0" smtClean="0"/>
              <a:t>“</a:t>
            </a:r>
            <a:r>
              <a:rPr lang="es" dirty="0" smtClean="0"/>
              <a:t>Cabecex</a:t>
            </a:r>
            <a:r>
              <a:rPr lang="es-ES_tradnl" dirty="0" smtClean="0"/>
              <a:t>”</a:t>
            </a:r>
            <a:r>
              <a:rPr lang="es" dirty="0" smtClean="0"/>
              <a:t> </a:t>
            </a:r>
            <a:r>
              <a:rPr lang="es-ES_tradnl" dirty="0" smtClean="0"/>
              <a:t>	</a:t>
            </a:r>
            <a:r>
              <a:rPr lang="es" dirty="0" smtClean="0"/>
              <a:t>página</a:t>
            </a:r>
            <a:r>
              <a:rPr lang="es-ES_tradnl" dirty="0" smtClean="0"/>
              <a:t> 12</a:t>
            </a:r>
            <a:endParaRPr lang="es" dirty="0"/>
          </a:p>
          <a:p>
            <a:endParaRPr lang="es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ctrTitle"/>
          </p:nvPr>
        </p:nvSpPr>
        <p:spPr>
          <a:xfrm>
            <a:off x="46185" y="645842"/>
            <a:ext cx="4374917" cy="738633"/>
          </a:xfrm>
          <a:prstGeom prst="rect">
            <a:avLst/>
          </a:prstGeom>
        </p:spPr>
        <p:txBody>
          <a:bodyPr wrap="square" lIns="91425" tIns="91425" rIns="91425" bIns="91425" anchor="b" anchorCtr="0">
            <a:spAutoFit/>
          </a:bodyPr>
          <a:lstStyle/>
          <a:p>
            <a:pPr algn="l">
              <a:buNone/>
            </a:pPr>
            <a:r>
              <a:rPr lang="es" dirty="0">
                <a:solidFill>
                  <a:srgbClr val="4A86E8"/>
                </a:solidFill>
              </a:rPr>
              <a:t>Presentación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subTitle" idx="1"/>
          </p:nvPr>
        </p:nvSpPr>
        <p:spPr>
          <a:xfrm>
            <a:off x="87325" y="1736947"/>
            <a:ext cx="4333777" cy="4803593"/>
          </a:xfrm>
          <a:prstGeom prst="rect">
            <a:avLst/>
          </a:prstGeom>
          <a:solidFill>
            <a:srgbClr val="FFF2CC"/>
          </a:solidFill>
          <a:ln w="9525" cap="flat">
            <a:solidFill>
              <a:srgbClr val="FFF2CC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spAutoFit/>
          </a:bodyPr>
          <a:lstStyle/>
          <a:p>
            <a:pPr lvl="0" algn="just" rtl="0">
              <a:lnSpc>
                <a:spcPct val="115000"/>
              </a:lnSpc>
              <a:buNone/>
            </a:pPr>
            <a:r>
              <a:rPr lang="es" dirty="0">
                <a:solidFill>
                  <a:srgbClr val="000000"/>
                </a:solidFill>
              </a:rPr>
              <a:t>Somos la cooperativa CABECEX, formada por los alumnos de 3º ESO del I.E.S Muñoz Torrero de Cabeza del Buey (Badajoz). </a:t>
            </a:r>
            <a:endParaRPr lang="es-ES_tradnl" dirty="0" smtClean="0">
              <a:solidFill>
                <a:srgbClr val="000000"/>
              </a:solidFill>
            </a:endParaRPr>
          </a:p>
          <a:p>
            <a:pPr lvl="0" algn="just" rtl="0">
              <a:lnSpc>
                <a:spcPct val="115000"/>
              </a:lnSpc>
              <a:buNone/>
            </a:pPr>
            <a:r>
              <a:rPr lang="es" dirty="0" smtClean="0">
                <a:solidFill>
                  <a:srgbClr val="000000"/>
                </a:solidFill>
              </a:rPr>
              <a:t>Nuestras </a:t>
            </a:r>
            <a:r>
              <a:rPr lang="es" dirty="0">
                <a:solidFill>
                  <a:srgbClr val="000000"/>
                </a:solidFill>
              </a:rPr>
              <a:t>actividades se centran en la </a:t>
            </a:r>
            <a:r>
              <a:rPr lang="es" dirty="0" smtClean="0">
                <a:solidFill>
                  <a:srgbClr val="000000"/>
                </a:solidFill>
              </a:rPr>
              <a:t>c</a:t>
            </a:r>
            <a:r>
              <a:rPr lang="es-ES_tradnl" dirty="0" err="1" smtClean="0">
                <a:solidFill>
                  <a:srgbClr val="000000"/>
                </a:solidFill>
              </a:rPr>
              <a:t>ompra</a:t>
            </a:r>
            <a:r>
              <a:rPr lang="es-ES_tradnl" dirty="0" smtClean="0">
                <a:solidFill>
                  <a:srgbClr val="000000"/>
                </a:solidFill>
              </a:rPr>
              <a:t> y venta</a:t>
            </a:r>
            <a:r>
              <a:rPr lang="es" dirty="0" smtClean="0">
                <a:solidFill>
                  <a:srgbClr val="000000"/>
                </a:solidFill>
              </a:rPr>
              <a:t> </a:t>
            </a:r>
            <a:r>
              <a:rPr lang="es" dirty="0">
                <a:solidFill>
                  <a:srgbClr val="000000"/>
                </a:solidFill>
              </a:rPr>
              <a:t>de productos artesanales </a:t>
            </a:r>
            <a:r>
              <a:rPr lang="es-ES_tradnl" dirty="0" smtClean="0">
                <a:solidFill>
                  <a:srgbClr val="000000"/>
                </a:solidFill>
              </a:rPr>
              <a:t>extremeños</a:t>
            </a:r>
            <a:r>
              <a:rPr lang="es-ES_tradnl" dirty="0">
                <a:solidFill>
                  <a:srgbClr val="000000"/>
                </a:solidFill>
              </a:rPr>
              <a:t> </a:t>
            </a:r>
            <a:r>
              <a:rPr lang="es-ES_tradnl" dirty="0" smtClean="0">
                <a:solidFill>
                  <a:srgbClr val="000000"/>
                </a:solidFill>
              </a:rPr>
              <a:t>de la comarca La Serena, especialmente de Cabeza del Buey</a:t>
            </a:r>
            <a:r>
              <a:rPr lang="es" dirty="0" smtClean="0">
                <a:solidFill>
                  <a:srgbClr val="000000"/>
                </a:solidFill>
              </a:rPr>
              <a:t>.</a:t>
            </a:r>
            <a:endParaRPr lang="es" dirty="0">
              <a:solidFill>
                <a:srgbClr val="000000"/>
              </a:solidFill>
            </a:endParaRPr>
          </a:p>
          <a:p>
            <a:pPr lvl="0" algn="just" rtl="0">
              <a:lnSpc>
                <a:spcPct val="115000"/>
              </a:lnSpc>
              <a:buNone/>
            </a:pPr>
            <a:r>
              <a:rPr lang="es" dirty="0">
                <a:solidFill>
                  <a:srgbClr val="000000"/>
                </a:solidFill>
              </a:rPr>
              <a:t>Nuestro objetivo es tener una </a:t>
            </a:r>
            <a:r>
              <a:rPr lang="es" dirty="0" smtClean="0">
                <a:solidFill>
                  <a:srgbClr val="000000"/>
                </a:solidFill>
              </a:rPr>
              <a:t>in</a:t>
            </a:r>
            <a:r>
              <a:rPr lang="es-ES_tradnl" dirty="0" smtClean="0">
                <a:solidFill>
                  <a:srgbClr val="000000"/>
                </a:solidFill>
              </a:rPr>
              <a:t>i</a:t>
            </a:r>
            <a:r>
              <a:rPr lang="es" dirty="0" smtClean="0">
                <a:solidFill>
                  <a:srgbClr val="000000"/>
                </a:solidFill>
              </a:rPr>
              <a:t>ciacion </a:t>
            </a:r>
            <a:r>
              <a:rPr lang="es" dirty="0">
                <a:solidFill>
                  <a:srgbClr val="000000"/>
                </a:solidFill>
              </a:rPr>
              <a:t>sobre el funcionamiento </a:t>
            </a:r>
            <a:r>
              <a:rPr lang="es" dirty="0" smtClean="0">
                <a:solidFill>
                  <a:srgbClr val="000000"/>
                </a:solidFill>
              </a:rPr>
              <a:t>de</a:t>
            </a:r>
            <a:r>
              <a:rPr lang="es-ES_tradnl" dirty="0" smtClean="0">
                <a:solidFill>
                  <a:srgbClr val="000000"/>
                </a:solidFill>
              </a:rPr>
              <a:t> las</a:t>
            </a:r>
            <a:r>
              <a:rPr lang="es" dirty="0" smtClean="0">
                <a:solidFill>
                  <a:srgbClr val="000000"/>
                </a:solidFill>
              </a:rPr>
              <a:t> </a:t>
            </a:r>
            <a:r>
              <a:rPr lang="es" dirty="0">
                <a:solidFill>
                  <a:srgbClr val="000000"/>
                </a:solidFill>
              </a:rPr>
              <a:t>empresas y aprender a trabajar en </a:t>
            </a:r>
            <a:r>
              <a:rPr lang="es" dirty="0" smtClean="0">
                <a:solidFill>
                  <a:srgbClr val="000000"/>
                </a:solidFill>
              </a:rPr>
              <a:t>equipo</a:t>
            </a:r>
            <a:r>
              <a:rPr lang="es-ES_tradnl" dirty="0">
                <a:solidFill>
                  <a:srgbClr val="000000"/>
                </a:solidFill>
              </a:rPr>
              <a:t>.</a:t>
            </a:r>
            <a:endParaRPr lang="es" dirty="0">
              <a:solidFill>
                <a:srgbClr val="000000"/>
              </a:solidFill>
            </a:endParaRPr>
          </a:p>
          <a:p>
            <a:pPr lvl="0" algn="just" rtl="0">
              <a:lnSpc>
                <a:spcPct val="115000"/>
              </a:lnSpc>
              <a:buNone/>
            </a:pPr>
            <a:r>
              <a:rPr lang="es" dirty="0">
                <a:solidFill>
                  <a:srgbClr val="000000"/>
                </a:solidFill>
              </a:rPr>
              <a:t>Un saludo.    </a:t>
            </a:r>
            <a:r>
              <a:rPr lang="es" dirty="0" smtClean="0">
                <a:solidFill>
                  <a:srgbClr val="000000"/>
                </a:solidFill>
              </a:rPr>
              <a:t>                                                                                            </a:t>
            </a:r>
            <a:endParaRPr lang="es" dirty="0">
              <a:solidFill>
                <a:srgbClr val="000000"/>
              </a:solidFill>
            </a:endParaRPr>
          </a:p>
        </p:txBody>
      </p:sp>
      <p:sp>
        <p:nvSpPr>
          <p:cNvPr id="120" name="Shape 120"/>
          <p:cNvSpPr txBox="1"/>
          <p:nvPr/>
        </p:nvSpPr>
        <p:spPr>
          <a:xfrm>
            <a:off x="-3570275" y="2807425"/>
            <a:ext cx="36576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  <p:sp>
        <p:nvSpPr>
          <p:cNvPr id="6" name="Shape 121"/>
          <p:cNvSpPr/>
          <p:nvPr/>
        </p:nvSpPr>
        <p:spPr>
          <a:xfrm>
            <a:off x="4828722" y="2618545"/>
            <a:ext cx="3151211" cy="3214381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</p:sp>
      <p:sp>
        <p:nvSpPr>
          <p:cNvPr id="7" name="Shape 106"/>
          <p:cNvSpPr/>
          <p:nvPr/>
        </p:nvSpPr>
        <p:spPr>
          <a:xfrm>
            <a:off x="5700351" y="311470"/>
            <a:ext cx="1170129" cy="959009"/>
          </a:xfrm>
          <a:prstGeom prst="rect">
            <a:avLst/>
          </a:pr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solidFill>
              <a:schemeClr val="bg2"/>
            </a:solidFill>
          </a:ln>
        </p:spPr>
      </p:sp>
      <p:sp>
        <p:nvSpPr>
          <p:cNvPr id="2" name="CuadroTexto 1"/>
          <p:cNvSpPr txBox="1"/>
          <p:nvPr/>
        </p:nvSpPr>
        <p:spPr>
          <a:xfrm>
            <a:off x="8575685" y="6601241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1</a:t>
            </a:r>
            <a:endParaRPr lang="es-ES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ubTitle" idx="1"/>
          </p:nvPr>
        </p:nvSpPr>
        <p:spPr>
          <a:xfrm>
            <a:off x="137714" y="1491709"/>
            <a:ext cx="4262293" cy="5724613"/>
          </a:xfrm>
          <a:prstGeom prst="rect">
            <a:avLst/>
          </a:prstGeom>
        </p:spPr>
        <p:txBody>
          <a:bodyPr wrap="square" lIns="91425" tIns="91425" rIns="91425" bIns="91425" anchor="ctr" anchorCtr="0">
            <a:spAutoFit/>
          </a:bodyPr>
          <a:lstStyle/>
          <a:p>
            <a:pPr lvl="0" rtl="0">
              <a:buNone/>
            </a:pPr>
            <a:r>
              <a:rPr lang="es" sz="2400" dirty="0" smtClean="0">
                <a:solidFill>
                  <a:srgbClr val="000000"/>
                </a:solidFill>
              </a:rPr>
              <a:t>Todos </a:t>
            </a:r>
            <a:r>
              <a:rPr lang="es" sz="2400" dirty="0">
                <a:solidFill>
                  <a:srgbClr val="000000"/>
                </a:solidFill>
              </a:rPr>
              <a:t>los productos </a:t>
            </a:r>
            <a:r>
              <a:rPr lang="es" sz="2400" dirty="0" smtClean="0">
                <a:solidFill>
                  <a:srgbClr val="000000"/>
                </a:solidFill>
              </a:rPr>
              <a:t>aqu</a:t>
            </a:r>
            <a:r>
              <a:rPr lang="es-ES_tradnl" sz="2400" dirty="0" smtClean="0">
                <a:solidFill>
                  <a:srgbClr val="000000"/>
                </a:solidFill>
              </a:rPr>
              <a:t>í</a:t>
            </a:r>
            <a:r>
              <a:rPr lang="es" sz="2400" dirty="0" smtClean="0">
                <a:solidFill>
                  <a:srgbClr val="000000"/>
                </a:solidFill>
              </a:rPr>
              <a:t> </a:t>
            </a:r>
            <a:r>
              <a:rPr lang="es" sz="2400" dirty="0">
                <a:solidFill>
                  <a:srgbClr val="000000"/>
                </a:solidFill>
              </a:rPr>
              <a:t>citados son procedentes de Cabeza del </a:t>
            </a:r>
            <a:r>
              <a:rPr lang="es" sz="2400" dirty="0" smtClean="0">
                <a:solidFill>
                  <a:srgbClr val="000000"/>
                </a:solidFill>
              </a:rPr>
              <a:t>Buey</a:t>
            </a:r>
            <a:r>
              <a:rPr lang="es-ES_tradnl" sz="2400" dirty="0" smtClean="0">
                <a:solidFill>
                  <a:srgbClr val="000000"/>
                </a:solidFill>
              </a:rPr>
              <a:t>, Badajoz.</a:t>
            </a:r>
            <a:endParaRPr lang="es" sz="2400" dirty="0">
              <a:solidFill>
                <a:srgbClr val="000000"/>
              </a:solidFill>
            </a:endParaRPr>
          </a:p>
          <a:p>
            <a:pPr lvl="0" rtl="0">
              <a:buNone/>
            </a:pPr>
            <a:endParaRPr lang="es-ES_tradnl" sz="2400" dirty="0" smtClean="0">
              <a:solidFill>
                <a:srgbClr val="000000"/>
              </a:solidFill>
            </a:endParaRPr>
          </a:p>
          <a:p>
            <a:pPr lvl="0" rtl="0">
              <a:buNone/>
            </a:pPr>
            <a:r>
              <a:rPr lang="es" sz="2400" dirty="0" smtClean="0">
                <a:solidFill>
                  <a:srgbClr val="000000"/>
                </a:solidFill>
              </a:rPr>
              <a:t>El </a:t>
            </a:r>
            <a:r>
              <a:rPr lang="es" sz="2400" dirty="0">
                <a:solidFill>
                  <a:srgbClr val="000000"/>
                </a:solidFill>
              </a:rPr>
              <a:t>precio mencionado </a:t>
            </a:r>
            <a:r>
              <a:rPr lang="es-ES_tradnl" sz="2400" dirty="0" smtClean="0">
                <a:solidFill>
                  <a:srgbClr val="000000"/>
                </a:solidFill>
              </a:rPr>
              <a:t>no incluye</a:t>
            </a:r>
            <a:r>
              <a:rPr lang="es" sz="2400" dirty="0" smtClean="0">
                <a:solidFill>
                  <a:srgbClr val="000000"/>
                </a:solidFill>
              </a:rPr>
              <a:t> </a:t>
            </a:r>
            <a:r>
              <a:rPr lang="es" sz="2400" dirty="0">
                <a:solidFill>
                  <a:srgbClr val="000000"/>
                </a:solidFill>
              </a:rPr>
              <a:t>gastos de </a:t>
            </a:r>
            <a:r>
              <a:rPr lang="es" sz="2400" dirty="0" smtClean="0">
                <a:solidFill>
                  <a:srgbClr val="000000"/>
                </a:solidFill>
              </a:rPr>
              <a:t>enví</a:t>
            </a:r>
            <a:r>
              <a:rPr lang="es-ES_tradnl" sz="2400" dirty="0" smtClean="0">
                <a:solidFill>
                  <a:srgbClr val="000000"/>
                </a:solidFill>
              </a:rPr>
              <a:t>o.</a:t>
            </a:r>
          </a:p>
          <a:p>
            <a:pPr lvl="0" rtl="0">
              <a:buNone/>
            </a:pPr>
            <a:endParaRPr lang="es-ES_tradnl" sz="2400" dirty="0" smtClean="0">
              <a:solidFill>
                <a:srgbClr val="000000"/>
              </a:solidFill>
            </a:endParaRPr>
          </a:p>
          <a:p>
            <a:pPr lvl="0" rtl="0">
              <a:buNone/>
            </a:pPr>
            <a:r>
              <a:rPr lang="es-ES_tradnl" sz="2400" dirty="0" smtClean="0">
                <a:solidFill>
                  <a:srgbClr val="000000"/>
                </a:solidFill>
              </a:rPr>
              <a:t>Puedes consultar las posibilidades de envío y los gastos en:</a:t>
            </a:r>
          </a:p>
          <a:p>
            <a:pPr lvl="0" rtl="0">
              <a:buNone/>
            </a:pPr>
            <a:r>
              <a:rPr lang="es-ES_tradnl" sz="2000" dirty="0" smtClean="0">
                <a:solidFill>
                  <a:srgbClr val="000000"/>
                </a:solidFill>
                <a:hlinkClick r:id="rId3"/>
              </a:rPr>
              <a:t>cabecex@gmail.com</a:t>
            </a:r>
            <a:endParaRPr lang="es-ES_tradnl" sz="2000" dirty="0" smtClean="0">
              <a:solidFill>
                <a:srgbClr val="000000"/>
              </a:solidFill>
            </a:endParaRPr>
          </a:p>
          <a:p>
            <a:pPr lvl="0"/>
            <a:r>
              <a:rPr lang="en-US" sz="2000" dirty="0">
                <a:solidFill>
                  <a:srgbClr val="000000"/>
                </a:solidFill>
              </a:rPr>
              <a:t>http://</a:t>
            </a:r>
            <a:r>
              <a:rPr lang="en-US" sz="2000" dirty="0" err="1">
                <a:solidFill>
                  <a:srgbClr val="000000"/>
                </a:solidFill>
              </a:rPr>
              <a:t>cabecex.weebly.com</a:t>
            </a:r>
            <a:r>
              <a:rPr lang="en-US" sz="2000" dirty="0">
                <a:solidFill>
                  <a:srgbClr val="000000"/>
                </a:solidFill>
              </a:rPr>
              <a:t>/</a:t>
            </a:r>
            <a:r>
              <a:rPr lang="es" sz="2000" dirty="0" smtClean="0">
                <a:solidFill>
                  <a:srgbClr val="000000"/>
                </a:solidFill>
              </a:rPr>
              <a:t>                                                     </a:t>
            </a:r>
            <a:endParaRPr lang="es" sz="2000" dirty="0">
              <a:solidFill>
                <a:srgbClr val="000000"/>
              </a:solidFill>
            </a:endParaRPr>
          </a:p>
          <a:p>
            <a:endParaRPr lang="es" sz="2400" dirty="0">
              <a:solidFill>
                <a:srgbClr val="000000"/>
              </a:solidFill>
            </a:endParaRPr>
          </a:p>
        </p:txBody>
      </p:sp>
      <p:sp>
        <p:nvSpPr>
          <p:cNvPr id="128" name="Shape 128"/>
          <p:cNvSpPr/>
          <p:nvPr/>
        </p:nvSpPr>
        <p:spPr>
          <a:xfrm>
            <a:off x="4691587" y="2630569"/>
            <a:ext cx="3439480" cy="320506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solidFill>
              <a:srgbClr val="71685A"/>
            </a:solidFill>
          </a:ln>
        </p:spPr>
      </p:sp>
      <p:sp>
        <p:nvSpPr>
          <p:cNvPr id="6" name="Shape 118"/>
          <p:cNvSpPr txBox="1">
            <a:spLocks/>
          </p:cNvSpPr>
          <p:nvPr/>
        </p:nvSpPr>
        <p:spPr>
          <a:xfrm>
            <a:off x="46185" y="645842"/>
            <a:ext cx="4374917" cy="738633"/>
          </a:xfrm>
          <a:prstGeom prst="rect">
            <a:avLst/>
          </a:prstGeom>
        </p:spPr>
        <p:txBody>
          <a:bodyPr vert="horz" wrap="square" lIns="91425" tIns="91425" rIns="91425" bIns="91425" rtlCol="0" anchor="b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_tradnl" dirty="0" smtClean="0">
                <a:solidFill>
                  <a:srgbClr val="4A86E8"/>
                </a:solidFill>
              </a:rPr>
              <a:t>Información</a:t>
            </a:r>
            <a:endParaRPr lang="es" dirty="0">
              <a:solidFill>
                <a:srgbClr val="4A86E8"/>
              </a:solidFill>
            </a:endParaRPr>
          </a:p>
        </p:txBody>
      </p:sp>
      <p:sp>
        <p:nvSpPr>
          <p:cNvPr id="7" name="Shape 106"/>
          <p:cNvSpPr/>
          <p:nvPr/>
        </p:nvSpPr>
        <p:spPr>
          <a:xfrm>
            <a:off x="5700351" y="311470"/>
            <a:ext cx="1170129" cy="959009"/>
          </a:xfrm>
          <a:prstGeom prst="rect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solidFill>
              <a:schemeClr val="bg2"/>
            </a:solidFill>
          </a:ln>
        </p:spPr>
      </p:sp>
      <p:sp>
        <p:nvSpPr>
          <p:cNvPr id="9" name="CuadroTexto 8"/>
          <p:cNvSpPr txBox="1"/>
          <p:nvPr/>
        </p:nvSpPr>
        <p:spPr>
          <a:xfrm>
            <a:off x="8575685" y="6601241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2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ctrTitle"/>
          </p:nvPr>
        </p:nvSpPr>
        <p:spPr>
          <a:xfrm>
            <a:off x="151756" y="782315"/>
            <a:ext cx="4278472" cy="1846629"/>
          </a:xfrm>
          <a:prstGeom prst="rect">
            <a:avLst/>
          </a:prstGeom>
        </p:spPr>
        <p:txBody>
          <a:bodyPr wrap="square"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es" dirty="0">
                <a:solidFill>
                  <a:srgbClr val="4A86E8"/>
                </a:solidFill>
              </a:rPr>
              <a:t>Aceite de oliva virgen </a:t>
            </a:r>
            <a:r>
              <a:rPr lang="es" dirty="0" smtClean="0">
                <a:solidFill>
                  <a:srgbClr val="4A86E8"/>
                </a:solidFill>
              </a:rPr>
              <a:t>extr</a:t>
            </a:r>
            <a:r>
              <a:rPr lang="es-ES_tradnl" dirty="0" smtClean="0">
                <a:solidFill>
                  <a:srgbClr val="4A86E8"/>
                </a:solidFill>
              </a:rPr>
              <a:t>a “</a:t>
            </a:r>
            <a:r>
              <a:rPr lang="es" dirty="0" smtClean="0">
                <a:solidFill>
                  <a:srgbClr val="4A86E8"/>
                </a:solidFill>
              </a:rPr>
              <a:t>Almagral</a:t>
            </a:r>
            <a:r>
              <a:rPr lang="es-ES_tradnl" dirty="0" smtClean="0">
                <a:solidFill>
                  <a:srgbClr val="4A86E8"/>
                </a:solidFill>
              </a:rPr>
              <a:t>”</a:t>
            </a:r>
            <a:endParaRPr lang="es" dirty="0">
              <a:solidFill>
                <a:srgbClr val="4A86E8"/>
              </a:solidFill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subTitle" idx="1"/>
          </p:nvPr>
        </p:nvSpPr>
        <p:spPr>
          <a:xfrm>
            <a:off x="151737" y="2870082"/>
            <a:ext cx="4278491" cy="3582489"/>
          </a:xfrm>
          <a:prstGeom prst="rect">
            <a:avLst/>
          </a:prstGeom>
        </p:spPr>
        <p:txBody>
          <a:bodyPr wrap="square" lIns="91425" tIns="91425" rIns="91425" bIns="91425" anchor="ctr" anchorCtr="0">
            <a:spAutoFit/>
          </a:bodyPr>
          <a:lstStyle/>
          <a:p>
            <a:pPr lvl="0" algn="just" rtl="0">
              <a:buNone/>
            </a:pPr>
            <a:r>
              <a:rPr lang="es" sz="2400" dirty="0" smtClean="0">
                <a:solidFill>
                  <a:srgbClr val="000000"/>
                </a:solidFill>
              </a:rPr>
              <a:t>Magn</a:t>
            </a:r>
            <a:r>
              <a:rPr lang="es-ES_tradnl" sz="2400" dirty="0" smtClean="0">
                <a:solidFill>
                  <a:srgbClr val="000000"/>
                </a:solidFill>
              </a:rPr>
              <a:t>í</a:t>
            </a:r>
            <a:r>
              <a:rPr lang="es" sz="2400" dirty="0" smtClean="0">
                <a:solidFill>
                  <a:srgbClr val="000000"/>
                </a:solidFill>
              </a:rPr>
              <a:t>fico </a:t>
            </a:r>
            <a:r>
              <a:rPr lang="es" sz="2400" dirty="0">
                <a:solidFill>
                  <a:srgbClr val="000000"/>
                </a:solidFill>
              </a:rPr>
              <a:t>aceite elaborado con aceitunas de la dehesa extremeña de Cabeza del Buey .</a:t>
            </a:r>
          </a:p>
          <a:p>
            <a:pPr lvl="0" algn="just" rtl="0">
              <a:buNone/>
            </a:pPr>
            <a:r>
              <a:rPr lang="es" sz="2400" dirty="0" smtClean="0">
                <a:solidFill>
                  <a:srgbClr val="000000"/>
                </a:solidFill>
              </a:rPr>
              <a:t>Todos </a:t>
            </a:r>
            <a:r>
              <a:rPr lang="es" sz="2400" dirty="0">
                <a:solidFill>
                  <a:srgbClr val="000000"/>
                </a:solidFill>
              </a:rPr>
              <a:t>los procesos llevados acabos son realizados artesanalmente desde la </a:t>
            </a:r>
            <a:r>
              <a:rPr lang="es" sz="2400" dirty="0" smtClean="0">
                <a:solidFill>
                  <a:srgbClr val="000000"/>
                </a:solidFill>
              </a:rPr>
              <a:t>recog</a:t>
            </a:r>
            <a:r>
              <a:rPr lang="es-ES_tradnl" sz="2400" dirty="0" smtClean="0">
                <a:solidFill>
                  <a:srgbClr val="000000"/>
                </a:solidFill>
              </a:rPr>
              <a:t>i</a:t>
            </a:r>
            <a:r>
              <a:rPr lang="es" sz="2400" dirty="0" smtClean="0">
                <a:solidFill>
                  <a:srgbClr val="000000"/>
                </a:solidFill>
              </a:rPr>
              <a:t>da </a:t>
            </a:r>
            <a:r>
              <a:rPr lang="es" sz="2400" dirty="0">
                <a:solidFill>
                  <a:srgbClr val="000000"/>
                </a:solidFill>
              </a:rPr>
              <a:t>de las olivas </a:t>
            </a:r>
            <a:r>
              <a:rPr lang="es-ES_tradnl" sz="2400" dirty="0" smtClean="0">
                <a:solidFill>
                  <a:srgbClr val="000000"/>
                </a:solidFill>
              </a:rPr>
              <a:t>h</a:t>
            </a:r>
            <a:r>
              <a:rPr lang="es" sz="2400" dirty="0" smtClean="0">
                <a:solidFill>
                  <a:srgbClr val="000000"/>
                </a:solidFill>
              </a:rPr>
              <a:t>asta </a:t>
            </a:r>
            <a:r>
              <a:rPr lang="es" sz="2400" dirty="0">
                <a:solidFill>
                  <a:srgbClr val="000000"/>
                </a:solidFill>
              </a:rPr>
              <a:t>su embotellado</a:t>
            </a:r>
            <a:r>
              <a:rPr lang="es" sz="2400" dirty="0" smtClean="0">
                <a:solidFill>
                  <a:srgbClr val="000000"/>
                </a:solidFill>
              </a:rPr>
              <a:t>.                                                      </a:t>
            </a:r>
            <a:endParaRPr lang="es" sz="2400" dirty="0">
              <a:solidFill>
                <a:srgbClr val="000000"/>
              </a:solidFill>
            </a:endParaRPr>
          </a:p>
        </p:txBody>
      </p:sp>
      <p:sp>
        <p:nvSpPr>
          <p:cNvPr id="139" name="Shape 139"/>
          <p:cNvSpPr txBox="1"/>
          <p:nvPr/>
        </p:nvSpPr>
        <p:spPr>
          <a:xfrm>
            <a:off x="152400" y="152400"/>
            <a:ext cx="3000000" cy="30000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s"/>
              <a:t> </a:t>
            </a:r>
          </a:p>
        </p:txBody>
      </p:sp>
      <p:sp>
        <p:nvSpPr>
          <p:cNvPr id="9" name="Shape 106"/>
          <p:cNvSpPr/>
          <p:nvPr/>
        </p:nvSpPr>
        <p:spPr>
          <a:xfrm>
            <a:off x="5700351" y="311470"/>
            <a:ext cx="1170129" cy="959009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solidFill>
              <a:schemeClr val="bg2"/>
            </a:solidFill>
          </a:ln>
        </p:spPr>
      </p:sp>
      <p:sp>
        <p:nvSpPr>
          <p:cNvPr id="3" name="CuadroTexto 2"/>
          <p:cNvSpPr txBox="1"/>
          <p:nvPr/>
        </p:nvSpPr>
        <p:spPr>
          <a:xfrm>
            <a:off x="4868736" y="2721279"/>
            <a:ext cx="31474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Botella de 5l	</a:t>
            </a:r>
            <a:r>
              <a:rPr lang="es-ES" b="1" dirty="0" smtClean="0"/>
              <a:t>14 </a:t>
            </a:r>
            <a:r>
              <a:rPr lang="es-ES" b="1" dirty="0" smtClean="0"/>
              <a:t>euros</a:t>
            </a:r>
            <a:endParaRPr lang="es-ES" b="1" dirty="0"/>
          </a:p>
        </p:txBody>
      </p:sp>
      <p:sp>
        <p:nvSpPr>
          <p:cNvPr id="12" name="CuadroTexto 11"/>
          <p:cNvSpPr txBox="1"/>
          <p:nvPr/>
        </p:nvSpPr>
        <p:spPr>
          <a:xfrm>
            <a:off x="4868736" y="3406216"/>
            <a:ext cx="30320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Botella de 3l	</a:t>
            </a:r>
            <a:r>
              <a:rPr lang="es-ES" b="1" dirty="0" smtClean="0"/>
              <a:t>8,5 euros</a:t>
            </a:r>
            <a:endParaRPr lang="es-ES" b="1" dirty="0"/>
          </a:p>
        </p:txBody>
      </p:sp>
      <p:sp>
        <p:nvSpPr>
          <p:cNvPr id="13" name="CuadroTexto 12"/>
          <p:cNvSpPr txBox="1"/>
          <p:nvPr/>
        </p:nvSpPr>
        <p:spPr>
          <a:xfrm>
            <a:off x="4868736" y="5212537"/>
            <a:ext cx="30320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Botella 250ml	</a:t>
            </a:r>
            <a:r>
              <a:rPr lang="es-ES" b="1" dirty="0" smtClean="0"/>
              <a:t>1,5 euros</a:t>
            </a:r>
            <a:endParaRPr lang="es-ES" b="1" dirty="0"/>
          </a:p>
        </p:txBody>
      </p:sp>
      <p:sp>
        <p:nvSpPr>
          <p:cNvPr id="14" name="CuadroTexto 13"/>
          <p:cNvSpPr txBox="1"/>
          <p:nvPr/>
        </p:nvSpPr>
        <p:spPr>
          <a:xfrm>
            <a:off x="4868736" y="4058098"/>
            <a:ext cx="30320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Botella de 1l	</a:t>
            </a:r>
            <a:r>
              <a:rPr lang="es-ES" b="1" dirty="0" smtClean="0"/>
              <a:t>3 euros</a:t>
            </a:r>
            <a:endParaRPr lang="es-ES" b="1" dirty="0"/>
          </a:p>
        </p:txBody>
      </p:sp>
      <p:sp>
        <p:nvSpPr>
          <p:cNvPr id="15" name="CuadroTexto 14"/>
          <p:cNvSpPr txBox="1"/>
          <p:nvPr/>
        </p:nvSpPr>
        <p:spPr>
          <a:xfrm>
            <a:off x="4868736" y="4632265"/>
            <a:ext cx="30320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Botella de 500ml	</a:t>
            </a:r>
            <a:r>
              <a:rPr lang="es-ES" b="1" dirty="0" smtClean="0"/>
              <a:t>2,25 euros</a:t>
            </a:r>
            <a:endParaRPr lang="es-ES" b="1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457200" y="528846"/>
            <a:ext cx="8229600" cy="80018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s-ES_tradnl" dirty="0" smtClean="0">
                <a:solidFill>
                  <a:srgbClr val="4A86E8"/>
                </a:solidFill>
              </a:rPr>
              <a:t>Aceites de oliva “Almagral”</a:t>
            </a:r>
            <a:endParaRPr lang="es" dirty="0">
              <a:solidFill>
                <a:srgbClr val="4A86E8"/>
              </a:solidFill>
            </a:endParaRPr>
          </a:p>
        </p:txBody>
      </p:sp>
      <p:pic>
        <p:nvPicPr>
          <p:cNvPr id="4" name="Imagen 3" descr="DSC_004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200" y="2270453"/>
            <a:ext cx="2700000" cy="18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Imagen 4" descr="DSC_0050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113139" y="2270452"/>
            <a:ext cx="2700000" cy="18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Imagen 6" descr="DSC_0053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4356356" y="2270451"/>
            <a:ext cx="2700000" cy="18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Imagen 7" descr="DSC_0055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436800" y="2270453"/>
            <a:ext cx="2700000" cy="18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Rectángulo 10"/>
          <p:cNvSpPr/>
          <p:nvPr/>
        </p:nvSpPr>
        <p:spPr>
          <a:xfrm>
            <a:off x="551415" y="5091213"/>
            <a:ext cx="170578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_tradnl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8,5 euros</a:t>
            </a:r>
            <a:endParaRPr lang="es-ES_tradnl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2657353" y="5068824"/>
            <a:ext cx="170578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_tradnl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</a:p>
          <a:p>
            <a:pPr algn="ctr"/>
            <a:r>
              <a:rPr lang="es-ES_tradnl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euros</a:t>
            </a:r>
            <a:endParaRPr lang="es-ES_tradnl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4900570" y="5091213"/>
            <a:ext cx="170578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_tradnl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2,25 euros</a:t>
            </a:r>
            <a:endParaRPr lang="es-ES_tradnl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6981014" y="5091213"/>
            <a:ext cx="170578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_tradnl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14 euros</a:t>
            </a:r>
            <a:endParaRPr lang="es-ES_tradnl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ctrTitle"/>
          </p:nvPr>
        </p:nvSpPr>
        <p:spPr>
          <a:xfrm>
            <a:off x="151756" y="624163"/>
            <a:ext cx="4278472" cy="1292631"/>
          </a:xfrm>
          <a:prstGeom prst="rect">
            <a:avLst/>
          </a:prstGeom>
        </p:spPr>
        <p:txBody>
          <a:bodyPr wrap="square" lIns="91425" tIns="91425" rIns="91425" bIns="91425" anchor="b" anchorCtr="0">
            <a:spAutoFit/>
          </a:bodyPr>
          <a:lstStyle/>
          <a:p>
            <a:pPr algn="ctr"/>
            <a:r>
              <a:rPr lang="es" dirty="0">
                <a:solidFill>
                  <a:srgbClr val="4A86E8"/>
                </a:solidFill>
              </a:rPr>
              <a:t>Queso de </a:t>
            </a:r>
            <a:r>
              <a:rPr lang="es-ES_tradnl" dirty="0" smtClean="0">
                <a:solidFill>
                  <a:srgbClr val="4A86E8"/>
                </a:solidFill>
              </a:rPr>
              <a:t>L</a:t>
            </a:r>
            <a:r>
              <a:rPr lang="es" dirty="0" smtClean="0">
                <a:solidFill>
                  <a:srgbClr val="4A86E8"/>
                </a:solidFill>
              </a:rPr>
              <a:t>a </a:t>
            </a:r>
            <a:r>
              <a:rPr lang="es-ES_tradnl" dirty="0" smtClean="0">
                <a:solidFill>
                  <a:srgbClr val="4A86E8"/>
                </a:solidFill>
              </a:rPr>
              <a:t>S</a:t>
            </a:r>
            <a:r>
              <a:rPr lang="es" dirty="0" smtClean="0">
                <a:solidFill>
                  <a:srgbClr val="4A86E8"/>
                </a:solidFill>
              </a:rPr>
              <a:t>erena </a:t>
            </a:r>
            <a:r>
              <a:rPr lang="es" dirty="0">
                <a:solidFill>
                  <a:srgbClr val="4A86E8"/>
                </a:solidFill>
              </a:rPr>
              <a:t>"El Posio"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subTitle" idx="1"/>
          </p:nvPr>
        </p:nvSpPr>
        <p:spPr>
          <a:xfrm>
            <a:off x="152400" y="2582836"/>
            <a:ext cx="4278491" cy="3582489"/>
          </a:xfrm>
          <a:prstGeom prst="rect">
            <a:avLst/>
          </a:prstGeom>
        </p:spPr>
        <p:txBody>
          <a:bodyPr wrap="square" lIns="91425" tIns="91425" rIns="91425" bIns="91425" anchor="ctr" anchorCtr="0">
            <a:spAutoFit/>
          </a:bodyPr>
          <a:lstStyle/>
          <a:p>
            <a:pPr lvl="0" algn="just"/>
            <a:r>
              <a:rPr lang="es" sz="2400" dirty="0" smtClean="0"/>
              <a:t>Maravilloso</a:t>
            </a:r>
            <a:r>
              <a:rPr lang="es-ES_tradnl" sz="2400" dirty="0" smtClean="0"/>
              <a:t>s</a:t>
            </a:r>
            <a:r>
              <a:rPr lang="es" sz="2400" dirty="0" smtClean="0"/>
              <a:t> queso</a:t>
            </a:r>
            <a:r>
              <a:rPr lang="es-ES_tradnl" sz="2400" dirty="0" smtClean="0"/>
              <a:t>s</a:t>
            </a:r>
            <a:r>
              <a:rPr lang="es" sz="2400" dirty="0" smtClean="0"/>
              <a:t> rea</a:t>
            </a:r>
            <a:r>
              <a:rPr lang="es-ES_tradnl" sz="2400" dirty="0" err="1" smtClean="0"/>
              <a:t>lizados</a:t>
            </a:r>
            <a:r>
              <a:rPr lang="es-ES_tradnl" sz="2400" dirty="0" smtClean="0"/>
              <a:t> con leche de oveja merina, hierbas y cuajo. </a:t>
            </a:r>
          </a:p>
          <a:p>
            <a:pPr lvl="0" algn="just"/>
            <a:r>
              <a:rPr lang="es-ES_tradnl" sz="2400" dirty="0" smtClean="0"/>
              <a:t>Están elaborados </a:t>
            </a:r>
            <a:r>
              <a:rPr lang="es-ES_tradnl" sz="2400" dirty="0"/>
              <a:t>al método artesanal en Cabeza del Buey, pueblo con tradición quesera en la zona de "La Serena".</a:t>
            </a:r>
            <a:endParaRPr lang="es" sz="2400" dirty="0"/>
          </a:p>
        </p:txBody>
      </p:sp>
      <p:sp>
        <p:nvSpPr>
          <p:cNvPr id="139" name="Shape 139"/>
          <p:cNvSpPr txBox="1"/>
          <p:nvPr/>
        </p:nvSpPr>
        <p:spPr>
          <a:xfrm>
            <a:off x="152400" y="152400"/>
            <a:ext cx="3000000" cy="30000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s"/>
              <a:t> </a:t>
            </a:r>
          </a:p>
        </p:txBody>
      </p:sp>
      <p:sp>
        <p:nvSpPr>
          <p:cNvPr id="9" name="Shape 106"/>
          <p:cNvSpPr/>
          <p:nvPr/>
        </p:nvSpPr>
        <p:spPr>
          <a:xfrm>
            <a:off x="5700351" y="311470"/>
            <a:ext cx="1170129" cy="959009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solidFill>
              <a:schemeClr val="bg2"/>
            </a:solidFill>
          </a:ln>
        </p:spPr>
      </p:sp>
      <p:sp>
        <p:nvSpPr>
          <p:cNvPr id="2" name="CuadroTexto 1"/>
          <p:cNvSpPr txBox="1"/>
          <p:nvPr/>
        </p:nvSpPr>
        <p:spPr>
          <a:xfrm>
            <a:off x="4626811" y="2582836"/>
            <a:ext cx="352302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Botes de crema de </a:t>
            </a:r>
            <a:r>
              <a:rPr lang="pt-BR" dirty="0" err="1" smtClean="0"/>
              <a:t>queso</a:t>
            </a:r>
            <a:r>
              <a:rPr lang="pt-BR" dirty="0" smtClean="0"/>
              <a:t>	</a:t>
            </a:r>
            <a:r>
              <a:rPr lang="pt-BR" b="1" dirty="0" smtClean="0"/>
              <a:t>3 eur.</a:t>
            </a:r>
            <a:br>
              <a:rPr lang="pt-BR" b="1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/>
              <a:t>M</a:t>
            </a:r>
            <a:r>
              <a:rPr lang="pt-BR" dirty="0" err="1" smtClean="0"/>
              <a:t>itades</a:t>
            </a:r>
            <a:r>
              <a:rPr lang="pt-BR" dirty="0" smtClean="0"/>
              <a:t> de torta           		</a:t>
            </a:r>
            <a:r>
              <a:rPr lang="pt-BR" b="1" dirty="0" smtClean="0"/>
              <a:t>5,5 eu.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Bolsas de tacos </a:t>
            </a:r>
            <a:r>
              <a:rPr lang="pt-BR" dirty="0" err="1" smtClean="0"/>
              <a:t>en</a:t>
            </a:r>
            <a:r>
              <a:rPr lang="pt-BR" dirty="0" smtClean="0"/>
              <a:t> aceite        	</a:t>
            </a:r>
            <a:r>
              <a:rPr lang="pt-BR" b="1" dirty="0" smtClean="0"/>
              <a:t>4,5  eu.</a:t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dirty="0" smtClean="0"/>
              <a:t>Semicurados                 	</a:t>
            </a:r>
            <a:r>
              <a:rPr lang="pt-BR" b="1" dirty="0" smtClean="0"/>
              <a:t>10 eur.</a:t>
            </a:r>
          </a:p>
          <a:p>
            <a:endParaRPr lang="pt-BR" dirty="0"/>
          </a:p>
          <a:p>
            <a:r>
              <a:rPr lang="pt-BR" dirty="0" smtClean="0"/>
              <a:t>Tortas </a:t>
            </a:r>
            <a:r>
              <a:rPr lang="pt-BR" dirty="0" err="1" smtClean="0"/>
              <a:t>enteras</a:t>
            </a:r>
            <a:r>
              <a:rPr lang="pt-BR" dirty="0" smtClean="0"/>
              <a:t>		</a:t>
            </a:r>
            <a:r>
              <a:rPr lang="pt-BR" b="1" dirty="0" smtClean="0"/>
              <a:t>11 eur.</a:t>
            </a:r>
          </a:p>
          <a:p>
            <a:endParaRPr lang="pt-BR" dirty="0" smtClean="0"/>
          </a:p>
          <a:p>
            <a:r>
              <a:rPr lang="pt-BR" dirty="0" err="1" smtClean="0"/>
              <a:t>Mitad</a:t>
            </a:r>
            <a:r>
              <a:rPr lang="pt-BR" dirty="0" smtClean="0"/>
              <a:t> curado </a:t>
            </a:r>
            <a:r>
              <a:rPr lang="pt-BR" dirty="0" err="1" smtClean="0"/>
              <a:t>en</a:t>
            </a:r>
            <a:r>
              <a:rPr lang="pt-BR" dirty="0" smtClean="0"/>
              <a:t> aceite		</a:t>
            </a:r>
            <a:r>
              <a:rPr lang="pt-BR" b="1" dirty="0"/>
              <a:t>6</a:t>
            </a:r>
            <a:r>
              <a:rPr lang="pt-BR" b="1" dirty="0" smtClean="0"/>
              <a:t> </a:t>
            </a:r>
            <a:r>
              <a:rPr lang="pt-BR" b="1" dirty="0" smtClean="0"/>
              <a:t>eur.</a:t>
            </a:r>
          </a:p>
          <a:p>
            <a:endParaRPr lang="pt-BR" dirty="0" smtClean="0"/>
          </a:p>
          <a:p>
            <a:r>
              <a:rPr lang="es-ES" dirty="0" smtClean="0"/>
              <a:t>Curado en </a:t>
            </a:r>
            <a:r>
              <a:rPr lang="es-ES" dirty="0" err="1" smtClean="0"/>
              <a:t>aceíte</a:t>
            </a:r>
            <a:r>
              <a:rPr lang="es-ES" dirty="0" smtClean="0"/>
              <a:t>		</a:t>
            </a:r>
            <a:r>
              <a:rPr lang="es-ES" b="1" dirty="0" smtClean="0"/>
              <a:t>12 </a:t>
            </a:r>
            <a:r>
              <a:rPr lang="es-ES" b="1" dirty="0" err="1" smtClean="0"/>
              <a:t>eur</a:t>
            </a:r>
            <a:r>
              <a:rPr lang="es-ES" b="1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Mitad </a:t>
            </a:r>
            <a:r>
              <a:rPr lang="es-ES" dirty="0" err="1" smtClean="0"/>
              <a:t>semicurado</a:t>
            </a:r>
            <a:r>
              <a:rPr lang="es-ES" dirty="0" smtClean="0"/>
              <a:t> </a:t>
            </a:r>
            <a:r>
              <a:rPr lang="es-ES" dirty="0"/>
              <a:t>	</a:t>
            </a:r>
            <a:r>
              <a:rPr lang="es-ES" dirty="0" smtClean="0"/>
              <a:t>	</a:t>
            </a:r>
            <a:r>
              <a:rPr lang="es-ES" b="1" dirty="0"/>
              <a:t>5</a:t>
            </a:r>
            <a:r>
              <a:rPr lang="es-ES" b="1" dirty="0" smtClean="0"/>
              <a:t> </a:t>
            </a:r>
            <a:r>
              <a:rPr lang="es-ES" b="1" dirty="0" err="1" smtClean="0"/>
              <a:t>eur</a:t>
            </a:r>
            <a:r>
              <a:rPr lang="es-ES" b="1" dirty="0" smtClean="0"/>
              <a:t>.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657572783"/>
      </p:ext>
    </p:extLst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457200" y="528846"/>
            <a:ext cx="8229600" cy="80018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s-ES_tradnl" dirty="0" smtClean="0">
                <a:solidFill>
                  <a:srgbClr val="4A86E8"/>
                </a:solidFill>
              </a:rPr>
              <a:t>Botes de Crema de Queso</a:t>
            </a:r>
            <a:endParaRPr lang="es" dirty="0">
              <a:solidFill>
                <a:srgbClr val="4A86E8"/>
              </a:solidFill>
            </a:endParaRPr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57928" cy="3730221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marL="68580" indent="0" algn="just">
              <a:buNone/>
            </a:pPr>
            <a:r>
              <a:rPr lang="es-ES_tradnl" dirty="0" smtClean="0"/>
              <a:t>Deliciosa </a:t>
            </a:r>
            <a:r>
              <a:rPr lang="es-ES_tradnl" dirty="0"/>
              <a:t>crema </a:t>
            </a:r>
            <a:r>
              <a:rPr lang="es-ES_tradnl" dirty="0" smtClean="0"/>
              <a:t>de queso </a:t>
            </a:r>
            <a:r>
              <a:rPr lang="es-ES_tradnl" dirty="0"/>
              <a:t>batido con </a:t>
            </a:r>
            <a:r>
              <a:rPr lang="es-ES_tradnl" dirty="0" smtClean="0"/>
              <a:t>aceite de </a:t>
            </a:r>
            <a:r>
              <a:rPr lang="es-ES_tradnl" dirty="0"/>
              <a:t>oliva </a:t>
            </a:r>
            <a:r>
              <a:rPr lang="es-ES_tradnl" dirty="0" smtClean="0"/>
              <a:t>elaborado artesanalmente.</a:t>
            </a:r>
          </a:p>
          <a:p>
            <a:pPr marL="68580" indent="0" algn="just">
              <a:buNone/>
            </a:pPr>
            <a:r>
              <a:rPr lang="es-ES_tradnl" dirty="0" smtClean="0"/>
              <a:t>Su sabor es </a:t>
            </a:r>
            <a:r>
              <a:rPr lang="es-ES_tradnl" dirty="0"/>
              <a:t>suave </a:t>
            </a:r>
            <a:r>
              <a:rPr lang="es-ES_tradnl" dirty="0" smtClean="0"/>
              <a:t>y </a:t>
            </a:r>
            <a:r>
              <a:rPr lang="es-ES" dirty="0" smtClean="0"/>
              <a:t>s</a:t>
            </a:r>
            <a:r>
              <a:rPr lang="es-ES_tradnl" dirty="0" err="1" smtClean="0"/>
              <a:t>orprendentemente</a:t>
            </a:r>
            <a:r>
              <a:rPr lang="es-ES_tradnl" dirty="0" smtClean="0"/>
              <a:t> </a:t>
            </a:r>
            <a:r>
              <a:rPr lang="es-ES" dirty="0" smtClean="0"/>
              <a:t>s</a:t>
            </a:r>
            <a:r>
              <a:rPr lang="es-ES_tradnl" dirty="0" err="1" smtClean="0"/>
              <a:t>abroso</a:t>
            </a:r>
            <a:r>
              <a:rPr lang="es-ES_tradnl" dirty="0" smtClean="0"/>
              <a:t>.</a:t>
            </a:r>
            <a:endParaRPr lang="es" dirty="0"/>
          </a:p>
          <a:p>
            <a:endParaRPr lang="es" dirty="0"/>
          </a:p>
          <a:p>
            <a:pPr>
              <a:buNone/>
            </a:pPr>
            <a:r>
              <a:rPr lang="es" dirty="0"/>
              <a:t>                                                                             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56592" y="1720606"/>
            <a:ext cx="3160127" cy="263343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Rectángulo 3"/>
          <p:cNvSpPr/>
          <p:nvPr/>
        </p:nvSpPr>
        <p:spPr>
          <a:xfrm>
            <a:off x="4737356" y="4407091"/>
            <a:ext cx="26864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_tradnl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euros</a:t>
            </a:r>
            <a:endParaRPr lang="es-ES_tradnl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6548042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457200" y="528846"/>
            <a:ext cx="8229600" cy="80018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s-ES_tradnl" dirty="0" smtClean="0">
                <a:solidFill>
                  <a:srgbClr val="4A86E8"/>
                </a:solidFill>
              </a:rPr>
              <a:t>Tortas de Queso</a:t>
            </a:r>
            <a:endParaRPr lang="es" dirty="0">
              <a:solidFill>
                <a:srgbClr val="4A86E8"/>
              </a:solidFill>
            </a:endParaRPr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57928" cy="3877954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marL="68580" indent="0">
              <a:buNone/>
            </a:pPr>
            <a:r>
              <a:rPr lang="es-ES_tradnl" dirty="0" smtClean="0"/>
              <a:t>Torta </a:t>
            </a:r>
            <a:r>
              <a:rPr lang="es-ES_tradnl" dirty="0"/>
              <a:t>de Oveja Merina elaborada con leche cruda de oveja merina y cuajo vegetal siguiendo el proceso de elaboración totalmente artesanal. Es un queso cremoso, de pasta densa y untuosa y paladar suave. </a:t>
            </a:r>
            <a:endParaRPr lang="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3586" y="817675"/>
            <a:ext cx="2159996" cy="1799996"/>
          </a:xfrm>
          <a:prstGeom prst="ellipse">
            <a:avLst/>
          </a:prstGeom>
          <a:ln w="63500" cap="rnd">
            <a:solidFill>
              <a:srgbClr val="71685A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3586" y="3791800"/>
            <a:ext cx="2159996" cy="1799996"/>
          </a:xfrm>
          <a:prstGeom prst="ellipse">
            <a:avLst/>
          </a:prstGeom>
          <a:ln w="63500" cap="rnd">
            <a:solidFill>
              <a:srgbClr val="71685A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Rectángulo 5"/>
          <p:cNvSpPr/>
          <p:nvPr/>
        </p:nvSpPr>
        <p:spPr>
          <a:xfrm>
            <a:off x="4693983" y="5478154"/>
            <a:ext cx="32767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_tradnl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5,5 euros</a:t>
            </a:r>
            <a:endParaRPr lang="es-ES_tradnl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4693983" y="2469420"/>
            <a:ext cx="30779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_tradnl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11 euros</a:t>
            </a:r>
            <a:endParaRPr lang="es-ES_tradnl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1379869"/>
      </p:ext>
    </p:extLst>
  </p:cSld>
  <p:clrMapOvr>
    <a:masterClrMapping/>
  </p:clrMapOvr>
  <p:transition xmlns:p14="http://schemas.microsoft.com/office/powerpoint/2010/main" spd="slow">
    <p:cut/>
  </p:transition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Custom 352">
      <a:dk1>
        <a:srgbClr val="333333"/>
      </a:dk1>
      <a:lt1>
        <a:srgbClr val="FFFFFF"/>
      </a:lt1>
      <a:dk2>
        <a:srgbClr val="800000"/>
      </a:dk2>
      <a:lt2>
        <a:srgbClr val="CCCCCC"/>
      </a:lt2>
      <a:accent1>
        <a:srgbClr val="0E427E"/>
      </a:accent1>
      <a:accent2>
        <a:srgbClr val="C5AF48"/>
      </a:accent2>
      <a:accent3>
        <a:srgbClr val="327C56"/>
      </a:accent3>
      <a:accent4>
        <a:srgbClr val="387B7D"/>
      </a:accent4>
      <a:accent5>
        <a:srgbClr val="BA7436"/>
      </a:accent5>
      <a:accent6>
        <a:srgbClr val="804000"/>
      </a:accent6>
      <a:hlink>
        <a:srgbClr val="1D6B8D"/>
      </a:hlink>
      <a:folHlink>
        <a:srgbClr val="103B4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551</Words>
  <Application>Microsoft Macintosh PowerPoint</Application>
  <PresentationFormat>Presentación en pantalla (4:3)</PresentationFormat>
  <Paragraphs>95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15</vt:i4>
      </vt:variant>
    </vt:vector>
  </HeadingPairs>
  <TitlesOfParts>
    <vt:vector size="18" baseType="lpstr">
      <vt:lpstr/>
      <vt:lpstr/>
      <vt:lpstr>Austin</vt:lpstr>
      <vt:lpstr>CABECEX Sociedad Cooperativa </vt:lpstr>
      <vt:lpstr>ÍNDICE:</vt:lpstr>
      <vt:lpstr>Presentación</vt:lpstr>
      <vt:lpstr>Presentación de PowerPoint</vt:lpstr>
      <vt:lpstr>Aceite de oliva virgen extra “Almagral”</vt:lpstr>
      <vt:lpstr>Aceites de oliva “Almagral”</vt:lpstr>
      <vt:lpstr>Queso de La Serena "El Posio"</vt:lpstr>
      <vt:lpstr>Botes de Crema de Queso</vt:lpstr>
      <vt:lpstr>Tortas de Queso</vt:lpstr>
      <vt:lpstr>Tacos de queso en aceite</vt:lpstr>
      <vt:lpstr>Queso curado en aceite</vt:lpstr>
      <vt:lpstr>Queso semicurado</vt:lpstr>
      <vt:lpstr>Artesanias Aprosuba 11</vt:lpstr>
      <vt:lpstr>Artesania aprosuba 11</vt:lpstr>
      <vt:lpstr>Camiseta Cabecex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CABECEX Sociedad Cooperativa </dc:title>
  <cp:lastModifiedBy>Ismael Aranda</cp:lastModifiedBy>
  <cp:revision>12</cp:revision>
  <dcterms:modified xsi:type="dcterms:W3CDTF">2012-05-06T22:44:53Z</dcterms:modified>
</cp:coreProperties>
</file>