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53" autoAdjust="0"/>
    <p:restoredTop sz="94660"/>
  </p:normalViewPr>
  <p:slideViewPr>
    <p:cSldViewPr>
      <p:cViewPr varScale="1">
        <p:scale>
          <a:sx n="69" d="100"/>
          <a:sy n="69" d="100"/>
        </p:scale>
        <p:origin x="-3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B29B-C0A1-4B0E-ADE8-3B6B6E5C1DED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85FE-AE0D-4540-B647-1D1C1C0AD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B29B-C0A1-4B0E-ADE8-3B6B6E5C1DED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85FE-AE0D-4540-B647-1D1C1C0AD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B29B-C0A1-4B0E-ADE8-3B6B6E5C1DED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85FE-AE0D-4540-B647-1D1C1C0AD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B29B-C0A1-4B0E-ADE8-3B6B6E5C1DED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85FE-AE0D-4540-B647-1D1C1C0AD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B29B-C0A1-4B0E-ADE8-3B6B6E5C1DED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85FE-AE0D-4540-B647-1D1C1C0AD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B29B-C0A1-4B0E-ADE8-3B6B6E5C1DED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85FE-AE0D-4540-B647-1D1C1C0AD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B29B-C0A1-4B0E-ADE8-3B6B6E5C1DED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85FE-AE0D-4540-B647-1D1C1C0AD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B29B-C0A1-4B0E-ADE8-3B6B6E5C1DED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9085FE-AE0D-4540-B647-1D1C1C0AD1B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B29B-C0A1-4B0E-ADE8-3B6B6E5C1DED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85FE-AE0D-4540-B647-1D1C1C0AD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B29B-C0A1-4B0E-ADE8-3B6B6E5C1DED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9085FE-AE0D-4540-B647-1D1C1C0AD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02CB29B-C0A1-4B0E-ADE8-3B6B6E5C1DED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85FE-AE0D-4540-B647-1D1C1C0AD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02CB29B-C0A1-4B0E-ADE8-3B6B6E5C1DED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9085FE-AE0D-4540-B647-1D1C1C0AD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es/imgres?q=mantecadas+salinas&amp;hl=es&amp;sa=X&amp;gbv=2&amp;biw=1080&amp;bih=626&amp;tbm=isch&amp;tbnid=QFz9DoKEOZQHQM:&amp;imgrefurl=http://degustam.wordpress.com/2010/11/27/mantecadas-salinas-2/&amp;docid=6Q0ub1-9w-5aMM&amp;imgurl=http://degustam.files.wordpress.com/2010/11/pl_1_1_6751.jpg&amp;w=700&amp;h=700&amp;ei=2RROT6_-O8XK0QWn1KUz&amp;zoom=1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14546" y="3286124"/>
            <a:ext cx="6480048" cy="2301240"/>
          </a:xfrm>
        </p:spPr>
        <p:txBody>
          <a:bodyPr/>
          <a:lstStyle/>
          <a:p>
            <a:r>
              <a:rPr lang="es-ES" dirty="0" smtClean="0"/>
              <a:t>LA NAVARRICA</a:t>
            </a:r>
            <a:br>
              <a:rPr lang="es-ES" dirty="0" smtClean="0"/>
            </a:br>
            <a:endParaRPr lang="es-ES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57422" y="1428736"/>
            <a:ext cx="6480048" cy="1752600"/>
          </a:xfrm>
        </p:spPr>
        <p:txBody>
          <a:bodyPr/>
          <a:lstStyle/>
          <a:p>
            <a:r>
              <a:rPr lang="es-ES" dirty="0" smtClean="0"/>
              <a:t>	</a:t>
            </a:r>
            <a:r>
              <a:rPr lang="es-ES" sz="6600" dirty="0" smtClean="0">
                <a:solidFill>
                  <a:srgbClr val="36EAEA"/>
                </a:solidFill>
              </a:rPr>
              <a:t>CATÁLOGO</a:t>
            </a:r>
            <a:endParaRPr lang="es-ES" sz="6600" dirty="0">
              <a:solidFill>
                <a:srgbClr val="36EAEA"/>
              </a:solidFill>
            </a:endParaRPr>
          </a:p>
        </p:txBody>
      </p:sp>
      <p:pic>
        <p:nvPicPr>
          <p:cNvPr id="20481" name="Picture 1" descr="C:\Users\usuario\Dropbox\COMPARTIDAS\PROYECTO EJE. MARQUES DE VILLENA\DEPARTAMENTOS\DEPARTAMENTO DE DISEÑO\logotipo cooperat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217611" cy="20992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138882" cy="1143000"/>
          </a:xfrm>
        </p:spPr>
        <p:txBody>
          <a:bodyPr/>
          <a:lstStyle/>
          <a:p>
            <a:r>
              <a:rPr lang="es-ES" dirty="0" smtClean="0">
                <a:solidFill>
                  <a:srgbClr val="36EAEA"/>
                </a:solidFill>
              </a:rPr>
              <a:t>CARDO AL NATURAL</a:t>
            </a:r>
            <a:endParaRPr lang="es-ES" dirty="0">
              <a:solidFill>
                <a:srgbClr val="36EAEA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0" y="2000240"/>
            <a:ext cx="3657600" cy="4525963"/>
          </a:xfrm>
        </p:spPr>
        <p:txBody>
          <a:bodyPr>
            <a:normAutofit/>
          </a:bodyPr>
          <a:lstStyle/>
          <a:p>
            <a:r>
              <a:rPr lang="es-ES" sz="1900" dirty="0" smtClean="0">
                <a:solidFill>
                  <a:schemeClr val="accent3"/>
                </a:solidFill>
              </a:rPr>
              <a:t>CARDO   AL   NATURAL   FRASCO   720 ml.</a:t>
            </a:r>
          </a:p>
          <a:p>
            <a:endParaRPr lang="es-ES" sz="1900" dirty="0" smtClean="0">
              <a:solidFill>
                <a:schemeClr val="accent3"/>
              </a:solidFill>
            </a:endParaRPr>
          </a:p>
          <a:p>
            <a:r>
              <a:rPr lang="es-ES" sz="1900" dirty="0" smtClean="0">
                <a:solidFill>
                  <a:schemeClr val="accent3"/>
                </a:solidFill>
              </a:rPr>
              <a:t>EL    CARDO   TIENE   UN  SABOR   IN CONFUNDIBLE     YA QUE   ES   TIPICO   DE  NAVARRRA.</a:t>
            </a:r>
          </a:p>
          <a:p>
            <a:endParaRPr lang="es-ES" sz="1900" dirty="0" smtClean="0">
              <a:solidFill>
                <a:schemeClr val="accent3"/>
              </a:solidFill>
            </a:endParaRPr>
          </a:p>
          <a:p>
            <a:r>
              <a:rPr lang="es-ES" sz="1900" dirty="0" smtClean="0">
                <a:solidFill>
                  <a:schemeClr val="accent3"/>
                </a:solidFill>
              </a:rPr>
              <a:t>P.  NETO:  660 gr.</a:t>
            </a:r>
          </a:p>
          <a:p>
            <a:endParaRPr lang="es-ES" sz="1900" dirty="0" smtClean="0">
              <a:solidFill>
                <a:schemeClr val="accent3"/>
              </a:solidFill>
            </a:endParaRPr>
          </a:p>
          <a:p>
            <a:r>
              <a:rPr lang="es-ES" sz="1900" dirty="0" smtClean="0">
                <a:solidFill>
                  <a:schemeClr val="accent3"/>
                </a:solidFill>
              </a:rPr>
              <a:t>PRECIO: 2,50€ </a:t>
            </a:r>
          </a:p>
          <a:p>
            <a:endParaRPr lang="es-ES" dirty="0"/>
          </a:p>
        </p:txBody>
      </p:sp>
      <p:pic>
        <p:nvPicPr>
          <p:cNvPr id="5" name="Picture 5" descr="Cardo al Natural Frasco 720 m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14177">
            <a:off x="326154" y="211208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8286808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36EAEA"/>
                </a:solidFill>
              </a:rPr>
              <a:t>PIMIENTOS DEL PIQUILLO TIRAS PRIMERA</a:t>
            </a:r>
            <a:endParaRPr lang="es-ES" sz="3600" dirty="0">
              <a:solidFill>
                <a:srgbClr val="36EAEA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714488"/>
            <a:ext cx="3876700" cy="4714908"/>
          </a:xfrm>
        </p:spPr>
        <p:txBody>
          <a:bodyPr/>
          <a:lstStyle/>
          <a:p>
            <a:r>
              <a:rPr lang="es-ES" sz="2800" dirty="0" smtClean="0">
                <a:solidFill>
                  <a:schemeClr val="accent3"/>
                </a:solidFill>
              </a:rPr>
              <a:t>SON  UNOS   PIMIENTOS    </a:t>
            </a:r>
            <a:r>
              <a:rPr lang="es-ES" sz="2800" dirty="0" smtClean="0">
                <a:solidFill>
                  <a:schemeClr val="accent3"/>
                </a:solidFill>
              </a:rPr>
              <a:t>HECHOS TIRAS.</a:t>
            </a:r>
            <a:endParaRPr lang="es-ES" sz="2800" dirty="0" smtClean="0">
              <a:solidFill>
                <a:schemeClr val="accent3"/>
              </a:solidFill>
            </a:endParaRPr>
          </a:p>
          <a:p>
            <a:r>
              <a:rPr lang="es-ES" sz="2800" dirty="0" smtClean="0">
                <a:solidFill>
                  <a:schemeClr val="accent3"/>
                </a:solidFill>
              </a:rPr>
              <a:t>FORMATO: A- 314</a:t>
            </a:r>
          </a:p>
          <a:p>
            <a:r>
              <a:rPr lang="es-ES" sz="2800" dirty="0" smtClean="0">
                <a:solidFill>
                  <a:schemeClr val="accent3"/>
                </a:solidFill>
              </a:rPr>
              <a:t>P.  NETO: 290 gr.</a:t>
            </a:r>
          </a:p>
          <a:p>
            <a:r>
              <a:rPr lang="es-ES" sz="2800" dirty="0" smtClean="0">
                <a:solidFill>
                  <a:schemeClr val="accent3"/>
                </a:solidFill>
              </a:rPr>
              <a:t>P.  ESCURRIDO: 210 gr.</a:t>
            </a:r>
          </a:p>
          <a:p>
            <a:r>
              <a:rPr lang="es-ES" sz="2800" dirty="0" smtClean="0">
                <a:solidFill>
                  <a:schemeClr val="accent3"/>
                </a:solidFill>
              </a:rPr>
              <a:t>PRECIO: 2,00€ IVA INCLUIDO.</a:t>
            </a:r>
          </a:p>
          <a:p>
            <a:endParaRPr lang="es-ES" dirty="0"/>
          </a:p>
        </p:txBody>
      </p:sp>
      <p:pic>
        <p:nvPicPr>
          <p:cNvPr id="5" name="6 Marcador de contenido" descr="Pimiento Piquillo Tiras Primera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85728"/>
            <a:ext cx="8786842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36EAEA"/>
                </a:solidFill>
              </a:rPr>
              <a:t>PIMIENTOS DEL PIQUILLO ENTERO EXTRA</a:t>
            </a:r>
            <a:endParaRPr lang="es-ES" sz="3600" dirty="0">
              <a:solidFill>
                <a:srgbClr val="36EAEA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86248" y="1643050"/>
            <a:ext cx="3657600" cy="4525963"/>
          </a:xfrm>
        </p:spPr>
        <p:txBody>
          <a:bodyPr>
            <a:normAutofit/>
          </a:bodyPr>
          <a:lstStyle/>
          <a:p>
            <a:r>
              <a:rPr lang="es-ES" sz="1900" dirty="0" smtClean="0">
                <a:solidFill>
                  <a:schemeClr val="accent3"/>
                </a:solidFill>
              </a:rPr>
              <a:t>SON    UNOS  PIMIENTOS    ASADOS  CON  HORNO   DE   LEÑA. </a:t>
            </a:r>
          </a:p>
          <a:p>
            <a:endParaRPr lang="es-ES" sz="1900" dirty="0" smtClean="0">
              <a:solidFill>
                <a:schemeClr val="accent3"/>
              </a:solidFill>
            </a:endParaRPr>
          </a:p>
          <a:p>
            <a:r>
              <a:rPr lang="es-ES" sz="1900" dirty="0" smtClean="0">
                <a:solidFill>
                  <a:schemeClr val="accent3"/>
                </a:solidFill>
              </a:rPr>
              <a:t>FORMATO: A-314</a:t>
            </a:r>
          </a:p>
          <a:p>
            <a:endParaRPr lang="es-ES" sz="1900" dirty="0" smtClean="0">
              <a:solidFill>
                <a:schemeClr val="accent3"/>
              </a:solidFill>
            </a:endParaRPr>
          </a:p>
          <a:p>
            <a:r>
              <a:rPr lang="es-ES" sz="1900" dirty="0" smtClean="0">
                <a:solidFill>
                  <a:schemeClr val="accent3"/>
                </a:solidFill>
              </a:rPr>
              <a:t>P. NETO:290 gr.</a:t>
            </a:r>
          </a:p>
          <a:p>
            <a:endParaRPr lang="es-ES" sz="1900" dirty="0" smtClean="0">
              <a:solidFill>
                <a:schemeClr val="accent3"/>
              </a:solidFill>
            </a:endParaRPr>
          </a:p>
          <a:p>
            <a:r>
              <a:rPr lang="es-ES" sz="1900" dirty="0" smtClean="0">
                <a:solidFill>
                  <a:schemeClr val="accent3"/>
                </a:solidFill>
              </a:rPr>
              <a:t>P.  ESCURRIDO:220 gr.</a:t>
            </a:r>
          </a:p>
          <a:p>
            <a:endParaRPr lang="es-ES" sz="1900" dirty="0" smtClean="0">
              <a:solidFill>
                <a:schemeClr val="accent3"/>
              </a:solidFill>
            </a:endParaRPr>
          </a:p>
          <a:p>
            <a:r>
              <a:rPr lang="es-ES" sz="1900" dirty="0" smtClean="0">
                <a:solidFill>
                  <a:schemeClr val="accent3"/>
                </a:solidFill>
              </a:rPr>
              <a:t>PRECIO:  2,50€ IVA INCLUIDO</a:t>
            </a:r>
          </a:p>
          <a:p>
            <a:endParaRPr lang="es-ES" dirty="0"/>
          </a:p>
        </p:txBody>
      </p:sp>
      <p:pic>
        <p:nvPicPr>
          <p:cNvPr id="5" name="7 Marcador de contenido" descr="Pimiento del Piquillo Entreverado Primera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57364"/>
            <a:ext cx="36576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36EAEA"/>
                </a:solidFill>
              </a:rPr>
              <a:t>PIMIENTOS DEL CRISTAL PRIMERA</a:t>
            </a:r>
            <a:endParaRPr lang="es-ES" dirty="0">
              <a:solidFill>
                <a:srgbClr val="36EAEA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00562" y="1785926"/>
            <a:ext cx="3657600" cy="4525963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accent3"/>
                </a:solidFill>
              </a:rPr>
              <a:t>PIMIENTOS   ASADOS    CON  UN  HORNO  DE  LEÑA .</a:t>
            </a:r>
          </a:p>
          <a:p>
            <a:r>
              <a:rPr lang="es-ES" sz="2400" dirty="0" smtClean="0">
                <a:solidFill>
                  <a:schemeClr val="accent3"/>
                </a:solidFill>
              </a:rPr>
              <a:t>FORMATO: 212</a:t>
            </a:r>
          </a:p>
          <a:p>
            <a:r>
              <a:rPr lang="es-ES" sz="2400" dirty="0" smtClean="0">
                <a:solidFill>
                  <a:schemeClr val="accent3"/>
                </a:solidFill>
              </a:rPr>
              <a:t>P.  NETO: 184 gr.</a:t>
            </a:r>
          </a:p>
          <a:p>
            <a:r>
              <a:rPr lang="es-ES" sz="2400" dirty="0" smtClean="0">
                <a:solidFill>
                  <a:schemeClr val="accent3"/>
                </a:solidFill>
              </a:rPr>
              <a:t>P.  ESCURRIDO: 165 gr.</a:t>
            </a:r>
          </a:p>
          <a:p>
            <a:r>
              <a:rPr lang="es-ES" sz="2400" dirty="0" smtClean="0">
                <a:solidFill>
                  <a:schemeClr val="accent3"/>
                </a:solidFill>
              </a:rPr>
              <a:t>PRECIO: 7,00€   IVA   INCLUIDO</a:t>
            </a:r>
            <a:endParaRPr lang="es-ES" sz="2400" dirty="0">
              <a:solidFill>
                <a:schemeClr val="accent3"/>
              </a:solidFill>
            </a:endParaRPr>
          </a:p>
        </p:txBody>
      </p:sp>
      <p:pic>
        <p:nvPicPr>
          <p:cNvPr id="5" name="4 Marcador de contenido" descr="Pimientos del Cristal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28802"/>
            <a:ext cx="36576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285728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36EAEA"/>
                </a:solidFill>
              </a:rPr>
              <a:t>CAMISETAS NORMALES HOMBRE MUJER</a:t>
            </a:r>
            <a:endParaRPr lang="es-ES" sz="3200" b="1" dirty="0">
              <a:solidFill>
                <a:srgbClr val="36EAEA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1228748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accent3"/>
                </a:solidFill>
              </a:rPr>
              <a:t>CAMISETA COLOR AZUL CON LETRAS DE COLORES.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>
              <a:solidFill>
                <a:schemeClr val="accent3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accent3"/>
                </a:solidFill>
              </a:rPr>
              <a:t>PRECIO:17 €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86314" y="5429264"/>
            <a:ext cx="4041775" cy="108587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accent3"/>
                </a:solidFill>
              </a:rPr>
              <a:t>CAMISETA COLOR NEGRA CON LUNARES BLANCOS ESTAMPADA.</a:t>
            </a:r>
          </a:p>
          <a:p>
            <a:pPr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accent3"/>
                </a:solidFill>
              </a:rPr>
              <a:t>PRECIO: 15 €</a:t>
            </a:r>
            <a:endParaRPr lang="es-ES" sz="1600" dirty="0">
              <a:solidFill>
                <a:schemeClr val="accent3"/>
              </a:solidFill>
            </a:endParaRPr>
          </a:p>
        </p:txBody>
      </p:sp>
      <p:pic>
        <p:nvPicPr>
          <p:cNvPr id="7" name="5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38384">
            <a:off x="1143161" y="1768129"/>
            <a:ext cx="2323866" cy="3060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76245">
            <a:off x="5653428" y="1756774"/>
            <a:ext cx="2448671" cy="3225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42" y="28572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36EAEA"/>
                </a:solidFill>
              </a:rPr>
              <a:t>CAMISETA SAN FERMÍN</a:t>
            </a:r>
            <a:endParaRPr lang="es-ES" dirty="0">
              <a:solidFill>
                <a:srgbClr val="36EAEA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286388"/>
            <a:ext cx="4040188" cy="1038212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3"/>
                </a:solidFill>
              </a:rPr>
              <a:t>CAMISETA ROJA CON ESTAMPADO DEL TORO DE SAN FERMÍN.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3"/>
                </a:solidFill>
              </a:rPr>
              <a:t>PRECIO:22 €</a:t>
            </a:r>
            <a:endParaRPr lang="es-ES" sz="1600" dirty="0">
              <a:solidFill>
                <a:schemeClr val="accent3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3438" y="5286388"/>
            <a:ext cx="4041775" cy="1000132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3"/>
                </a:solidFill>
              </a:rPr>
              <a:t>CAMISETA NARANJA CON ESTAMPADO DE UN TORO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3"/>
                </a:solidFill>
              </a:rPr>
              <a:t>PRECIO: 22€</a:t>
            </a:r>
            <a:endParaRPr lang="es-ES" sz="1600" dirty="0">
              <a:solidFill>
                <a:schemeClr val="accent3"/>
              </a:solidFill>
            </a:endParaRPr>
          </a:p>
        </p:txBody>
      </p:sp>
      <p:pic>
        <p:nvPicPr>
          <p:cNvPr id="7" name="4 Marcador de contenido" descr="camiseta-toro-micr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20977321">
            <a:off x="1040872" y="1802193"/>
            <a:ext cx="2708050" cy="3101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4 Marcador de contenido" descr="camiseta-kis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966729">
            <a:off x="5355873" y="1855420"/>
            <a:ext cx="2982264" cy="2982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84" y="214290"/>
            <a:ext cx="6443650" cy="1143000"/>
          </a:xfrm>
        </p:spPr>
        <p:txBody>
          <a:bodyPr/>
          <a:lstStyle/>
          <a:p>
            <a:r>
              <a:rPr lang="es-ES" dirty="0" smtClean="0">
                <a:solidFill>
                  <a:srgbClr val="36EAEA"/>
                </a:solidFill>
                <a:latin typeface="Algerian" pitchFamily="82" charset="0"/>
              </a:rPr>
              <a:t>Botas de vino</a:t>
            </a:r>
            <a:endParaRPr lang="es-ES" dirty="0">
              <a:solidFill>
                <a:srgbClr val="36EAEA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5000612"/>
            <a:ext cx="4040188" cy="1643098"/>
          </a:xfrm>
        </p:spPr>
        <p:txBody>
          <a:bodyPr>
            <a:normAutofit/>
          </a:bodyPr>
          <a:lstStyle/>
          <a:p>
            <a:pPr>
              <a:buClr>
                <a:srgbClr val="36EAEA"/>
              </a:buClr>
              <a:buFont typeface="Courier New" pitchFamily="49" charset="0"/>
              <a:buChar char="o"/>
            </a:pPr>
            <a:r>
              <a:rPr lang="es-ES" sz="1700" dirty="0" smtClean="0">
                <a:solidFill>
                  <a:schemeClr val="accent3"/>
                </a:solidFill>
              </a:rPr>
              <a:t>Bota de Vino Bordada con imagen del Encierro de Pamplona. </a:t>
            </a:r>
          </a:p>
          <a:p>
            <a:pPr>
              <a:buClr>
                <a:srgbClr val="36EAEA"/>
              </a:buClr>
              <a:buFont typeface="Courier New" pitchFamily="49" charset="0"/>
              <a:buChar char="o"/>
            </a:pPr>
            <a:r>
              <a:rPr lang="es-ES" sz="1700" dirty="0" smtClean="0">
                <a:solidFill>
                  <a:schemeClr val="accent3"/>
                </a:solidFill>
              </a:rPr>
              <a:t>Capacidad </a:t>
            </a:r>
            <a:r>
              <a:rPr lang="es-ES" sz="1700" dirty="0" smtClean="0">
                <a:solidFill>
                  <a:schemeClr val="accent3"/>
                </a:solidFill>
              </a:rPr>
              <a:t>1L aprox</a:t>
            </a:r>
            <a:r>
              <a:rPr lang="es-ES" sz="1700" dirty="0" smtClean="0">
                <a:solidFill>
                  <a:schemeClr val="accent3"/>
                </a:solidFill>
              </a:rPr>
              <a:t>.</a:t>
            </a:r>
            <a:endParaRPr lang="es-ES" sz="1700" dirty="0" smtClean="0">
              <a:solidFill>
                <a:schemeClr val="accent3"/>
              </a:solidFill>
            </a:endParaRPr>
          </a:p>
          <a:p>
            <a:pPr>
              <a:buClr>
                <a:srgbClr val="36EAEA"/>
              </a:buClr>
              <a:buFont typeface="Courier New" pitchFamily="49" charset="0"/>
              <a:buChar char="o"/>
            </a:pPr>
            <a:r>
              <a:rPr lang="es-ES" sz="1700" dirty="0" smtClean="0">
                <a:solidFill>
                  <a:schemeClr val="accent3"/>
                </a:solidFill>
              </a:rPr>
              <a:t>Precio con IVA  37,50€</a:t>
            </a:r>
          </a:p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072074"/>
            <a:ext cx="4041775" cy="1428760"/>
          </a:xfrm>
        </p:spPr>
        <p:txBody>
          <a:bodyPr>
            <a:normAutofit/>
          </a:bodyPr>
          <a:lstStyle/>
          <a:p>
            <a:pPr lvl="0">
              <a:buClr>
                <a:srgbClr val="36EAEA"/>
              </a:buClr>
              <a:buFont typeface="Courier New" pitchFamily="49" charset="0"/>
              <a:buChar char="o"/>
            </a:pPr>
            <a:r>
              <a:rPr lang="es-ES" sz="1900" dirty="0" smtClean="0">
                <a:solidFill>
                  <a:schemeClr val="accent3"/>
                </a:solidFill>
              </a:rPr>
              <a:t>BOTA DE VINO CURVA DE 1L APROXIMADAMENTE, EXTERIOR EN PIEL DE SERRAJE </a:t>
            </a:r>
          </a:p>
          <a:p>
            <a:pPr lvl="0">
              <a:buFont typeface="Courier New" pitchFamily="49" charset="0"/>
              <a:buChar char="o"/>
            </a:pPr>
            <a:r>
              <a:rPr lang="es-ES" dirty="0" smtClean="0">
                <a:solidFill>
                  <a:schemeClr val="accent3"/>
                </a:solidFill>
              </a:rPr>
              <a:t>Precio con IVA 8,5€</a:t>
            </a:r>
          </a:p>
          <a:p>
            <a:endParaRPr lang="es-ES" dirty="0"/>
          </a:p>
        </p:txBody>
      </p:sp>
      <p:pic>
        <p:nvPicPr>
          <p:cNvPr id="7" name="4 Marcador de contenido" descr="bot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21119143">
            <a:off x="506413" y="1517651"/>
            <a:ext cx="3565522" cy="3125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BOTA DE VINO PIEL GLOBO CURVA 1L APROX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931834">
            <a:off x="5427233" y="1712464"/>
            <a:ext cx="3071834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71802" y="274638"/>
            <a:ext cx="4852998" cy="1143000"/>
          </a:xfrm>
        </p:spPr>
        <p:txBody>
          <a:bodyPr/>
          <a:lstStyle/>
          <a:p>
            <a:r>
              <a:rPr lang="es-ES" dirty="0" smtClean="0">
                <a:solidFill>
                  <a:srgbClr val="36EAEA"/>
                </a:solidFill>
              </a:rPr>
              <a:t>PAÑUELO</a:t>
            </a:r>
            <a:endParaRPr lang="es-ES" dirty="0">
              <a:solidFill>
                <a:srgbClr val="36EAEA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6314" y="2000240"/>
            <a:ext cx="3657600" cy="4525963"/>
          </a:xfrm>
        </p:spPr>
        <p:txBody>
          <a:bodyPr/>
          <a:lstStyle/>
          <a:p>
            <a:pPr>
              <a:buClr>
                <a:srgbClr val="36EAEA"/>
              </a:buClr>
            </a:pPr>
            <a:r>
              <a:rPr lang="es-ES" dirty="0" smtClean="0">
                <a:solidFill>
                  <a:schemeClr val="accent3"/>
                </a:solidFill>
              </a:rPr>
              <a:t>Elegante Pañuelo Bordado con el Escudo de la Ciudad de Pamplona, San Fermín o ambos.</a:t>
            </a:r>
          </a:p>
          <a:p>
            <a:pPr>
              <a:buClr>
                <a:schemeClr val="tx1"/>
              </a:buClr>
            </a:pPr>
            <a:endParaRPr lang="es-ES" dirty="0" smtClean="0">
              <a:solidFill>
                <a:schemeClr val="accent3"/>
              </a:solidFill>
            </a:endParaRPr>
          </a:p>
          <a:p>
            <a:pPr>
              <a:buClr>
                <a:srgbClr val="36EAEA"/>
              </a:buClr>
            </a:pPr>
            <a:r>
              <a:rPr lang="es-ES" dirty="0" smtClean="0">
                <a:solidFill>
                  <a:schemeClr val="accent3"/>
                </a:solidFill>
              </a:rPr>
              <a:t>Precio con IVA incluido 10,50€.</a:t>
            </a:r>
          </a:p>
          <a:p>
            <a:endParaRPr lang="es-ES" dirty="0"/>
          </a:p>
        </p:txBody>
      </p:sp>
      <p:pic>
        <p:nvPicPr>
          <p:cNvPr id="5" name="4 Marcador de contenido" descr="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027939">
            <a:off x="457200" y="2034381"/>
            <a:ext cx="36576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64" y="0"/>
            <a:ext cx="5614998" cy="1143000"/>
          </a:xfrm>
        </p:spPr>
        <p:txBody>
          <a:bodyPr/>
          <a:lstStyle/>
          <a:p>
            <a:r>
              <a:rPr lang="es-ES" dirty="0" smtClean="0">
                <a:solidFill>
                  <a:srgbClr val="36EAEA"/>
                </a:solidFill>
              </a:rPr>
              <a:t>LLAVEROS</a:t>
            </a:r>
            <a:endParaRPr lang="es-ES" dirty="0">
              <a:solidFill>
                <a:srgbClr val="36EAEA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286388"/>
            <a:ext cx="4040188" cy="135732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1800" dirty="0" smtClean="0">
                <a:solidFill>
                  <a:schemeClr val="accent3"/>
                </a:solidFill>
              </a:rPr>
              <a:t>Llavero cabeza de toro. color amarillo con rojo.</a:t>
            </a:r>
          </a:p>
          <a:p>
            <a:pPr>
              <a:buFont typeface="Arial" pitchFamily="34" charset="0"/>
              <a:buChar char="•"/>
            </a:pPr>
            <a:endParaRPr lang="es-ES" sz="1800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800" dirty="0" smtClean="0">
                <a:solidFill>
                  <a:schemeClr val="accent3"/>
                </a:solidFill>
              </a:rPr>
              <a:t>Precio: 8,50 €</a:t>
            </a:r>
            <a:endParaRPr lang="es-ES" sz="1800" dirty="0">
              <a:solidFill>
                <a:schemeClr val="accent3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14876" y="5357826"/>
            <a:ext cx="4041775" cy="128588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3"/>
                </a:solidFill>
              </a:rPr>
              <a:t>Llavero pañuelo San Fermín .</a:t>
            </a:r>
          </a:p>
          <a:p>
            <a:endParaRPr lang="es-ES" sz="2000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3"/>
                </a:solidFill>
              </a:rPr>
              <a:t>Precio: 8,50 €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endParaRPr lang="es-ES" sz="2000" dirty="0"/>
          </a:p>
        </p:txBody>
      </p:sp>
      <p:pic>
        <p:nvPicPr>
          <p:cNvPr id="7" name="4 Marcador de posición de imagen" descr="l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7442" b="7442"/>
          <a:stretch>
            <a:fillRect/>
          </a:stretch>
        </p:blipFill>
        <p:spPr>
          <a:xfrm rot="20785937">
            <a:off x="687888" y="1578451"/>
            <a:ext cx="3157963" cy="279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Marcador de contenido" descr="llavero-panuelo-san-fermi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718596">
            <a:off x="5361153" y="2008148"/>
            <a:ext cx="3028968" cy="2782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8926" y="274638"/>
            <a:ext cx="4995874" cy="1143000"/>
          </a:xfrm>
        </p:spPr>
        <p:txBody>
          <a:bodyPr/>
          <a:lstStyle/>
          <a:p>
            <a:r>
              <a:rPr lang="es-ES" dirty="0" smtClean="0">
                <a:solidFill>
                  <a:srgbClr val="36EAEA"/>
                </a:solidFill>
              </a:rPr>
              <a:t>PELUCHE</a:t>
            </a:r>
            <a:endParaRPr lang="es-ES" dirty="0">
              <a:solidFill>
                <a:srgbClr val="36EAEA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757758"/>
          </a:xfrm>
        </p:spPr>
        <p:txBody>
          <a:bodyPr/>
          <a:lstStyle/>
          <a:p>
            <a:pPr>
              <a:buClr>
                <a:srgbClr val="36EAEA"/>
              </a:buClr>
            </a:pPr>
            <a:r>
              <a:rPr lang="es-ES" sz="2800" dirty="0" smtClean="0">
                <a:solidFill>
                  <a:schemeClr val="accent3"/>
                </a:solidFill>
              </a:rPr>
              <a:t>Peluche toro pequeño 15 cm.</a:t>
            </a:r>
          </a:p>
          <a:p>
            <a:endParaRPr lang="es-ES" dirty="0" smtClean="0">
              <a:solidFill>
                <a:schemeClr val="accent3"/>
              </a:solidFill>
            </a:endParaRPr>
          </a:p>
          <a:p>
            <a:r>
              <a:rPr lang="es-ES" dirty="0" smtClean="0">
                <a:solidFill>
                  <a:schemeClr val="accent3"/>
                </a:solidFill>
              </a:rPr>
              <a:t>PELUCHE   DE   TORO  PARA   RECORDAR LAS   FIESTAS   DE  PAMPLONA.</a:t>
            </a:r>
          </a:p>
          <a:p>
            <a:endParaRPr lang="es-ES" dirty="0" smtClean="0">
              <a:solidFill>
                <a:schemeClr val="accent3"/>
              </a:solidFill>
            </a:endParaRPr>
          </a:p>
          <a:p>
            <a:r>
              <a:rPr lang="es-ES" sz="2400" dirty="0" smtClean="0">
                <a:solidFill>
                  <a:schemeClr val="accent3"/>
                </a:solidFill>
              </a:rPr>
              <a:t>Precio:10 €.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050" name="Picture 2" descr="Peluche Toro pequeñ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800" y="1628800"/>
            <a:ext cx="3294063" cy="3905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PATXARAN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9124" y="1285860"/>
            <a:ext cx="3657600" cy="5572140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es-ES" sz="2800" dirty="0" smtClean="0">
                <a:solidFill>
                  <a:schemeClr val="accent3"/>
                </a:solidFill>
              </a:rPr>
              <a:t>EL  AROMA  QUE  SE  APRECIA ES  A  FRUTA, RESALATANDO TAMBIÉN  LOS   MATICES ANISADOS.  EL  SABOR   A ENDRINA   CARACTERISTICO DE  ESTE  PRODUCTO   Y   EL  DULZOR    DEL   LICOR    QUEDA    AMORTIGUADO   POR   LA   ACIDEZ    Y  EL   AMARGOR   QUE  LE   CEDE  LA   FRUTA</a:t>
            </a:r>
            <a:r>
              <a:rPr lang="es-ES" sz="3200" dirty="0" smtClean="0">
                <a:solidFill>
                  <a:schemeClr val="accent3"/>
                </a:solidFill>
              </a:rPr>
              <a:t>.</a:t>
            </a:r>
          </a:p>
          <a:p>
            <a:pPr>
              <a:buNone/>
            </a:pPr>
            <a:r>
              <a:rPr lang="es-ES" sz="3200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s-ES" sz="3200" dirty="0" smtClean="0">
                <a:solidFill>
                  <a:schemeClr val="accent3"/>
                </a:solidFill>
              </a:rPr>
              <a:t>PRECIO: 13,90€</a:t>
            </a:r>
          </a:p>
          <a:p>
            <a:endParaRPr lang="es-ES" sz="3200" dirty="0" smtClean="0">
              <a:solidFill>
                <a:schemeClr val="accent3"/>
              </a:solidFill>
            </a:endParaRPr>
          </a:p>
          <a:p>
            <a:r>
              <a:rPr lang="es-ES" sz="3200" dirty="0" smtClean="0">
                <a:solidFill>
                  <a:schemeClr val="accent3"/>
                </a:solidFill>
              </a:rPr>
              <a:t>Tamaño: 75 CL</a:t>
            </a:r>
          </a:p>
          <a:p>
            <a:endParaRPr lang="es-ES" dirty="0"/>
          </a:p>
        </p:txBody>
      </p:sp>
      <p:pic>
        <p:nvPicPr>
          <p:cNvPr id="5" name="Picture 3" descr="Botella de ETXEKO PATXARA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20722068">
            <a:off x="806345" y="1727017"/>
            <a:ext cx="2917662" cy="4119051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924700" cy="1143000"/>
          </a:xfrm>
        </p:spPr>
        <p:txBody>
          <a:bodyPr/>
          <a:lstStyle/>
          <a:p>
            <a:r>
              <a:rPr lang="es-ES" dirty="0" smtClean="0">
                <a:solidFill>
                  <a:srgbClr val="36EAEA"/>
                </a:solidFill>
              </a:rPr>
              <a:t>CONDICIONES DE VENTA</a:t>
            </a:r>
            <a:endParaRPr lang="es-ES" dirty="0">
              <a:solidFill>
                <a:srgbClr val="36EAEA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7467600" cy="4829196"/>
          </a:xfrm>
        </p:spPr>
        <p:txBody>
          <a:bodyPr/>
          <a:lstStyle/>
          <a:p>
            <a:r>
              <a:rPr lang="es-ES" sz="2800" dirty="0" smtClean="0">
                <a:solidFill>
                  <a:schemeClr val="accent3"/>
                </a:solidFill>
              </a:rPr>
              <a:t>PRECIO CON IVA INCLUIDO.</a:t>
            </a:r>
          </a:p>
          <a:p>
            <a:endParaRPr lang="es-ES" sz="2800" dirty="0" smtClean="0">
              <a:solidFill>
                <a:schemeClr val="accent3"/>
              </a:solidFill>
            </a:endParaRPr>
          </a:p>
          <a:p>
            <a:r>
              <a:rPr lang="es-ES" sz="2800" dirty="0" smtClean="0">
                <a:solidFill>
                  <a:schemeClr val="accent3"/>
                </a:solidFill>
              </a:rPr>
              <a:t>PRODUCTOS 100% NAVARRO.</a:t>
            </a:r>
          </a:p>
          <a:p>
            <a:endParaRPr lang="es-ES" sz="2800" dirty="0" smtClean="0">
              <a:solidFill>
                <a:schemeClr val="accent3"/>
              </a:solidFill>
            </a:endParaRPr>
          </a:p>
          <a:p>
            <a:r>
              <a:rPr lang="es-ES" sz="2800" dirty="0" smtClean="0">
                <a:solidFill>
                  <a:schemeClr val="accent3"/>
                </a:solidFill>
              </a:rPr>
              <a:t>LAS IMÁGENES SON ORIENTATIVAS.</a:t>
            </a:r>
          </a:p>
          <a:p>
            <a:endParaRPr lang="es-ES" sz="2800" dirty="0" smtClean="0">
              <a:solidFill>
                <a:schemeClr val="accent3"/>
              </a:solidFill>
            </a:endParaRPr>
          </a:p>
          <a:p>
            <a:r>
              <a:rPr lang="es-ES" sz="2800" dirty="0" smtClean="0">
                <a:solidFill>
                  <a:schemeClr val="accent3"/>
                </a:solidFill>
              </a:rPr>
              <a:t>LOS PORTES SON POR CUENTA DEL CLIENTE.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467600" cy="1143000"/>
          </a:xfrm>
        </p:spPr>
        <p:txBody>
          <a:bodyPr/>
          <a:lstStyle/>
          <a:p>
            <a:r>
              <a:rPr lang="es-ES" dirty="0" smtClean="0">
                <a:solidFill>
                  <a:srgbClr val="36EAEA"/>
                </a:solidFill>
              </a:rPr>
              <a:t>VINOS DE NAVARRA</a:t>
            </a:r>
            <a:endParaRPr lang="es-ES" dirty="0">
              <a:solidFill>
                <a:srgbClr val="36EAEA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00628" y="857232"/>
            <a:ext cx="3643338" cy="6143668"/>
          </a:xfrm>
        </p:spPr>
        <p:txBody>
          <a:bodyPr>
            <a:noAutofit/>
          </a:bodyPr>
          <a:lstStyle/>
          <a:p>
            <a:r>
              <a:rPr lang="es-ES" sz="1800" dirty="0" smtClean="0">
                <a:solidFill>
                  <a:schemeClr val="accent3"/>
                </a:solidFill>
              </a:rPr>
              <a:t>LOS  VINOS   DE  NAVARRA   POSEEN   UNOS   SABORES  Y  AROMAS    INCONFUNDIBLES   EN TODO   EL  MUNDO .</a:t>
            </a:r>
          </a:p>
          <a:p>
            <a:endParaRPr lang="es-ES" sz="1800" dirty="0" smtClean="0">
              <a:solidFill>
                <a:schemeClr val="accent3"/>
              </a:solidFill>
            </a:endParaRPr>
          </a:p>
          <a:p>
            <a:r>
              <a:rPr lang="es-ES" sz="1800" dirty="0" smtClean="0">
                <a:solidFill>
                  <a:schemeClr val="accent3"/>
                </a:solidFill>
              </a:rPr>
              <a:t>VINO TINTO:  LA   BOTELLA  9,50€</a:t>
            </a:r>
          </a:p>
          <a:p>
            <a:endParaRPr lang="es-ES" sz="1800" dirty="0" smtClean="0">
              <a:solidFill>
                <a:schemeClr val="accent3"/>
              </a:solidFill>
            </a:endParaRPr>
          </a:p>
          <a:p>
            <a:r>
              <a:rPr lang="es-ES" sz="1800" dirty="0" smtClean="0">
                <a:solidFill>
                  <a:schemeClr val="accent3"/>
                </a:solidFill>
              </a:rPr>
              <a:t>VINO  GRAN   RESERVA :  LA BOTELLA   10,00€</a:t>
            </a:r>
          </a:p>
          <a:p>
            <a:endParaRPr lang="es-ES" sz="1800" dirty="0" smtClean="0">
              <a:solidFill>
                <a:schemeClr val="accent3"/>
              </a:solidFill>
            </a:endParaRPr>
          </a:p>
          <a:p>
            <a:r>
              <a:rPr lang="es-ES" sz="1800" dirty="0" smtClean="0">
                <a:solidFill>
                  <a:schemeClr val="accent3"/>
                </a:solidFill>
              </a:rPr>
              <a:t>VINO   ROSADO: LA  BOTELLA   5,95€</a:t>
            </a:r>
          </a:p>
          <a:p>
            <a:endParaRPr lang="es-ES" sz="1800" dirty="0" smtClean="0">
              <a:solidFill>
                <a:schemeClr val="accent3"/>
              </a:solidFill>
            </a:endParaRPr>
          </a:p>
          <a:p>
            <a:r>
              <a:rPr lang="es-ES" sz="1800" dirty="0" smtClean="0">
                <a:solidFill>
                  <a:schemeClr val="accent3"/>
                </a:solidFill>
              </a:rPr>
              <a:t>VINO  BLANCO:  LA  BOTELLA  8,50€</a:t>
            </a:r>
          </a:p>
          <a:p>
            <a:endParaRPr lang="es-ES" sz="1800" dirty="0" smtClean="0">
              <a:solidFill>
                <a:schemeClr val="accent3"/>
              </a:solidFill>
            </a:endParaRPr>
          </a:p>
          <a:p>
            <a:r>
              <a:rPr lang="es-ES" sz="2000" dirty="0" smtClean="0">
                <a:solidFill>
                  <a:schemeClr val="accent3"/>
                </a:solidFill>
              </a:rPr>
              <a:t>Tamaños: 75 CL</a:t>
            </a:r>
            <a:endParaRPr lang="es-ES" sz="2000" dirty="0">
              <a:solidFill>
                <a:schemeClr val="accent3"/>
              </a:solidFill>
            </a:endParaRPr>
          </a:p>
        </p:txBody>
      </p:sp>
      <p:pic>
        <p:nvPicPr>
          <p:cNvPr id="5" name="4 Marcador de contenido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71678"/>
            <a:ext cx="36576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67600" cy="1143000"/>
          </a:xfrm>
        </p:spPr>
        <p:txBody>
          <a:bodyPr/>
          <a:lstStyle/>
          <a:p>
            <a:r>
              <a:rPr lang="es-ES" dirty="0" smtClean="0">
                <a:solidFill>
                  <a:srgbClr val="36EAEA"/>
                </a:solidFill>
              </a:rPr>
              <a:t>QUESO </a:t>
            </a:r>
            <a:r>
              <a:rPr lang="es-ES" dirty="0" smtClean="0">
                <a:solidFill>
                  <a:srgbClr val="36EAEA"/>
                </a:solidFill>
              </a:rPr>
              <a:t>RONCAL</a:t>
            </a:r>
            <a:endParaRPr lang="es-ES" dirty="0">
              <a:solidFill>
                <a:srgbClr val="36EAEA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3657600" cy="4525963"/>
          </a:xfrm>
        </p:spPr>
        <p:txBody>
          <a:bodyPr>
            <a:normAutofit fontScale="92500"/>
          </a:bodyPr>
          <a:lstStyle/>
          <a:p>
            <a:r>
              <a:rPr lang="es-ES" sz="2100" dirty="0" smtClean="0">
                <a:solidFill>
                  <a:schemeClr val="accent3"/>
                </a:solidFill>
              </a:rPr>
              <a:t>QUESO   DE   OVEJA , DENOMINACION   DE   ORIGEN   RONCAL     ARTESANO    Y    DE    UNA   CURACION    DE    4  MESES.</a:t>
            </a:r>
          </a:p>
          <a:p>
            <a:r>
              <a:rPr lang="es-ES" sz="2100" dirty="0" smtClean="0">
                <a:solidFill>
                  <a:schemeClr val="accent3"/>
                </a:solidFill>
              </a:rPr>
              <a:t>DISPONE    DE   LOS   SIGUIENTES     FORMATOS.</a:t>
            </a:r>
          </a:p>
          <a:p>
            <a:r>
              <a:rPr lang="es-ES" sz="2100" dirty="0" smtClean="0">
                <a:solidFill>
                  <a:schemeClr val="accent3"/>
                </a:solidFill>
              </a:rPr>
              <a:t>GRANDE: 3 KG (PRECIO: 51,00€)</a:t>
            </a:r>
          </a:p>
          <a:p>
            <a:r>
              <a:rPr lang="es-ES" sz="2100" dirty="0" smtClean="0">
                <a:solidFill>
                  <a:schemeClr val="accent3"/>
                </a:solidFill>
              </a:rPr>
              <a:t>MEDIANO:1,700KG (PRECIO:25,00€)</a:t>
            </a:r>
          </a:p>
          <a:p>
            <a:r>
              <a:rPr lang="es-ES" sz="2100" dirty="0" smtClean="0">
                <a:solidFill>
                  <a:schemeClr val="accent3"/>
                </a:solidFill>
              </a:rPr>
              <a:t>MINI:1KG(PRECIO: 17,00€)</a:t>
            </a:r>
          </a:p>
          <a:p>
            <a:endParaRPr lang="es-ES" dirty="0"/>
          </a:p>
        </p:txBody>
      </p:sp>
      <p:pic>
        <p:nvPicPr>
          <p:cNvPr id="5" name="4 Marcador de contenido" descr="100603_QUESORONC__ea3b28e1b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70589">
            <a:off x="4429124" y="1928802"/>
            <a:ext cx="430532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21429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36EAEA"/>
                </a:solidFill>
              </a:rPr>
              <a:t>QUESO BIKAIN Y IDIAZABAL</a:t>
            </a:r>
            <a:endParaRPr lang="es-ES" dirty="0">
              <a:solidFill>
                <a:srgbClr val="36EAEA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4282" y="4786322"/>
            <a:ext cx="4283106" cy="2071678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QUESO  IDIAZABAL   </a:t>
            </a:r>
            <a:r>
              <a:rPr lang="es-ES" dirty="0" smtClean="0">
                <a:solidFill>
                  <a:schemeClr val="accent3"/>
                </a:solidFill>
              </a:rPr>
              <a:t>POSEE   UN   PENETRANTE   SABOR   A  LECHE   MADURADA, CUAJO  Y    QUE  LO  HACE  EXQUISITO AL  PALADAR.</a:t>
            </a:r>
          </a:p>
          <a:p>
            <a:r>
              <a:rPr lang="es-ES" dirty="0" smtClean="0">
                <a:solidFill>
                  <a:schemeClr val="accent3"/>
                </a:solidFill>
              </a:rPr>
              <a:t>CATEGORIA: SIN   AHUMA</a:t>
            </a:r>
          </a:p>
          <a:p>
            <a:r>
              <a:rPr lang="es-ES" dirty="0" smtClean="0">
                <a:solidFill>
                  <a:schemeClr val="accent3"/>
                </a:solidFill>
              </a:rPr>
              <a:t>PESO: 600 g.</a:t>
            </a:r>
          </a:p>
          <a:p>
            <a:r>
              <a:rPr lang="es-ES" dirty="0" smtClean="0">
                <a:solidFill>
                  <a:schemeClr val="accent3"/>
                </a:solidFill>
              </a:rPr>
              <a:t>PRECIO: 14,50€</a:t>
            </a:r>
            <a:endParaRPr lang="es-ES" sz="1800" dirty="0" smtClean="0">
              <a:solidFill>
                <a:schemeClr val="accent3"/>
              </a:solidFill>
            </a:endParaRPr>
          </a:p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14876" y="4857760"/>
            <a:ext cx="4041775" cy="2000240"/>
          </a:xfrm>
        </p:spPr>
        <p:txBody>
          <a:bodyPr>
            <a:normAutofit fontScale="55000" lnSpcReduction="20000"/>
          </a:bodyPr>
          <a:lstStyle/>
          <a:p>
            <a:r>
              <a:rPr lang="es-ES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QUESO  BIKAIN   </a:t>
            </a:r>
            <a:r>
              <a:rPr lang="es-ES" sz="3000" dirty="0" smtClean="0">
                <a:solidFill>
                  <a:schemeClr val="accent3"/>
                </a:solidFill>
              </a:rPr>
              <a:t>UNTUOSO   Y   DE   SABOR   SUAVE     CUANDO   ES   FRESCO , FUERTE    Y   LIGERAMENTE  PICANTE    CUANDO   ENVEJECE    Y   SECA.</a:t>
            </a:r>
          </a:p>
          <a:p>
            <a:r>
              <a:rPr lang="es-ES" sz="3000" dirty="0" smtClean="0">
                <a:solidFill>
                  <a:schemeClr val="accent3"/>
                </a:solidFill>
              </a:rPr>
              <a:t>CATEGORIA: AHUMADO</a:t>
            </a:r>
          </a:p>
          <a:p>
            <a:r>
              <a:rPr lang="es-ES" sz="3000" dirty="0" smtClean="0">
                <a:solidFill>
                  <a:schemeClr val="accent3"/>
                </a:solidFill>
              </a:rPr>
              <a:t>PESO: 500 g.</a:t>
            </a:r>
          </a:p>
          <a:p>
            <a:r>
              <a:rPr lang="es-ES" sz="3000" dirty="0" smtClean="0">
                <a:solidFill>
                  <a:schemeClr val="accent3"/>
                </a:solidFill>
              </a:rPr>
              <a:t>PRECIO: 12,50€</a:t>
            </a:r>
          </a:p>
          <a:p>
            <a:endParaRPr lang="es-ES" dirty="0"/>
          </a:p>
        </p:txBody>
      </p:sp>
      <p:pic>
        <p:nvPicPr>
          <p:cNvPr id="7" name="4 Marcador de contenido" descr="idiazabal_h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643338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6 Marcador de contenido" descr="IDIAZABAL%20BIKAIN%20AHUMAD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428737"/>
            <a:ext cx="3566160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686700" cy="11430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36EAEA"/>
                </a:solidFill>
              </a:rPr>
              <a:t>CHORIZO PAMPLONICA EXTRA</a:t>
            </a:r>
            <a:endParaRPr lang="es-ES" dirty="0">
              <a:solidFill>
                <a:srgbClr val="36EAEA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1924" cy="4972072"/>
          </a:xfrm>
        </p:spPr>
        <p:txBody>
          <a:bodyPr>
            <a:normAutofit fontScale="70000" lnSpcReduction="20000"/>
          </a:bodyPr>
          <a:lstStyle/>
          <a:p>
            <a:r>
              <a:rPr lang="es-ES" sz="2800" dirty="0" smtClean="0">
                <a:solidFill>
                  <a:schemeClr val="accent3"/>
                </a:solidFill>
              </a:rPr>
              <a:t>ELABORADO   CON   CARNES DE   CERDO  QUE   CONFIEREN   AL    PRODUCTO    SU   PICADO    CARACTERISTICO   DE    GRAN   NITIDEZ.   SU   LENTE   MADURACION     APORTAN  UN   AROMA   Y  UN    SABOR   INCONFUNDIBLE.(NO APTO PARA CELIACOS  NI INTOLERANTES A LA LACTOSA).</a:t>
            </a:r>
          </a:p>
          <a:p>
            <a:r>
              <a:rPr lang="es-ES" sz="2800" dirty="0" smtClean="0">
                <a:solidFill>
                  <a:schemeClr val="accent3"/>
                </a:solidFill>
              </a:rPr>
              <a:t>ENVASADO   AL    VACIO.</a:t>
            </a:r>
          </a:p>
          <a:p>
            <a:r>
              <a:rPr lang="es-ES" sz="2800" dirty="0" smtClean="0">
                <a:solidFill>
                  <a:schemeClr val="accent3"/>
                </a:solidFill>
              </a:rPr>
              <a:t>CHORIZO PAMPLONICA EXTRA  460 gr.</a:t>
            </a:r>
          </a:p>
          <a:p>
            <a:r>
              <a:rPr lang="es-ES" sz="2800" dirty="0" smtClean="0">
                <a:solidFill>
                  <a:schemeClr val="accent3"/>
                </a:solidFill>
              </a:rPr>
              <a:t>PRECIO: 6,00€ / UNID.    IVA   INCLUIDO. </a:t>
            </a:r>
          </a:p>
          <a:p>
            <a:endParaRPr lang="es-ES" dirty="0"/>
          </a:p>
        </p:txBody>
      </p:sp>
      <p:pic>
        <p:nvPicPr>
          <p:cNvPr id="5" name="4 Marcador de contenido" descr="carne-negra2-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791420">
            <a:off x="5120848" y="1750960"/>
            <a:ext cx="3352824" cy="4572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142852"/>
            <a:ext cx="6353196" cy="1143000"/>
          </a:xfrm>
        </p:spPr>
        <p:txBody>
          <a:bodyPr/>
          <a:lstStyle/>
          <a:p>
            <a:r>
              <a:rPr lang="es-ES" dirty="0" smtClean="0">
                <a:solidFill>
                  <a:srgbClr val="36EAEA"/>
                </a:solidFill>
              </a:rPr>
              <a:t>MANTECADAS</a:t>
            </a:r>
            <a:endParaRPr lang="es-ES" dirty="0">
              <a:solidFill>
                <a:srgbClr val="36EAEA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3657600" cy="5429288"/>
          </a:xfrm>
        </p:spPr>
        <p:txBody>
          <a:bodyPr>
            <a:normAutofit/>
          </a:bodyPr>
          <a:lstStyle/>
          <a:p>
            <a:r>
              <a:rPr lang="es-ES" sz="2100" dirty="0" smtClean="0">
                <a:solidFill>
                  <a:schemeClr val="accent3"/>
                </a:solidFill>
              </a:rPr>
              <a:t>LAS   MANTECADAS ES   UN   DULCE    TIPICO    DE NAVARRA.  ESTAN   ECHAS    CON    MATERIAS   PRIMAS    LOCALES    Y  NACIONALES    DE     PRIMERA  CALIDAD.  SIGUEN   UN   MÉTODO   ORIGINAL   DESDE  1870.</a:t>
            </a:r>
          </a:p>
          <a:p>
            <a:r>
              <a:rPr lang="es-ES" sz="2100" dirty="0" smtClean="0">
                <a:solidFill>
                  <a:schemeClr val="accent3"/>
                </a:solidFill>
              </a:rPr>
              <a:t>PRECIO: 13,50€</a:t>
            </a:r>
          </a:p>
          <a:p>
            <a:r>
              <a:rPr lang="es-ES" dirty="0" smtClean="0">
                <a:solidFill>
                  <a:schemeClr val="accent3"/>
                </a:solidFill>
              </a:rPr>
              <a:t>Tamaño: 300 gr aproximadamente</a:t>
            </a:r>
          </a:p>
          <a:p>
            <a:endParaRPr lang="es-ES" dirty="0"/>
          </a:p>
        </p:txBody>
      </p:sp>
      <p:pic>
        <p:nvPicPr>
          <p:cNvPr id="5" name="rg_hi" descr="http://t1.gstatic.com/images?q=tbn:ANd9GcRKCX637YNrvDIVjIn4NPgXUoufEkoLQABywTsVHo_8LtOAXUb3Ew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1769447">
            <a:off x="4652947" y="2154747"/>
            <a:ext cx="3754515" cy="3058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32" y="285728"/>
            <a:ext cx="7467600" cy="1143000"/>
          </a:xfrm>
        </p:spPr>
        <p:txBody>
          <a:bodyPr/>
          <a:lstStyle/>
          <a:p>
            <a:r>
              <a:rPr lang="es-ES" dirty="0" smtClean="0">
                <a:solidFill>
                  <a:srgbClr val="36EAEA"/>
                </a:solidFill>
              </a:rPr>
              <a:t>ESPÁRRAGO EXTRA.</a:t>
            </a:r>
            <a:endParaRPr lang="es-ES" dirty="0">
              <a:solidFill>
                <a:srgbClr val="36EAEA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714488"/>
            <a:ext cx="3657600" cy="4525963"/>
          </a:xfrm>
        </p:spPr>
        <p:txBody>
          <a:bodyPr>
            <a:normAutofit fontScale="85000" lnSpcReduction="20000"/>
          </a:bodyPr>
          <a:lstStyle/>
          <a:p>
            <a:r>
              <a:rPr lang="es-ES" sz="2300" dirty="0" smtClean="0">
                <a:solidFill>
                  <a:schemeClr val="accent3"/>
                </a:solidFill>
              </a:rPr>
              <a:t>EL    ESPARRAGO   EXTRA   TIENE   UNA    CALIDAD   CERTIFICADA.</a:t>
            </a:r>
          </a:p>
          <a:p>
            <a:endParaRPr lang="es-ES" sz="2300" dirty="0" smtClean="0">
              <a:solidFill>
                <a:schemeClr val="accent3"/>
              </a:solidFill>
            </a:endParaRPr>
          </a:p>
          <a:p>
            <a:r>
              <a:rPr lang="es-ES" sz="2300" dirty="0" smtClean="0">
                <a:solidFill>
                  <a:schemeClr val="accent3"/>
                </a:solidFill>
              </a:rPr>
              <a:t> LOS   ESPARRAGOS    PUEDEN   ACOMPAÑAR    A   CUALQUIER  ENSALADA   QUE   SE   PREPARE.</a:t>
            </a:r>
          </a:p>
          <a:p>
            <a:endParaRPr lang="es-ES" sz="2300" dirty="0" smtClean="0">
              <a:solidFill>
                <a:schemeClr val="accent3"/>
              </a:solidFill>
            </a:endParaRPr>
          </a:p>
          <a:p>
            <a:r>
              <a:rPr lang="es-ES" sz="2300" dirty="0" smtClean="0">
                <a:solidFill>
                  <a:schemeClr val="accent3"/>
                </a:solidFill>
              </a:rPr>
              <a:t>17/24  LATA  850 ml.</a:t>
            </a:r>
          </a:p>
          <a:p>
            <a:r>
              <a:rPr lang="es-ES" sz="2300" dirty="0" smtClean="0">
                <a:solidFill>
                  <a:schemeClr val="accent3"/>
                </a:solidFill>
              </a:rPr>
              <a:t>PRECIO: 8,50€</a:t>
            </a:r>
          </a:p>
          <a:p>
            <a:r>
              <a:rPr lang="es-ES" sz="2300" dirty="0" smtClean="0">
                <a:solidFill>
                  <a:schemeClr val="accent3"/>
                </a:solidFill>
              </a:rPr>
              <a:t>ESPARRAGOS  EXTRA .</a:t>
            </a:r>
          </a:p>
          <a:p>
            <a:r>
              <a:rPr lang="es-ES" sz="2300" dirty="0" smtClean="0">
                <a:solidFill>
                  <a:schemeClr val="accent3"/>
                </a:solidFill>
              </a:rPr>
              <a:t>9/12  LATA   425 ml.</a:t>
            </a:r>
          </a:p>
          <a:p>
            <a:r>
              <a:rPr lang="es-ES" sz="2300" dirty="0" smtClean="0">
                <a:solidFill>
                  <a:schemeClr val="accent3"/>
                </a:solidFill>
              </a:rPr>
              <a:t>PRECIO: 5,50€</a:t>
            </a:r>
          </a:p>
          <a:p>
            <a:endParaRPr lang="es-ES" dirty="0"/>
          </a:p>
        </p:txBody>
      </p:sp>
      <p:pic>
        <p:nvPicPr>
          <p:cNvPr id="5" name="4 Marcador de contenido" descr="esparrago_extra_17_24_kil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55944">
            <a:off x="363179" y="2077699"/>
            <a:ext cx="36576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36EAEA"/>
                </a:solidFill>
              </a:rPr>
              <a:t>ALCACHOFAS ENTERAS AL NATURAL  EXTRA</a:t>
            </a:r>
            <a:endParaRPr lang="es-ES" sz="3600" dirty="0">
              <a:solidFill>
                <a:srgbClr val="36EAEA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86248" y="1785926"/>
            <a:ext cx="3657600" cy="4525963"/>
          </a:xfrm>
        </p:spPr>
        <p:txBody>
          <a:bodyPr/>
          <a:lstStyle/>
          <a:p>
            <a:r>
              <a:rPr lang="es-ES" sz="2800" dirty="0" smtClean="0">
                <a:solidFill>
                  <a:schemeClr val="accent3"/>
                </a:solidFill>
              </a:rPr>
              <a:t>ALCACHOFAS   ENTERAS   AL NATURAL  EXTRA  FRASCO   445 ml.</a:t>
            </a:r>
          </a:p>
          <a:p>
            <a:endParaRPr lang="es-ES" sz="2800" dirty="0" smtClean="0">
              <a:solidFill>
                <a:schemeClr val="accent3"/>
              </a:solidFill>
            </a:endParaRPr>
          </a:p>
          <a:p>
            <a:r>
              <a:rPr lang="es-ES" sz="2800" dirty="0" smtClean="0">
                <a:solidFill>
                  <a:schemeClr val="accent3"/>
                </a:solidFill>
              </a:rPr>
              <a:t>P.  NETO: 375 gr.</a:t>
            </a:r>
          </a:p>
          <a:p>
            <a:endParaRPr lang="es-ES" sz="2800" dirty="0" smtClean="0">
              <a:solidFill>
                <a:schemeClr val="accent3"/>
              </a:solidFill>
            </a:endParaRPr>
          </a:p>
          <a:p>
            <a:r>
              <a:rPr lang="es-ES" sz="2800" dirty="0" smtClean="0">
                <a:solidFill>
                  <a:schemeClr val="accent3"/>
                </a:solidFill>
              </a:rPr>
              <a:t>Precio:  3,50€ </a:t>
            </a:r>
          </a:p>
          <a:p>
            <a:endParaRPr lang="es-ES" dirty="0"/>
          </a:p>
        </p:txBody>
      </p:sp>
      <p:pic>
        <p:nvPicPr>
          <p:cNvPr id="5" name="Picture 5" descr="Alcachofas Enteras al Natural Extra Frasco 445 m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09402">
            <a:off x="457200" y="2034381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89</TotalTime>
  <Words>712</Words>
  <Application>Microsoft Office PowerPoint</Application>
  <PresentationFormat>Presentación en pantalla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Técnico</vt:lpstr>
      <vt:lpstr>LA NAVARRICA </vt:lpstr>
      <vt:lpstr>PATXARAN</vt:lpstr>
      <vt:lpstr>VINOS DE NAVARRA</vt:lpstr>
      <vt:lpstr>QUESO RONCAL</vt:lpstr>
      <vt:lpstr>QUESO BIKAIN Y IDIAZABAL</vt:lpstr>
      <vt:lpstr>CHORIZO PAMPLONICA EXTRA</vt:lpstr>
      <vt:lpstr>MANTECADAS</vt:lpstr>
      <vt:lpstr>ESPÁRRAGO EXTRA.</vt:lpstr>
      <vt:lpstr>ALCACHOFAS ENTERAS AL NATURAL  EXTRA</vt:lpstr>
      <vt:lpstr>CARDO AL NATURAL</vt:lpstr>
      <vt:lpstr>PIMIENTOS DEL PIQUILLO TIRAS PRIMERA</vt:lpstr>
      <vt:lpstr>PIMIENTOS DEL PIQUILLO ENTERO EXTRA</vt:lpstr>
      <vt:lpstr>PIMIENTOS DEL CRISTAL PRIMERA</vt:lpstr>
      <vt:lpstr>CAMISETAS NORMALES HOMBRE MUJER</vt:lpstr>
      <vt:lpstr>CAMISETA SAN FERMÍN</vt:lpstr>
      <vt:lpstr>Botas de vino</vt:lpstr>
      <vt:lpstr>PAÑUELO</vt:lpstr>
      <vt:lpstr>LLAVEROS</vt:lpstr>
      <vt:lpstr>PELUCHE</vt:lpstr>
      <vt:lpstr>CONDICIONES DE VENTA</vt:lpstr>
    </vt:vector>
  </TitlesOfParts>
  <Company>Data Center Informatica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NAVARRICA BRENDA SÁNCHEZ</dc:title>
  <dc:creator>Jesus</dc:creator>
  <cp:lastModifiedBy>usuario</cp:lastModifiedBy>
  <cp:revision>17</cp:revision>
  <dcterms:created xsi:type="dcterms:W3CDTF">2012-04-16T14:33:21Z</dcterms:created>
  <dcterms:modified xsi:type="dcterms:W3CDTF">2012-04-20T13:33:04Z</dcterms:modified>
</cp:coreProperties>
</file>